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0.jpg" ContentType="image/jp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1.jpg" ContentType="image/jpg"/>
  <Override PartName="/ppt/media/image12.jpg" ContentType="image/jp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4.jpg" ContentType="image/jp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38.jpg" ContentType="image/jpg"/>
  <Override PartName="/ppt/media/image39.jpg" ContentType="image/jpg"/>
  <Override PartName="/ppt/notesSlides/notesSlide36.xml" ContentType="application/vnd.openxmlformats-officedocument.presentationml.notesSlide+xml"/>
  <Override PartName="/ppt/media/image40.jpg" ContentType="image/jpg"/>
  <Override PartName="/ppt/media/image41.jpg" ContentType="image/jpg"/>
  <Override PartName="/ppt/media/image43.jpg" ContentType="image/jpg"/>
  <Override PartName="/ppt/notesSlides/notesSlide37.xml" ContentType="application/vnd.openxmlformats-officedocument.presentationml.notesSlide+xml"/>
  <Override PartName="/ppt/media/image44.jpg" ContentType="image/jpg"/>
  <Override PartName="/ppt/media/image45.jpg" ContentType="image/jpg"/>
  <Override PartName="/ppt/media/image46.jpg" ContentType="image/jpg"/>
  <Override PartName="/ppt/media/image47.jpg" ContentType="image/jpg"/>
  <Override PartName="/ppt/media/image48.jpg" ContentType="image/jpg"/>
  <Override PartName="/ppt/media/image49.jpg" ContentType="image/jpg"/>
  <Override PartName="/ppt/media/image50.jpg" ContentType="image/jpg"/>
  <Override PartName="/ppt/notesSlides/notesSlide38.xml" ContentType="application/vnd.openxmlformats-officedocument.presentationml.notesSlide+xml"/>
  <Override PartName="/ppt/notesSlides/notesSlide39.xml" ContentType="application/vnd.openxmlformats-officedocument.presentationml.notesSlide+xml"/>
  <Override PartName="/ppt/media/image53.jpg" ContentType="image/jpg"/>
  <Override PartName="/ppt/media/image54.jpg" ContentType="image/jpg"/>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media/image59.jpg" ContentType="image/jpg"/>
  <Override PartName="/ppt/media/image60.jpg" ContentType="image/jpg"/>
  <Override PartName="/ppt/notesSlides/notesSlide43.xml" ContentType="application/vnd.openxmlformats-officedocument.presentationml.notesSlide+xml"/>
  <Override PartName="/ppt/media/image62.jpg" ContentType="image/jpg"/>
  <Override PartName="/ppt/notesSlides/notesSlide44.xml" ContentType="application/vnd.openxmlformats-officedocument.presentationml.notesSlide+xml"/>
  <Override PartName="/ppt/media/image63.jpg" ContentType="image/jpg"/>
  <Override PartName="/ppt/media/image64.jpg" ContentType="image/jpg"/>
  <Override PartName="/ppt/media/image65.jpg" ContentType="image/jpg"/>
  <Override PartName="/ppt/media/image66.jpg" ContentType="image/jpg"/>
  <Override PartName="/ppt/notesSlides/notesSlide45.xml" ContentType="application/vnd.openxmlformats-officedocument.presentationml.notesSlide+xml"/>
  <Override PartName="/ppt/media/image67.jpg" ContentType="image/jpg"/>
  <Override PartName="/ppt/notesSlides/notesSlide46.xml" ContentType="application/vnd.openxmlformats-officedocument.presentationml.notesSlide+xml"/>
  <Override PartName="/ppt/notesSlides/notesSlide47.xml" ContentType="application/vnd.openxmlformats-officedocument.presentationml.notesSlide+xml"/>
  <Override PartName="/ppt/media/image68.jpg" ContentType="image/jpg"/>
  <Override PartName="/ppt/notesSlides/notesSlide48.xml" ContentType="application/vnd.openxmlformats-officedocument.presentationml.notesSlide+xml"/>
  <Override PartName="/ppt/media/image69.jpg" ContentType="image/jpg"/>
  <Override PartName="/ppt/notesSlides/notesSlide49.xml" ContentType="application/vnd.openxmlformats-officedocument.presentationml.notesSlide+xml"/>
  <Override PartName="/ppt/notesSlides/notesSlide50.xml" ContentType="application/vnd.openxmlformats-officedocument.presentationml.notesSlide+xml"/>
  <Override PartName="/ppt/media/image70.jpg" ContentType="image/jpg"/>
  <Override PartName="/ppt/notesSlides/notesSlide51.xml" ContentType="application/vnd.openxmlformats-officedocument.presentationml.notesSlide+xml"/>
  <Override PartName="/ppt/media/image71.jpg" ContentType="image/jpg"/>
  <Override PartName="/ppt/media/image72.jpg" ContentType="image/jpg"/>
  <Override PartName="/ppt/media/image73.jpg" ContentType="image/jpg"/>
  <Override PartName="/ppt/media/image74.jpg" ContentType="image/jpg"/>
  <Override PartName="/ppt/notesSlides/notesSlide52.xml" ContentType="application/vnd.openxmlformats-officedocument.presentationml.notesSlide+xml"/>
  <Override PartName="/ppt/media/image75.jpg" ContentType="image/jpg"/>
  <Override PartName="/ppt/notesSlides/notesSlide53.xml" ContentType="application/vnd.openxmlformats-officedocument.presentationml.notesSlide+xml"/>
  <Override PartName="/ppt/media/image76.jpg" ContentType="image/jpg"/>
  <Override PartName="/ppt/media/image77.jpg" ContentType="image/jpg"/>
  <Override PartName="/ppt/media/image78.jpg" ContentType="image/jpg"/>
  <Override PartName="/ppt/media/image79.jpg" ContentType="image/jpg"/>
  <Override PartName="/ppt/media/image80.jpg" ContentType="image/jpg"/>
  <Override PartName="/ppt/media/image81.jpg" ContentType="image/jpg"/>
  <Override PartName="/ppt/media/image82.jpg" ContentType="image/jpg"/>
  <Override PartName="/ppt/media/image83.jpg" ContentType="image/jpg"/>
  <Override PartName="/ppt/notesSlides/notesSlide54.xml" ContentType="application/vnd.openxmlformats-officedocument.presentationml.notesSlide+xml"/>
  <Override PartName="/ppt/media/image84.jpg" ContentType="image/jpg"/>
  <Override PartName="/ppt/media/image85.jpg" ContentType="image/jpg"/>
  <Override PartName="/ppt/media/image86.jpg" ContentType="image/jpg"/>
  <Override PartName="/ppt/media/image87.jpg" ContentType="image/jpg"/>
  <Override PartName="/ppt/media/image88.jpg" ContentType="image/jpg"/>
  <Override PartName="/ppt/media/image89.jpg" ContentType="image/jpg"/>
  <Override PartName="/ppt/notesSlides/notesSlide55.xml" ContentType="application/vnd.openxmlformats-officedocument.presentationml.notesSlide+xml"/>
  <Override PartName="/ppt/notesSlides/notesSlide56.xml" ContentType="application/vnd.openxmlformats-officedocument.presentationml.notesSlide+xml"/>
  <Override PartName="/ppt/media/image91.jpg" ContentType="image/jpg"/>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media/image95.jpg" ContentType="image/jpg"/>
  <Override PartName="/ppt/media/image96.jpg" ContentType="image/jpg"/>
  <Override PartName="/ppt/media/image97.jpg" ContentType="image/jpg"/>
  <Override PartName="/ppt/media/image98.jpg" ContentType="image/jpg"/>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163"/>
  </p:notesMasterIdLst>
  <p:sldIdLst>
    <p:sldId id="256" r:id="rId2"/>
    <p:sldId id="257" r:id="rId3"/>
    <p:sldId id="382" r:id="rId4"/>
    <p:sldId id="383" r:id="rId5"/>
    <p:sldId id="384" r:id="rId6"/>
    <p:sldId id="262" r:id="rId7"/>
    <p:sldId id="409" r:id="rId8"/>
    <p:sldId id="258" r:id="rId9"/>
    <p:sldId id="271" r:id="rId10"/>
    <p:sldId id="323" r:id="rId11"/>
    <p:sldId id="319" r:id="rId12"/>
    <p:sldId id="506" r:id="rId13"/>
    <p:sldId id="508" r:id="rId14"/>
    <p:sldId id="507" r:id="rId15"/>
    <p:sldId id="509" r:id="rId16"/>
    <p:sldId id="510" r:id="rId17"/>
    <p:sldId id="511" r:id="rId18"/>
    <p:sldId id="322" r:id="rId19"/>
    <p:sldId id="259" r:id="rId20"/>
    <p:sldId id="315" r:id="rId21"/>
    <p:sldId id="316" r:id="rId22"/>
    <p:sldId id="317" r:id="rId23"/>
    <p:sldId id="318" r:id="rId24"/>
    <p:sldId id="324" r:id="rId25"/>
    <p:sldId id="331" r:id="rId26"/>
    <p:sldId id="334" r:id="rId27"/>
    <p:sldId id="333" r:id="rId28"/>
    <p:sldId id="332" r:id="rId29"/>
    <p:sldId id="512" r:id="rId30"/>
    <p:sldId id="390" r:id="rId31"/>
    <p:sldId id="379" r:id="rId32"/>
    <p:sldId id="337" r:id="rId33"/>
    <p:sldId id="338" r:id="rId34"/>
    <p:sldId id="341" r:id="rId35"/>
    <p:sldId id="340" r:id="rId36"/>
    <p:sldId id="342" r:id="rId37"/>
    <p:sldId id="343" r:id="rId38"/>
    <p:sldId id="344" r:id="rId39"/>
    <p:sldId id="517" r:id="rId40"/>
    <p:sldId id="346" r:id="rId41"/>
    <p:sldId id="347" r:id="rId42"/>
    <p:sldId id="349" r:id="rId43"/>
    <p:sldId id="350" r:id="rId44"/>
    <p:sldId id="352" r:id="rId45"/>
    <p:sldId id="351" r:id="rId46"/>
    <p:sldId id="392" r:id="rId47"/>
    <p:sldId id="354" r:id="rId48"/>
    <p:sldId id="360" r:id="rId49"/>
    <p:sldId id="393" r:id="rId50"/>
    <p:sldId id="356" r:id="rId51"/>
    <p:sldId id="365" r:id="rId52"/>
    <p:sldId id="358" r:id="rId53"/>
    <p:sldId id="359" r:id="rId54"/>
    <p:sldId id="361" r:id="rId55"/>
    <p:sldId id="362" r:id="rId56"/>
    <p:sldId id="364" r:id="rId57"/>
    <p:sldId id="366" r:id="rId58"/>
    <p:sldId id="367" r:id="rId59"/>
    <p:sldId id="396" r:id="rId60"/>
    <p:sldId id="368" r:id="rId61"/>
    <p:sldId id="394" r:id="rId62"/>
    <p:sldId id="529" r:id="rId63"/>
    <p:sldId id="528" r:id="rId64"/>
    <p:sldId id="530" r:id="rId65"/>
    <p:sldId id="531" r:id="rId66"/>
    <p:sldId id="260" r:id="rId67"/>
    <p:sldId id="532" r:id="rId68"/>
    <p:sldId id="533" r:id="rId69"/>
    <p:sldId id="263" r:id="rId70"/>
    <p:sldId id="264" r:id="rId71"/>
    <p:sldId id="534" r:id="rId72"/>
    <p:sldId id="535" r:id="rId73"/>
    <p:sldId id="267" r:id="rId74"/>
    <p:sldId id="536" r:id="rId75"/>
    <p:sldId id="537" r:id="rId76"/>
    <p:sldId id="538" r:id="rId77"/>
    <p:sldId id="539" r:id="rId78"/>
    <p:sldId id="540" r:id="rId79"/>
    <p:sldId id="541" r:id="rId80"/>
    <p:sldId id="542" r:id="rId81"/>
    <p:sldId id="543" r:id="rId82"/>
    <p:sldId id="544" r:id="rId83"/>
    <p:sldId id="545" r:id="rId84"/>
    <p:sldId id="546" r:id="rId85"/>
    <p:sldId id="547" r:id="rId86"/>
    <p:sldId id="548" r:id="rId87"/>
    <p:sldId id="549" r:id="rId88"/>
    <p:sldId id="550" r:id="rId89"/>
    <p:sldId id="551" r:id="rId90"/>
    <p:sldId id="561" r:id="rId91"/>
    <p:sldId id="552" r:id="rId92"/>
    <p:sldId id="554" r:id="rId93"/>
    <p:sldId id="555" r:id="rId94"/>
    <p:sldId id="556" r:id="rId95"/>
    <p:sldId id="557" r:id="rId96"/>
    <p:sldId id="558" r:id="rId97"/>
    <p:sldId id="559" r:id="rId98"/>
    <p:sldId id="560" r:id="rId99"/>
    <p:sldId id="261" r:id="rId100"/>
    <p:sldId id="290" r:id="rId101"/>
    <p:sldId id="399" r:id="rId102"/>
    <p:sldId id="518" r:id="rId103"/>
    <p:sldId id="302" r:id="rId104"/>
    <p:sldId id="303" r:id="rId105"/>
    <p:sldId id="304" r:id="rId106"/>
    <p:sldId id="306" r:id="rId107"/>
    <p:sldId id="519" r:id="rId108"/>
    <p:sldId id="307" r:id="rId109"/>
    <p:sldId id="320" r:id="rId110"/>
    <p:sldId id="401" r:id="rId111"/>
    <p:sldId id="402" r:id="rId112"/>
    <p:sldId id="520" r:id="rId113"/>
    <p:sldId id="403" r:id="rId114"/>
    <p:sldId id="404" r:id="rId115"/>
    <p:sldId id="325" r:id="rId116"/>
    <p:sldId id="326" r:id="rId117"/>
    <p:sldId id="327" r:id="rId118"/>
    <p:sldId id="521" r:id="rId119"/>
    <p:sldId id="522" r:id="rId120"/>
    <p:sldId id="523" r:id="rId121"/>
    <p:sldId id="524" r:id="rId122"/>
    <p:sldId id="525" r:id="rId123"/>
    <p:sldId id="308" r:id="rId124"/>
    <p:sldId id="309" r:id="rId125"/>
    <p:sldId id="526" r:id="rId126"/>
    <p:sldId id="269" r:id="rId127"/>
    <p:sldId id="270" r:id="rId128"/>
    <p:sldId id="398" r:id="rId129"/>
    <p:sldId id="280" r:id="rId130"/>
    <p:sldId id="283" r:id="rId131"/>
    <p:sldId id="272" r:id="rId132"/>
    <p:sldId id="273" r:id="rId133"/>
    <p:sldId id="274" r:id="rId134"/>
    <p:sldId id="275" r:id="rId135"/>
    <p:sldId id="276" r:id="rId136"/>
    <p:sldId id="277" r:id="rId137"/>
    <p:sldId id="278" r:id="rId138"/>
    <p:sldId id="279" r:id="rId139"/>
    <p:sldId id="284" r:id="rId140"/>
    <p:sldId id="266" r:id="rId141"/>
    <p:sldId id="285" r:id="rId142"/>
    <p:sldId id="286" r:id="rId143"/>
    <p:sldId id="287" r:id="rId144"/>
    <p:sldId id="328" r:id="rId145"/>
    <p:sldId id="329" r:id="rId146"/>
    <p:sldId id="330" r:id="rId147"/>
    <p:sldId id="288" r:id="rId148"/>
    <p:sldId id="386" r:id="rId149"/>
    <p:sldId id="292" r:id="rId150"/>
    <p:sldId id="293" r:id="rId151"/>
    <p:sldId id="294" r:id="rId152"/>
    <p:sldId id="295" r:id="rId153"/>
    <p:sldId id="298" r:id="rId154"/>
    <p:sldId id="297" r:id="rId155"/>
    <p:sldId id="387" r:id="rId156"/>
    <p:sldId id="381" r:id="rId157"/>
    <p:sldId id="408" r:id="rId158"/>
    <p:sldId id="377" r:id="rId159"/>
    <p:sldId id="388" r:id="rId160"/>
    <p:sldId id="395" r:id="rId161"/>
    <p:sldId id="313" r:id="rId1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3ED7E865-19F1-4FBE-92D7-BC188737146A}">
          <p14:sldIdLst>
            <p14:sldId id="256"/>
            <p14:sldId id="257"/>
            <p14:sldId id="382"/>
            <p14:sldId id="383"/>
            <p14:sldId id="384"/>
            <p14:sldId id="262"/>
          </p14:sldIdLst>
        </p14:section>
        <p14:section name="摘要部分" id="{F0084BD5-4BB3-4A00-BAF0-A8D526251C99}">
          <p14:sldIdLst>
            <p14:sldId id="409"/>
          </p14:sldIdLst>
        </p14:section>
        <p14:section name="人工智能(学科)的诞生" id="{7C2386A7-E376-4EA4-8C09-B45E41BF6B36}">
          <p14:sldIdLst>
            <p14:sldId id="258"/>
            <p14:sldId id="271"/>
            <p14:sldId id="323"/>
            <p14:sldId id="319"/>
            <p14:sldId id="506"/>
            <p14:sldId id="508"/>
            <p14:sldId id="507"/>
            <p14:sldId id="509"/>
            <p14:sldId id="510"/>
            <p14:sldId id="511"/>
            <p14:sldId id="322"/>
          </p14:sldIdLst>
        </p14:section>
        <p14:section name="人工智能的定义" id="{24711A76-8947-420F-BA7B-ADC7DD2FD4C8}">
          <p14:sldIdLst>
            <p14:sldId id="259"/>
            <p14:sldId id="315"/>
            <p14:sldId id="316"/>
            <p14:sldId id="317"/>
            <p14:sldId id="318"/>
            <p14:sldId id="324"/>
            <p14:sldId id="331"/>
            <p14:sldId id="334"/>
            <p14:sldId id="333"/>
            <p14:sldId id="332"/>
            <p14:sldId id="512"/>
            <p14:sldId id="390"/>
            <p14:sldId id="379"/>
            <p14:sldId id="337"/>
            <p14:sldId id="338"/>
            <p14:sldId id="341"/>
            <p14:sldId id="340"/>
            <p14:sldId id="342"/>
            <p14:sldId id="343"/>
            <p14:sldId id="344"/>
            <p14:sldId id="517"/>
            <p14:sldId id="346"/>
            <p14:sldId id="347"/>
            <p14:sldId id="349"/>
            <p14:sldId id="350"/>
            <p14:sldId id="352"/>
            <p14:sldId id="351"/>
            <p14:sldId id="392"/>
            <p14:sldId id="354"/>
            <p14:sldId id="360"/>
            <p14:sldId id="393"/>
            <p14:sldId id="356"/>
            <p14:sldId id="365"/>
            <p14:sldId id="358"/>
            <p14:sldId id="359"/>
            <p14:sldId id="361"/>
            <p14:sldId id="362"/>
            <p14:sldId id="364"/>
            <p14:sldId id="366"/>
            <p14:sldId id="367"/>
            <p14:sldId id="396"/>
            <p14:sldId id="368"/>
            <p14:sldId id="394"/>
            <p14:sldId id="529"/>
            <p14:sldId id="528"/>
            <p14:sldId id="530"/>
            <p14:sldId id="531"/>
            <p14:sldId id="260"/>
            <p14:sldId id="532"/>
            <p14:sldId id="533"/>
            <p14:sldId id="263"/>
            <p14:sldId id="264"/>
            <p14:sldId id="534"/>
            <p14:sldId id="535"/>
            <p14:sldId id="267"/>
            <p14:sldId id="536"/>
            <p14:sldId id="537"/>
            <p14:sldId id="538"/>
            <p14:sldId id="539"/>
            <p14:sldId id="540"/>
            <p14:sldId id="541"/>
            <p14:sldId id="542"/>
            <p14:sldId id="543"/>
            <p14:sldId id="544"/>
            <p14:sldId id="545"/>
            <p14:sldId id="546"/>
            <p14:sldId id="547"/>
            <p14:sldId id="548"/>
            <p14:sldId id="549"/>
            <p14:sldId id="550"/>
            <p14:sldId id="551"/>
            <p14:sldId id="561"/>
            <p14:sldId id="552"/>
            <p14:sldId id="554"/>
            <p14:sldId id="555"/>
            <p14:sldId id="556"/>
            <p14:sldId id="557"/>
            <p14:sldId id="558"/>
            <p14:sldId id="559"/>
            <p14:sldId id="560"/>
          </p14:sldIdLst>
        </p14:section>
        <p14:section name="人工智能的发展" id="{19C198B8-C7EC-4575-8B64-FD78C2C1EA15}">
          <p14:sldIdLst>
            <p14:sldId id="261"/>
            <p14:sldId id="290"/>
            <p14:sldId id="399"/>
            <p14:sldId id="518"/>
            <p14:sldId id="302"/>
            <p14:sldId id="303"/>
            <p14:sldId id="304"/>
            <p14:sldId id="306"/>
            <p14:sldId id="519"/>
            <p14:sldId id="307"/>
            <p14:sldId id="320"/>
            <p14:sldId id="401"/>
            <p14:sldId id="402"/>
            <p14:sldId id="520"/>
            <p14:sldId id="403"/>
            <p14:sldId id="404"/>
            <p14:sldId id="325"/>
            <p14:sldId id="326"/>
            <p14:sldId id="327"/>
            <p14:sldId id="521"/>
            <p14:sldId id="522"/>
            <p14:sldId id="523"/>
            <p14:sldId id="524"/>
            <p14:sldId id="525"/>
            <p14:sldId id="308"/>
            <p14:sldId id="309"/>
            <p14:sldId id="526"/>
            <p14:sldId id="269"/>
            <p14:sldId id="270"/>
            <p14:sldId id="398"/>
            <p14:sldId id="280"/>
            <p14:sldId id="283"/>
            <p14:sldId id="272"/>
            <p14:sldId id="273"/>
            <p14:sldId id="274"/>
            <p14:sldId id="275"/>
            <p14:sldId id="276"/>
            <p14:sldId id="277"/>
            <p14:sldId id="278"/>
            <p14:sldId id="279"/>
            <p14:sldId id="284"/>
            <p14:sldId id="266"/>
            <p14:sldId id="285"/>
            <p14:sldId id="286"/>
            <p14:sldId id="287"/>
            <p14:sldId id="328"/>
            <p14:sldId id="329"/>
            <p14:sldId id="330"/>
            <p14:sldId id="288"/>
            <p14:sldId id="386"/>
            <p14:sldId id="292"/>
            <p14:sldId id="293"/>
            <p14:sldId id="294"/>
            <p14:sldId id="295"/>
            <p14:sldId id="298"/>
            <p14:sldId id="297"/>
            <p14:sldId id="387"/>
            <p14:sldId id="381"/>
          </p14:sldIdLst>
        </p14:section>
        <p14:section name="总结" id="{AD967AAE-77F8-4E6E-824A-D88D142E0AD7}">
          <p14:sldIdLst>
            <p14:sldId id="408"/>
            <p14:sldId id="377"/>
            <p14:sldId id="388"/>
            <p14:sldId id="395"/>
            <p14:sldId id="31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7820" autoAdjust="0"/>
  </p:normalViewPr>
  <p:slideViewPr>
    <p:cSldViewPr snapToGrid="0">
      <p:cViewPr varScale="1">
        <p:scale>
          <a:sx n="66" d="100"/>
          <a:sy n="66" d="100"/>
        </p:scale>
        <p:origin x="2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26E583-27BA-4750-B11D-F84D7CB3A1A1}" type="datetimeFigureOut">
              <a:rPr lang="zh-CN" altLang="en-US" smtClean="0"/>
              <a:t>2023/6/28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585FF43-A525-46AA-AF17-9E6C467D249B}" type="slidenum">
              <a:rPr lang="zh-CN" altLang="en-US" smtClean="0"/>
              <a:t>‹#›</a:t>
            </a:fld>
            <a:endParaRPr lang="zh-CN" altLang="en-US"/>
          </a:p>
        </p:txBody>
      </p:sp>
    </p:spTree>
    <p:extLst>
      <p:ext uri="{BB962C8B-B14F-4D97-AF65-F5344CB8AC3E}">
        <p14:creationId xmlns:p14="http://schemas.microsoft.com/office/powerpoint/2010/main" val="15479209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webometrics.info/en"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news.mit.edu/1992/citation-0415" TargetMode="External"/><Relationship Id="rId4" Type="http://schemas.openxmlformats.org/officeDocument/2006/relationships/hyperlink" Target="https://www.webometrics.info/en/hlargerthan100"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zh.wikipedia.org/wiki/%E4%B8%AD%E6%96%87%E6%88%BF%E9%97%B4"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s://zhuanlan.zhihu.com/p/267002068" TargetMode="Externa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zhuanlan.zhihu.com/p/501567923"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zhuanlan.zhihu.com/p/21405157" TargetMode="External"/><Relationship Id="rId2" Type="http://schemas.openxmlformats.org/officeDocument/2006/relationships/slide" Target="../slides/slide10.xml"/><Relationship Id="rId1" Type="http://schemas.openxmlformats.org/officeDocument/2006/relationships/notesMaster" Target="../notesMasters/notesMaster1.xml"/><Relationship Id="rId5" Type="http://schemas.openxmlformats.org/officeDocument/2006/relationships/hyperlink" Target="https://baike.baidu.com/item/%E8%89%BE%E4%BC%A6%C2%B7%E9%BA%A6%E5%B8%AD%E6%A3%AE%C2%B7%E5%9B%BE%E7%81%B5" TargetMode="External"/><Relationship Id="rId4" Type="http://schemas.openxmlformats.org/officeDocument/2006/relationships/hyperlink" Target="https://zh.wikipedia.org/wiki/%E8%89%BE%E4%BC%A6%C2%B7%E5%9B%BE%E7%81%B5"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zhihu.com/search?q=%E8%BF%99%E4%B8%8D%E6%98%AF%E4%B8%80%E6%94%AF%E7%83%9F%E6%96%97&amp;search_source=Entity&amp;hybrid_search_source=Entity&amp;hybrid_search_extra=%7B%22sourceType%22%3A%22answer%22%2C%22sourceId%22%3A1498817070%7D"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www.zhihu.com/search?q=%E5%9B%BE%E5%83%8F%E7%AC%A6%E5%8F%B7&amp;search_source=Entity&amp;hybrid_search_source=Entity&amp;hybrid_search_extra=%7B%22sourceType%22%3A%22answer%22%2C%22sourceId%22%3A1498817070%7D" TargetMode="Externa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www.myzaker.com/article/616f86b48e9f097f530bee2c" TargetMode="External"/><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cnblogs.com/lutaitou/p/5332977.html" TargetMode="External"/><Relationship Id="rId2" Type="http://schemas.openxmlformats.org/officeDocument/2006/relationships/slide" Target="../slides/slide101.xml"/><Relationship Id="rId1" Type="http://schemas.openxmlformats.org/officeDocument/2006/relationships/notesMaster" Target="../notesMasters/notesMaster1.xml"/><Relationship Id="rId5" Type="http://schemas.openxmlformats.org/officeDocument/2006/relationships/hyperlink" Target="https://zhuanlan.zhihu.com/p/375549477" TargetMode="External"/><Relationship Id="rId4" Type="http://schemas.openxmlformats.org/officeDocument/2006/relationships/hyperlink" Target="https://zhuanlan.zhihu.com/p/87153966" TargetMode="Externa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3" Type="http://schemas.openxmlformats.org/officeDocument/2006/relationships/hyperlink" Target="https://www.flickr.com/photos/erikbenson/25717574115" TargetMode="External"/><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8" Type="http://schemas.openxmlformats.org/officeDocument/2006/relationships/hyperlink" Target="http://nips.cc/" TargetMode="External"/><Relationship Id="rId3" Type="http://schemas.openxmlformats.org/officeDocument/2006/relationships/hyperlink" Target="http://www.ijcai.org/" TargetMode="External"/><Relationship Id="rId7" Type="http://schemas.openxmlformats.org/officeDocument/2006/relationships/hyperlink" Target="http://www.icml.org/" TargetMode="External"/><Relationship Id="rId2" Type="http://schemas.openxmlformats.org/officeDocument/2006/relationships/slide" Target="../slides/slide161.xml"/><Relationship Id="rId1" Type="http://schemas.openxmlformats.org/officeDocument/2006/relationships/notesMaster" Target="../notesMasters/notesMaster1.xml"/><Relationship Id="rId6" Type="http://schemas.openxmlformats.org/officeDocument/2006/relationships/hyperlink" Target="http://www.iccv2009.org/" TargetMode="External"/><Relationship Id="rId5" Type="http://schemas.openxmlformats.org/officeDocument/2006/relationships/hyperlink" Target="http://www.cvpr.org/" TargetMode="External"/><Relationship Id="rId4" Type="http://schemas.openxmlformats.org/officeDocument/2006/relationships/hyperlink" Target="http://www.aaai.org/" TargetMode="External"/><Relationship Id="rId9" Type="http://schemas.openxmlformats.org/officeDocument/2006/relationships/hyperlink" Target="http://www.sigir.mil/"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不要一提到人工智能就想着机器人。机器人只是人工智能的容器，机器人有时候是人形，有时候不是，但是人工智能自身只是机器人体内的电脑。</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人工智能是大脑的话，机器人就是身体</a:t>
            </a:r>
            <a:r>
              <a:rPr lang="en-US" altLang="zh-CN" dirty="0">
                <a:ea typeface="新細明體" pitchFamily="18" charset="-120"/>
              </a:rPr>
              <a:t>——</a:t>
            </a:r>
            <a:r>
              <a:rPr lang="zh-CN" altLang="en-US" dirty="0"/>
              <a:t>而且这个身体不一定是必需的。</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比如说</a:t>
            </a:r>
            <a:r>
              <a:rPr lang="en-US" altLang="zh-CN" dirty="0">
                <a:ea typeface="新細明體" pitchFamily="18" charset="-120"/>
              </a:rPr>
              <a:t>Siri</a:t>
            </a:r>
            <a:r>
              <a:rPr lang="zh-CN" altLang="en-US" dirty="0"/>
              <a:t>背后的软件和数据是人工智能，</a:t>
            </a:r>
            <a:r>
              <a:rPr lang="en-US" altLang="zh-CN" dirty="0">
                <a:ea typeface="新細明體" pitchFamily="18" charset="-120"/>
              </a:rPr>
              <a:t>Siri</a:t>
            </a:r>
            <a:r>
              <a:rPr lang="zh-CN" altLang="en-US" dirty="0"/>
              <a:t>说话的声音是这个人工智能的人格化体现，但是</a:t>
            </a:r>
            <a:r>
              <a:rPr lang="en-US" altLang="zh-CN" dirty="0">
                <a:ea typeface="新細明體" pitchFamily="18" charset="-120"/>
              </a:rPr>
              <a:t>Siri</a:t>
            </a:r>
            <a:r>
              <a:rPr lang="zh-CN" altLang="en-US" dirty="0"/>
              <a:t>本身并没有机器人这个组成部分。</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585FF43-A525-46AA-AF17-9E6C467D249B}" type="slidenum">
              <a:rPr lang="zh-CN" altLang="en-US" smtClean="0"/>
              <a:t>1</a:t>
            </a:fld>
            <a:endParaRPr lang="zh-CN" altLang="en-US"/>
          </a:p>
        </p:txBody>
      </p:sp>
    </p:spTree>
    <p:extLst>
      <p:ext uri="{BB962C8B-B14F-4D97-AF65-F5344CB8AC3E}">
        <p14:creationId xmlns:p14="http://schemas.microsoft.com/office/powerpoint/2010/main" val="11510487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0" dirty="0">
                <a:solidFill>
                  <a:srgbClr val="404040"/>
                </a:solidFill>
                <a:effectLst/>
                <a:latin typeface="Arial" panose="020B0604020202020204" pitchFamily="34" charset="0"/>
              </a:rPr>
              <a:t>2006</a:t>
            </a:r>
            <a:r>
              <a:rPr lang="zh-CN" altLang="en-US" b="0" i="0" dirty="0">
                <a:solidFill>
                  <a:srgbClr val="404040"/>
                </a:solidFill>
                <a:effectLst/>
                <a:latin typeface="Arial" panose="020B0604020202020204" pitchFamily="34" charset="0"/>
              </a:rPr>
              <a:t>年，达特茅斯会议的</a:t>
            </a:r>
            <a:r>
              <a:rPr lang="en-US" altLang="zh-CN" b="0" i="0" dirty="0">
                <a:solidFill>
                  <a:srgbClr val="404040"/>
                </a:solidFill>
                <a:effectLst/>
                <a:latin typeface="Arial" panose="020B0604020202020204" pitchFamily="34" charset="0"/>
              </a:rPr>
              <a:t>50</a:t>
            </a:r>
            <a:r>
              <a:rPr lang="zh-CN" altLang="en-US" b="0" i="0" dirty="0">
                <a:solidFill>
                  <a:srgbClr val="404040"/>
                </a:solidFill>
                <a:effectLst/>
                <a:latin typeface="Arial" panose="020B0604020202020204" pitchFamily="34" charset="0"/>
              </a:rPr>
              <a:t>年之后，在达特茅斯学院再次举行了一个以“</a:t>
            </a:r>
            <a:r>
              <a:rPr lang="en-US" altLang="zh-CN" b="0" i="0" dirty="0">
                <a:solidFill>
                  <a:srgbClr val="404040"/>
                </a:solidFill>
                <a:effectLst/>
                <a:latin typeface="Arial" panose="020B0604020202020204" pitchFamily="34" charset="0"/>
              </a:rPr>
              <a:t>AI@50”</a:t>
            </a:r>
            <a:r>
              <a:rPr lang="zh-CN" altLang="en-US" b="0" i="0" dirty="0">
                <a:solidFill>
                  <a:srgbClr val="404040"/>
                </a:solidFill>
                <a:effectLst/>
                <a:latin typeface="Arial" panose="020B0604020202020204" pitchFamily="34" charset="0"/>
              </a:rPr>
              <a:t>为名的人工智能讨论会（全名是“达特茅斯人工智能讨论会：未来</a:t>
            </a:r>
            <a:r>
              <a:rPr lang="en-US" altLang="zh-CN" b="0" i="0" dirty="0">
                <a:solidFill>
                  <a:srgbClr val="404040"/>
                </a:solidFill>
                <a:effectLst/>
                <a:latin typeface="Arial" panose="020B0604020202020204" pitchFamily="34" charset="0"/>
              </a:rPr>
              <a:t>50</a:t>
            </a:r>
            <a:r>
              <a:rPr lang="zh-CN" altLang="en-US" b="0" i="0" dirty="0">
                <a:solidFill>
                  <a:srgbClr val="404040"/>
                </a:solidFill>
                <a:effectLst/>
                <a:latin typeface="Arial" panose="020B0604020202020204" pitchFamily="34" charset="0"/>
              </a:rPr>
              <a:t>年”，“</a:t>
            </a:r>
            <a:r>
              <a:rPr lang="en-US" altLang="zh-CN" b="0" i="0" dirty="0">
                <a:solidFill>
                  <a:srgbClr val="404040"/>
                </a:solidFill>
                <a:effectLst/>
                <a:latin typeface="Arial" panose="020B0604020202020204" pitchFamily="34" charset="0"/>
              </a:rPr>
              <a:t>Dartmouth Artificial Intelligence Conference: The Next Fifty Years”</a:t>
            </a:r>
            <a:r>
              <a:rPr lang="zh-CN" altLang="en-US" b="0" i="0" dirty="0">
                <a:solidFill>
                  <a:srgbClr val="404040"/>
                </a:solidFill>
                <a:effectLst/>
                <a:latin typeface="Arial" panose="020B0604020202020204" pitchFamily="34" charset="0"/>
              </a:rPr>
              <a:t>）。</a:t>
            </a:r>
            <a:endParaRPr lang="en-US" altLang="zh-CN" b="0" i="0" dirty="0">
              <a:solidFill>
                <a:srgbClr val="404040"/>
              </a:solidFill>
              <a:effectLst/>
              <a:latin typeface="Arial" panose="020B0604020202020204" pitchFamily="34" charset="0"/>
            </a:endParaRPr>
          </a:p>
          <a:p>
            <a:r>
              <a:rPr lang="en-US" altLang="zh-CN" b="0" i="0" dirty="0">
                <a:solidFill>
                  <a:srgbClr val="404040"/>
                </a:solidFill>
                <a:effectLst/>
                <a:latin typeface="Arial" panose="020B0604020202020204" pitchFamily="34" charset="0"/>
              </a:rPr>
              <a:t>10</a:t>
            </a:r>
            <a:r>
              <a:rPr lang="zh-CN" altLang="en-US" b="0" i="0" dirty="0">
                <a:solidFill>
                  <a:srgbClr val="404040"/>
                </a:solidFill>
                <a:effectLst/>
                <a:latin typeface="Arial" panose="020B0604020202020204" pitchFamily="34" charset="0"/>
              </a:rPr>
              <a:t>位当年的参会者已有</a:t>
            </a:r>
            <a:r>
              <a:rPr lang="en-US" altLang="zh-CN" b="0" i="0" dirty="0">
                <a:solidFill>
                  <a:srgbClr val="404040"/>
                </a:solidFill>
                <a:effectLst/>
                <a:latin typeface="Arial" panose="020B0604020202020204" pitchFamily="34" charset="0"/>
              </a:rPr>
              <a:t>5</a:t>
            </a:r>
            <a:r>
              <a:rPr lang="zh-CN" altLang="en-US" b="0" i="0" dirty="0">
                <a:solidFill>
                  <a:srgbClr val="404040"/>
                </a:solidFill>
                <a:effectLst/>
                <a:latin typeface="Arial" panose="020B0604020202020204" pitchFamily="34" charset="0"/>
              </a:rPr>
              <a:t>位仙逝，剩下的</a:t>
            </a:r>
            <a:r>
              <a:rPr lang="en-US" altLang="zh-CN" b="0" i="0" dirty="0">
                <a:solidFill>
                  <a:srgbClr val="404040"/>
                </a:solidFill>
                <a:effectLst/>
                <a:latin typeface="Arial" panose="020B0604020202020204" pitchFamily="34" charset="0"/>
              </a:rPr>
              <a:t>5</a:t>
            </a:r>
            <a:r>
              <a:rPr lang="zh-CN" altLang="en-US" b="0" i="0" dirty="0">
                <a:solidFill>
                  <a:srgbClr val="404040"/>
                </a:solidFill>
                <a:effectLst/>
                <a:latin typeface="Arial" panose="020B0604020202020204" pitchFamily="34" charset="0"/>
              </a:rPr>
              <a:t>位在达特茅斯学院重聚，拍下了上面这张</a:t>
            </a:r>
            <a:r>
              <a:rPr lang="en-US" altLang="zh-CN" b="0" i="0" dirty="0">
                <a:solidFill>
                  <a:srgbClr val="404040"/>
                </a:solidFill>
                <a:effectLst/>
                <a:latin typeface="Arial" panose="020B0604020202020204" pitchFamily="34" charset="0"/>
              </a:rPr>
              <a:t>2006</a:t>
            </a:r>
            <a:r>
              <a:rPr lang="zh-CN" altLang="en-US" b="0" i="0" dirty="0">
                <a:solidFill>
                  <a:srgbClr val="404040"/>
                </a:solidFill>
                <a:effectLst/>
                <a:latin typeface="Arial" panose="020B0604020202020204" pitchFamily="34" charset="0"/>
              </a:rPr>
              <a:t>年后几乎所有介绍人工智能历史的文章书籍或</a:t>
            </a:r>
            <a:r>
              <a:rPr lang="en-US" altLang="zh-CN" b="0" i="0" dirty="0">
                <a:solidFill>
                  <a:srgbClr val="404040"/>
                </a:solidFill>
                <a:effectLst/>
                <a:latin typeface="Arial" panose="020B0604020202020204" pitchFamily="34" charset="0"/>
              </a:rPr>
              <a:t>PPT</a:t>
            </a:r>
            <a:r>
              <a:rPr lang="zh-CN" altLang="en-US" b="0" i="0" dirty="0">
                <a:solidFill>
                  <a:srgbClr val="404040"/>
                </a:solidFill>
                <a:effectLst/>
                <a:latin typeface="Arial" panose="020B0604020202020204" pitchFamily="34" charset="0"/>
              </a:rPr>
              <a:t>都肯定会引用的“老”照片。</a:t>
            </a:r>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17</a:t>
            </a:fld>
            <a:endParaRPr lang="zh-CN" altLang="en-US"/>
          </a:p>
        </p:txBody>
      </p:sp>
    </p:spTree>
    <p:extLst>
      <p:ext uri="{BB962C8B-B14F-4D97-AF65-F5344CB8AC3E}">
        <p14:creationId xmlns:p14="http://schemas.microsoft.com/office/powerpoint/2010/main" val="140957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http://it.people.com.cn/n/2014/0610/c1009-25127521.html</a:t>
            </a:r>
          </a:p>
          <a:p>
            <a:r>
              <a:rPr lang="zh-CN" altLang="en-US" dirty="0"/>
              <a:t>在 </a:t>
            </a:r>
            <a:r>
              <a:rPr lang="en-US" altLang="zh-CN" dirty="0"/>
              <a:t>5 </a:t>
            </a:r>
            <a:r>
              <a:rPr lang="zh-CN" altLang="en-US" dirty="0"/>
              <a:t>分钟或者 </a:t>
            </a:r>
            <a:r>
              <a:rPr lang="en-US" altLang="zh-CN" dirty="0"/>
              <a:t>20 </a:t>
            </a:r>
            <a:r>
              <a:rPr lang="zh-CN" altLang="en-US" dirty="0"/>
              <a:t>句的对话中，成功地骗过若干个受测者，让他认为与他对话的是一个 </a:t>
            </a:r>
            <a:r>
              <a:rPr lang="en-US" altLang="zh-CN" dirty="0"/>
              <a:t>13 </a:t>
            </a:r>
            <a:r>
              <a:rPr lang="zh-CN" altLang="en-US" dirty="0"/>
              <a:t>岁的孩子。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图灵逝世</a:t>
            </a:r>
            <a:r>
              <a:rPr lang="en-US" altLang="zh-CN" dirty="0"/>
              <a:t>60</a:t>
            </a:r>
            <a:r>
              <a:rPr lang="zh-CN" altLang="en-US" dirty="0"/>
              <a:t>周年的时候</a:t>
            </a:r>
            <a:endParaRPr lang="en-US" altLang="zh-CN" dirty="0"/>
          </a:p>
          <a:p>
            <a:endParaRPr lang="en-US" altLang="zh-CN" b="0" i="0" dirty="0">
              <a:solidFill>
                <a:srgbClr val="727272"/>
              </a:solidFill>
              <a:effectLst/>
              <a:latin typeface="Arial" panose="020B0604020202020204" pitchFamily="34" charset="0"/>
            </a:endParaRPr>
          </a:p>
          <a:p>
            <a:r>
              <a:rPr lang="zh-CN" altLang="en-US" dirty="0"/>
              <a:t>从 </a:t>
            </a:r>
            <a:r>
              <a:rPr lang="en-US" altLang="zh-CN" dirty="0"/>
              <a:t>1998 </a:t>
            </a:r>
            <a:r>
              <a:rPr lang="zh-CN" altLang="en-US" dirty="0"/>
              <a:t>年互联网兴起开始，每隔一段时间就由企业或机构声称自己研制的机器人通过了图灵测试。</a:t>
            </a:r>
            <a:endParaRPr lang="en-US" altLang="zh-CN" dirty="0"/>
          </a:p>
          <a:p>
            <a:r>
              <a:rPr lang="zh-CN" altLang="en-US" dirty="0"/>
              <a:t>几乎都是商业炒作和宣传的噱头，都是有特定的限制条件的。</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18</a:t>
            </a:fld>
            <a:endParaRPr lang="zh-CN" altLang="en-US"/>
          </a:p>
        </p:txBody>
      </p:sp>
    </p:spTree>
    <p:extLst>
      <p:ext uri="{BB962C8B-B14F-4D97-AF65-F5344CB8AC3E}">
        <p14:creationId xmlns:p14="http://schemas.microsoft.com/office/powerpoint/2010/main" val="2728962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目前业界比较认可的定义来自人工智能的经典著作</a:t>
            </a:r>
            <a:r>
              <a:rPr lang="en-US" altLang="zh-CN" dirty="0"/>
              <a:t>《</a:t>
            </a:r>
            <a:r>
              <a:rPr lang="zh-CN" altLang="en-US" dirty="0"/>
              <a:t>人工智能：一种现代的方法</a:t>
            </a:r>
            <a:r>
              <a:rPr lang="en-US" altLang="zh-CN" dirty="0"/>
              <a:t>》</a:t>
            </a:r>
          </a:p>
          <a:p>
            <a:r>
              <a:rPr lang="zh-CN" altLang="en-US" dirty="0"/>
              <a:t>书中将人工智能定义：为是能够</a:t>
            </a:r>
            <a:r>
              <a:rPr lang="zh-CN" altLang="en-US" b="1" dirty="0"/>
              <a:t>感知环境</a:t>
            </a:r>
            <a:r>
              <a:rPr lang="zh-CN" altLang="en-US" dirty="0"/>
              <a:t>，并未获得</a:t>
            </a:r>
            <a:r>
              <a:rPr lang="zh-CN" altLang="en-US" b="1" dirty="0"/>
              <a:t>最佳结果</a:t>
            </a:r>
            <a:r>
              <a:rPr lang="zh-CN" altLang="en-US" dirty="0"/>
              <a:t>、采取</a:t>
            </a:r>
            <a:r>
              <a:rPr lang="zh-CN" altLang="en-US" b="1" dirty="0"/>
              <a:t>理性行为</a:t>
            </a:r>
            <a:r>
              <a:rPr lang="zh-CN" altLang="en-US" dirty="0"/>
              <a:t>的智能体。</a:t>
            </a:r>
            <a:endParaRPr lang="en-US" altLang="zh-CN" dirty="0"/>
          </a:p>
          <a:p>
            <a:endParaRPr lang="en-US" altLang="zh-CN" dirty="0"/>
          </a:p>
          <a:p>
            <a:r>
              <a:rPr lang="zh-CN" altLang="en-US" dirty="0"/>
              <a:t>注意：人工智能</a:t>
            </a:r>
            <a:r>
              <a:rPr lang="zh-CN" altLang="en-US" b="1" dirty="0"/>
              <a:t>并不是要复制人类大脑</a:t>
            </a:r>
            <a:r>
              <a:rPr lang="zh-CN" altLang="en-US" dirty="0"/>
              <a:t>，而是通过探索人的感觉思维规律来模拟人的智能活动，从而达到</a:t>
            </a:r>
            <a:r>
              <a:rPr lang="zh-CN" altLang="en-US" b="1" dirty="0"/>
              <a:t>对等的结果</a:t>
            </a:r>
            <a:r>
              <a:rPr lang="zh-CN" altLang="en-US" dirty="0"/>
              <a:t>。</a:t>
            </a:r>
            <a:endParaRPr lang="en-US" altLang="zh-CN" dirty="0"/>
          </a:p>
          <a:p>
            <a:r>
              <a:rPr lang="zh-CN" altLang="en-US" dirty="0"/>
              <a:t>目标是希望计算机拥有像人一样的智力能力，可以</a:t>
            </a:r>
            <a:r>
              <a:rPr lang="zh-CN" altLang="en-US" b="1" dirty="0"/>
              <a:t>代替人类</a:t>
            </a:r>
            <a:r>
              <a:rPr lang="zh-CN" altLang="en-US" dirty="0"/>
              <a:t>实现认知分类和决策等多种功能。</a:t>
            </a:r>
          </a:p>
          <a:p>
            <a:endParaRPr lang="zh-CN" altLang="en-US" dirty="0"/>
          </a:p>
        </p:txBody>
      </p:sp>
      <p:sp>
        <p:nvSpPr>
          <p:cNvPr id="4" name="灯片编号占位符 3"/>
          <p:cNvSpPr>
            <a:spLocks noGrp="1"/>
          </p:cNvSpPr>
          <p:nvPr>
            <p:ph type="sldNum" sz="quarter" idx="5"/>
          </p:nvPr>
        </p:nvSpPr>
        <p:spPr/>
        <p:txBody>
          <a:bodyPr/>
          <a:lstStyle/>
          <a:p>
            <a:fld id="{3585FF43-A525-46AA-AF17-9E6C467D249B}" type="slidenum">
              <a:rPr lang="zh-CN" altLang="en-US" smtClean="0"/>
              <a:t>21</a:t>
            </a:fld>
            <a:endParaRPr lang="zh-CN" altLang="en-US"/>
          </a:p>
        </p:txBody>
      </p:sp>
    </p:spTree>
    <p:extLst>
      <p:ext uri="{BB962C8B-B14F-4D97-AF65-F5344CB8AC3E}">
        <p14:creationId xmlns:p14="http://schemas.microsoft.com/office/powerpoint/2010/main" val="3336101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斯密斯与约翰申请同一个工作。他相信约翰将会得到这份工作，他还知道约翰的口袋里有十个硬币。</a:t>
            </a:r>
            <a:endParaRPr lang="en-US" altLang="zh-CN" dirty="0"/>
          </a:p>
          <a:p>
            <a:r>
              <a:rPr lang="zh-CN" altLang="en-US" dirty="0"/>
              <a:t>因此他就有理由推出这个信念：将会得到这份工作的人，口袋里有十个硬币。</a:t>
            </a:r>
            <a:endParaRPr lang="en-US" altLang="zh-CN" dirty="0"/>
          </a:p>
          <a:p>
            <a:r>
              <a:rPr lang="zh-CN" altLang="en-US" dirty="0"/>
              <a:t>最后的结果是，斯密斯本人得到了这份工作，而且碰巧他的口袋里也有十个硬币。</a:t>
            </a:r>
            <a:endParaRPr lang="en-US" altLang="zh-CN" dirty="0"/>
          </a:p>
          <a:p>
            <a:r>
              <a:rPr lang="zh-CN" altLang="en-US" dirty="0"/>
              <a:t>因而，相信将会得到这份工作的人在口袋里有十个硬币，就会是真的了，而且斯密斯有充分的理由相信这一点。但他并不知道这一点。</a:t>
            </a:r>
            <a:endParaRPr lang="en-US" altLang="zh-CN" dirty="0"/>
          </a:p>
          <a:p>
            <a:r>
              <a:rPr lang="zh-CN" altLang="en-US" dirty="0"/>
              <a:t>这表明，传统对知识的分析是有问题的，因为</a:t>
            </a:r>
            <a:r>
              <a:rPr lang="en-US" altLang="zh-CN" dirty="0"/>
              <a:t>A</a:t>
            </a:r>
            <a:r>
              <a:rPr lang="zh-CN" altLang="en-US" dirty="0"/>
              <a:t>并不知道</a:t>
            </a:r>
            <a:r>
              <a:rPr lang="en-US" altLang="zh-CN" dirty="0"/>
              <a:t>P</a:t>
            </a:r>
            <a:r>
              <a:rPr lang="zh-CN" altLang="en-US" dirty="0"/>
              <a:t>，尽管所有这三个条件都得到了满足。 </a:t>
            </a:r>
          </a:p>
        </p:txBody>
      </p:sp>
      <p:sp>
        <p:nvSpPr>
          <p:cNvPr id="4" name="灯片编号占位符 3"/>
          <p:cNvSpPr>
            <a:spLocks noGrp="1"/>
          </p:cNvSpPr>
          <p:nvPr>
            <p:ph type="sldNum" sz="quarter" idx="10"/>
          </p:nvPr>
        </p:nvSpPr>
        <p:spPr/>
        <p:txBody>
          <a:bodyPr/>
          <a:lstStyle/>
          <a:p>
            <a:fld id="{CB044887-FDFD-47DC-BCF7-5B071AF27820}" type="slidenum">
              <a:rPr lang="zh-CN" altLang="en-US" smtClean="0"/>
              <a:t>23</a:t>
            </a:fld>
            <a:endParaRPr lang="zh-CN" altLang="en-US"/>
          </a:p>
        </p:txBody>
      </p:sp>
    </p:spTree>
    <p:extLst>
      <p:ext uri="{BB962C8B-B14F-4D97-AF65-F5344CB8AC3E}">
        <p14:creationId xmlns:p14="http://schemas.microsoft.com/office/powerpoint/2010/main" val="17257481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a:t>被引排名：</a:t>
            </a:r>
            <a:endParaRPr lang="en-US" altLang="zh-CN" dirty="0"/>
          </a:p>
          <a:p>
            <a:pPr marL="0" indent="0">
              <a:buFont typeface="Arial" panose="020B0604020202020204" pitchFamily="34" charset="0"/>
              <a:buNone/>
            </a:pPr>
            <a:r>
              <a:rPr lang="en-US" altLang="zh-CN" dirty="0">
                <a:hlinkClick r:id="rId3"/>
              </a:rPr>
              <a:t>Welcome to Ranking Web of Universities: Webometrics ranks 30000 institutions | Ranking Web of Universities: Webometrics ranks 30000 institutions</a:t>
            </a:r>
            <a:endParaRPr lang="en-US" altLang="zh-CN" dirty="0"/>
          </a:p>
          <a:p>
            <a:pPr marL="0" indent="0">
              <a:buFont typeface="Arial" panose="020B0604020202020204" pitchFamily="34" charset="0"/>
              <a:buNone/>
            </a:pPr>
            <a:r>
              <a:rPr lang="en-US" altLang="zh-CN" dirty="0">
                <a:hlinkClick r:id="rId4"/>
              </a:rPr>
              <a:t>Highly Cited Researchers (h&gt;100) according to their Google Scholar Citations public profiles | Ranking Web of Universities: Webometrics ranks 30000 institutions</a:t>
            </a:r>
            <a:endParaRPr lang="en-US" altLang="zh-CN" dirty="0"/>
          </a:p>
          <a:p>
            <a:pPr marL="0" indent="0">
              <a:buFont typeface="Arial" panose="020B0604020202020204" pitchFamily="34" charset="0"/>
              <a:buNone/>
            </a:pPr>
            <a:endParaRPr lang="en-US" altLang="zh-CN" dirty="0"/>
          </a:p>
          <a:p>
            <a:pPr marL="171450" indent="-171450">
              <a:buFont typeface="Arial" panose="020B0604020202020204" pitchFamily="34" charset="0"/>
              <a:buChar char="•"/>
            </a:pPr>
            <a:r>
              <a:rPr lang="zh-CN" altLang="en-US" dirty="0"/>
              <a:t>乔姆斯基 ：</a:t>
            </a:r>
            <a:r>
              <a:rPr lang="zh-CN" altLang="en-US" b="0" i="0" dirty="0">
                <a:solidFill>
                  <a:srgbClr val="202122"/>
                </a:solidFill>
                <a:effectLst/>
                <a:latin typeface="Arial" panose="020B0604020202020204" pitchFamily="34" charset="0"/>
              </a:rPr>
              <a:t>在世的、被引用次数最多的学者之一，</a:t>
            </a:r>
            <a:r>
              <a:rPr lang="en-US" altLang="zh-CN" dirty="0">
                <a:hlinkClick r:id="rId5"/>
              </a:rPr>
              <a:t>Chomsky Is Citation Champ | MIT News | Massachusetts Institute of Technology</a:t>
            </a:r>
            <a:endParaRPr lang="en-US" altLang="zh-CN"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t>艾弗拉姆</a:t>
            </a:r>
            <a:r>
              <a:rPr lang="en-US" altLang="zh-CN" dirty="0"/>
              <a:t>·</a:t>
            </a:r>
            <a:r>
              <a:rPr lang="zh-CN" altLang="en-US" dirty="0"/>
              <a:t>诺姆</a:t>
            </a:r>
            <a:r>
              <a:rPr lang="en-US" altLang="zh-CN" dirty="0"/>
              <a:t>·</a:t>
            </a:r>
            <a:r>
              <a:rPr lang="zh-CN" altLang="en-US" dirty="0"/>
              <a:t>乔姆斯基（</a:t>
            </a:r>
            <a:r>
              <a:rPr lang="en-US" altLang="zh-CN" dirty="0"/>
              <a:t>Avram Noam Chomsky</a:t>
            </a:r>
            <a:r>
              <a:rPr lang="zh-CN" altLang="en-US" dirty="0"/>
              <a:t>，</a:t>
            </a:r>
            <a:r>
              <a:rPr lang="en-US" altLang="zh-CN" dirty="0"/>
              <a:t>1928</a:t>
            </a:r>
            <a:r>
              <a:rPr lang="zh-CN" altLang="en-US" dirty="0"/>
              <a:t>年</a:t>
            </a:r>
            <a:r>
              <a:rPr lang="en-US" altLang="zh-CN" dirty="0"/>
              <a:t>12</a:t>
            </a:r>
            <a:r>
              <a:rPr lang="zh-CN" altLang="en-US" dirty="0"/>
              <a:t>月</a:t>
            </a:r>
            <a:r>
              <a:rPr lang="en-US" altLang="zh-CN" dirty="0"/>
              <a:t>7</a:t>
            </a:r>
            <a:r>
              <a:rPr lang="zh-CN" altLang="en-US" dirty="0"/>
              <a:t>日</a:t>
            </a:r>
            <a:r>
              <a:rPr lang="en-US" altLang="zh-CN" dirty="0"/>
              <a:t>—</a:t>
            </a:r>
            <a:r>
              <a:rPr lang="zh-CN" altLang="en-US" dirty="0"/>
              <a:t>），美国哲学家。是麻省理工学院语言学的荣誉退休教授。乔姆斯基的</a:t>
            </a:r>
            <a:r>
              <a:rPr lang="en-US" altLang="zh-CN" dirty="0"/>
              <a:t>《</a:t>
            </a:r>
            <a:r>
              <a:rPr lang="zh-CN" altLang="en-US" dirty="0"/>
              <a:t>句法结构</a:t>
            </a:r>
            <a:r>
              <a:rPr lang="en-US" altLang="zh-CN" dirty="0"/>
              <a:t>》</a:t>
            </a:r>
            <a:r>
              <a:rPr lang="zh-CN" altLang="en-US" dirty="0"/>
              <a:t>被认为是</a:t>
            </a:r>
            <a:r>
              <a:rPr lang="en-US" altLang="zh-CN" dirty="0"/>
              <a:t>20</a:t>
            </a:r>
            <a:r>
              <a:rPr lang="zh-CN" altLang="en-US" dirty="0"/>
              <a:t>世纪理论语言学研究上最伟大的贡献。</a:t>
            </a:r>
            <a:endParaRPr lang="en-US" altLang="zh-CN" dirty="0"/>
          </a:p>
          <a:p>
            <a:pPr marL="0" indent="0">
              <a:buFont typeface="Arial" panose="020B0604020202020204" pitchFamily="34" charset="0"/>
              <a:buNone/>
            </a:pPr>
            <a:r>
              <a:rPr lang="en-US" altLang="zh-CN" dirty="0"/>
              <a:t>colorless green ideas sleep furiously</a:t>
            </a:r>
          </a:p>
          <a:p>
            <a:pPr marL="0" indent="0">
              <a:buFont typeface="Arial" panose="020B0604020202020204" pitchFamily="34" charset="0"/>
              <a:buNone/>
            </a:pPr>
            <a:endParaRPr lang="en-US" altLang="zh-CN" dirty="0"/>
          </a:p>
          <a:p>
            <a:pPr marL="171450" indent="-171450">
              <a:buFont typeface="Arial" panose="020B0604020202020204" pitchFamily="34" charset="0"/>
              <a:buChar char="•"/>
            </a:pPr>
            <a:r>
              <a:rPr lang="zh-CN" altLang="en-US" dirty="0"/>
              <a:t>微软小冰：</a:t>
            </a:r>
            <a:endParaRPr lang="en-US" altLang="zh-CN" dirty="0"/>
          </a:p>
          <a:p>
            <a:r>
              <a:rPr lang="en-US" altLang="zh-CN" dirty="0"/>
              <a:t>2017</a:t>
            </a:r>
            <a:r>
              <a:rPr lang="zh-CN" altLang="en-US" dirty="0"/>
              <a:t>年</a:t>
            </a:r>
            <a:r>
              <a:rPr lang="en-US" altLang="zh-CN" dirty="0"/>
              <a:t>5</a:t>
            </a:r>
            <a:r>
              <a:rPr lang="zh-CN" altLang="en-US" dirty="0"/>
              <a:t>月</a:t>
            </a:r>
            <a:r>
              <a:rPr lang="en-US" altLang="zh-CN" dirty="0"/>
              <a:t>16</a:t>
            </a:r>
            <a:r>
              <a:rPr lang="zh-CN" altLang="en-US" dirty="0"/>
              <a:t>日</a:t>
            </a:r>
            <a:endParaRPr lang="en-US" altLang="zh-CN" dirty="0"/>
          </a:p>
          <a:p>
            <a:r>
              <a:rPr lang="zh-CN" altLang="en-US" dirty="0"/>
              <a:t>看那星，闪烁的几颗星</a:t>
            </a:r>
          </a:p>
          <a:p>
            <a:r>
              <a:rPr lang="zh-CN" altLang="en-US" dirty="0"/>
              <a:t>西山上的太阳</a:t>
            </a:r>
          </a:p>
          <a:p>
            <a:r>
              <a:rPr lang="zh-CN" altLang="en-US" dirty="0"/>
              <a:t>青蛙儿正在远远的浅水</a:t>
            </a:r>
          </a:p>
          <a:p>
            <a:r>
              <a:rPr lang="zh-CN" altLang="en-US" dirty="0"/>
              <a:t>她嫁了人间许多的颜色</a:t>
            </a:r>
          </a:p>
          <a:p>
            <a:r>
              <a:rPr lang="en-US" altLang="zh-CN" dirty="0"/>
              <a:t>——《</a:t>
            </a:r>
            <a:r>
              <a:rPr lang="zh-CN" altLang="en-US" dirty="0"/>
              <a:t>她嫁了人间许多的颜色</a:t>
            </a:r>
            <a:r>
              <a:rPr lang="en-US" altLang="zh-CN" dirty="0"/>
              <a:t>》</a:t>
            </a:r>
          </a:p>
          <a:p>
            <a:endParaRPr lang="en-US" altLang="zh-CN" dirty="0"/>
          </a:p>
          <a:p>
            <a:pPr marL="171450" indent="-171450">
              <a:buFont typeface="Arial" panose="020B0604020202020204" pitchFamily="34" charset="0"/>
              <a:buChar char="•"/>
            </a:pPr>
            <a:r>
              <a:rPr lang="zh-CN" altLang="en-US" dirty="0"/>
              <a:t>欧阳修</a:t>
            </a:r>
            <a:endParaRPr lang="en-US" altLang="zh-CN" dirty="0"/>
          </a:p>
          <a:p>
            <a:r>
              <a:rPr lang="zh-CN" altLang="en-US" dirty="0"/>
              <a:t>凤髻金泥带，龙纹玉掌梳。走来窗下笑相扶，爱道画眉深浅入时无？</a:t>
            </a:r>
            <a:br>
              <a:rPr lang="zh-CN" altLang="en-US" dirty="0"/>
            </a:br>
            <a:r>
              <a:rPr lang="zh-CN" altLang="en-US" dirty="0"/>
              <a:t>弄笔偎人久，描花试手初。</a:t>
            </a:r>
            <a:r>
              <a:rPr lang="zh-CN" altLang="en-US" sz="1200" kern="1200" dirty="0">
                <a:solidFill>
                  <a:schemeClr val="tx1"/>
                </a:solidFill>
                <a:effectLst/>
                <a:latin typeface="+mn-lt"/>
                <a:ea typeface="+mn-ea"/>
                <a:cs typeface="+mn-cs"/>
              </a:rPr>
              <a:t>等闲妨了绣功夫，笑问鸳鸯两字怎生书？</a:t>
            </a:r>
            <a:r>
              <a:rPr lang="zh-CN" altLang="en-US" dirty="0"/>
              <a:t> </a:t>
            </a:r>
            <a:endParaRPr lang="en-US" altLang="zh-CN" dirty="0"/>
          </a:p>
          <a:p>
            <a:r>
              <a:rPr lang="en-US" altLang="zh-CN" dirty="0"/>
              <a:t>——《</a:t>
            </a:r>
            <a:r>
              <a:rPr lang="zh-CN" altLang="en-US" dirty="0"/>
              <a:t>南歌子</a:t>
            </a:r>
            <a:r>
              <a:rPr lang="en-US" altLang="zh-CN" dirty="0"/>
              <a:t>·</a:t>
            </a:r>
            <a:r>
              <a:rPr lang="zh-CN" altLang="en-US" dirty="0"/>
              <a:t>凤髻金泥带</a:t>
            </a:r>
            <a:r>
              <a:rPr lang="en-US" altLang="zh-CN" dirty="0"/>
              <a:t>》</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26</a:t>
            </a:fld>
            <a:endParaRPr lang="zh-CN" altLang="en-US"/>
          </a:p>
        </p:txBody>
      </p:sp>
    </p:spTree>
    <p:extLst>
      <p:ext uri="{BB962C8B-B14F-4D97-AF65-F5344CB8AC3E}">
        <p14:creationId xmlns:p14="http://schemas.microsoft.com/office/powerpoint/2010/main" val="2419251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https://kekeshici.com/shicizhoubian/mingrenzuopin/luxun/38043.html</a:t>
            </a:r>
          </a:p>
          <a:p>
            <a:endParaRPr lang="en-US" altLang="zh-CN" dirty="0"/>
          </a:p>
          <a:p>
            <a:r>
              <a:rPr lang="en-US" altLang="zh-CN" dirty="0"/>
              <a:t>https://zhuanlan.zhihu.com/p/48867708 </a:t>
            </a:r>
          </a:p>
          <a:p>
            <a:endParaRPr lang="zh-CN" altLang="en-US" dirty="0"/>
          </a:p>
        </p:txBody>
      </p:sp>
      <p:sp>
        <p:nvSpPr>
          <p:cNvPr id="4" name="灯片编号占位符 3"/>
          <p:cNvSpPr>
            <a:spLocks noGrp="1"/>
          </p:cNvSpPr>
          <p:nvPr>
            <p:ph type="sldNum" sz="quarter" idx="5"/>
          </p:nvPr>
        </p:nvSpPr>
        <p:spPr/>
        <p:txBody>
          <a:bodyPr/>
          <a:lstStyle/>
          <a:p>
            <a:fld id="{3585FF43-A525-46AA-AF17-9E6C467D249B}" type="slidenum">
              <a:rPr lang="zh-CN" altLang="en-US" smtClean="0"/>
              <a:t>27</a:t>
            </a:fld>
            <a:endParaRPr lang="zh-CN" altLang="en-US"/>
          </a:p>
        </p:txBody>
      </p:sp>
    </p:spTree>
    <p:extLst>
      <p:ext uri="{BB962C8B-B14F-4D97-AF65-F5344CB8AC3E}">
        <p14:creationId xmlns:p14="http://schemas.microsoft.com/office/powerpoint/2010/main" val="37788581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https://www.thn21.com/middle/gs/8805.html</a:t>
            </a:r>
          </a:p>
          <a:p>
            <a:r>
              <a:rPr lang="en-US" altLang="zh-CN" dirty="0"/>
              <a:t>https://zhuanlan.zhihu.com/p/81087117</a:t>
            </a:r>
          </a:p>
          <a:p>
            <a:endParaRPr lang="en-US" altLang="zh-CN" dirty="0"/>
          </a:p>
          <a:p>
            <a:r>
              <a:rPr lang="en-US" altLang="zh-CN" dirty="0"/>
              <a:t>https://baijiahao.baidu.com/s?id=1693485835930179510</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585FF43-A525-46AA-AF17-9E6C467D249B}" type="slidenum">
              <a:rPr lang="zh-CN" altLang="en-US" smtClean="0"/>
              <a:t>28</a:t>
            </a:fld>
            <a:endParaRPr lang="zh-CN" altLang="en-US"/>
          </a:p>
        </p:txBody>
      </p:sp>
    </p:spTree>
    <p:extLst>
      <p:ext uri="{BB962C8B-B14F-4D97-AF65-F5344CB8AC3E}">
        <p14:creationId xmlns:p14="http://schemas.microsoft.com/office/powerpoint/2010/main" val="10541332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https://so.gushiwen.cn/mingju/juv_55baf6d73629.aspx</a:t>
            </a:r>
          </a:p>
          <a:p>
            <a:endParaRPr lang="en-US" altLang="zh-CN" dirty="0"/>
          </a:p>
          <a:p>
            <a:r>
              <a:rPr lang="en-US" altLang="zh-CN" dirty="0"/>
              <a:t>https://www.gushiwen.cn/mingju_727.aspx</a:t>
            </a:r>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29</a:t>
            </a:fld>
            <a:endParaRPr lang="zh-CN" altLang="en-US"/>
          </a:p>
        </p:txBody>
      </p:sp>
    </p:spTree>
    <p:extLst>
      <p:ext uri="{BB962C8B-B14F-4D97-AF65-F5344CB8AC3E}">
        <p14:creationId xmlns:p14="http://schemas.microsoft.com/office/powerpoint/2010/main" val="407753489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由概念三指引申出人工智能的三个主流学派</a:t>
            </a:r>
          </a:p>
          <a:p>
            <a:r>
              <a:rPr lang="zh-CN" altLang="en-US" dirty="0"/>
              <a:t>三个主流学派</a:t>
            </a:r>
            <a:endParaRPr lang="en-US" altLang="zh-CN" dirty="0"/>
          </a:p>
          <a:p>
            <a:pPr lvl="1"/>
            <a:r>
              <a:rPr lang="zh-CN" altLang="en-US" dirty="0"/>
              <a:t>符号主义学派、联结主义学派、行为主义学派</a:t>
            </a:r>
            <a:endParaRPr lang="en-US" altLang="zh-CN" dirty="0"/>
          </a:p>
          <a:p>
            <a:pPr lvl="2"/>
            <a:r>
              <a:rPr lang="zh-CN" altLang="en-US" dirty="0"/>
              <a:t>定义、哲学批判、研究成果、面临挑战</a:t>
            </a:r>
            <a:endParaRPr lang="en-US" altLang="zh-CN" dirty="0"/>
          </a:p>
          <a:p>
            <a:r>
              <a:rPr lang="zh-CN" altLang="en-US" dirty="0"/>
              <a:t>三个悖论挑战三个学派的理论基础</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585FF43-A525-46AA-AF17-9E6C467D249B}" type="slidenum">
              <a:rPr lang="zh-CN" altLang="en-US" smtClean="0"/>
              <a:t>30</a:t>
            </a:fld>
            <a:endParaRPr lang="zh-CN" altLang="en-US"/>
          </a:p>
        </p:txBody>
      </p:sp>
    </p:spTree>
    <p:extLst>
      <p:ext uri="{BB962C8B-B14F-4D97-AF65-F5344CB8AC3E}">
        <p14:creationId xmlns:p14="http://schemas.microsoft.com/office/powerpoint/2010/main" val="2653362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进化学派 </a:t>
            </a:r>
            <a:r>
              <a:rPr lang="en-US" altLang="zh-CN" dirty="0"/>
              <a:t>– </a:t>
            </a:r>
            <a:r>
              <a:rPr lang="zh-CN" altLang="en-US" dirty="0"/>
              <a:t>其实是行为学派的一部分</a:t>
            </a:r>
          </a:p>
          <a:p>
            <a:r>
              <a:rPr lang="zh-CN" altLang="en-US" dirty="0"/>
              <a:t>理论基础是遗传学和进化论，老祖宗可以追到达尔文，这个学派的主打算法是遗传算法。</a:t>
            </a:r>
            <a:endParaRPr lang="en-US" altLang="zh-CN" dirty="0"/>
          </a:p>
          <a:p>
            <a:r>
              <a:rPr lang="zh-CN" altLang="en-US" dirty="0"/>
              <a:t>进化学派认为，所有形式的学习都源于自然选择。如果自然选择造就我们，那么它就可以造就一切，我们要做的，就是在计算机上对它进行模仿。进化主义解决的关键问题是学习结构：不只是像反向传播那样调整参数，它还创造大脑，用来对参数进行微调。进化学派的主算法是基因编程，和自然使有机体交配的进化那样，基因编程也对计算机程序进行配对和提升。</a:t>
            </a:r>
            <a:endParaRPr lang="en-US" altLang="zh-CN" dirty="0"/>
          </a:p>
          <a:p>
            <a:r>
              <a:rPr lang="zh-CN" altLang="en-US" dirty="0"/>
              <a:t>遗传算法时达尔文的算法，如果孤立地看待每个基因，有机体的适应度就是它所有函数的复值函数。如果基因都是相对独立的，它们变量的相对频率会快速收敛至最大适应点，然后从此保持均衡。</a:t>
            </a:r>
          </a:p>
          <a:p>
            <a:r>
              <a:rPr lang="zh-CN" altLang="en-US" dirty="0"/>
              <a:t>遗传算法的关键输入就是一个适应度函数。给定一个待定程序和某个设定的目标，适应度函数会给程序打分，反映它与目标的契合度。在机器学习中，掌握诸如适应度函数这样的事情还是很容易的。就这一点而言，遗传算法就有点像育种，但是遗传算法产出的是程序而不是活的生物体，而且一代对计算机而言不过是一瞬间的事情。</a:t>
            </a:r>
          </a:p>
          <a:p>
            <a:r>
              <a:rPr lang="zh-CN" altLang="en-US" dirty="0"/>
              <a:t>尽管遗传算法使进化学派取得了成功，但是遗传算法还有一个很大的谜团没有解开：性在进化过程中所起的作用。演化新论者非常重视交叉行为，但其他学派的成员认为没有必要如此麻烦。因为没有证据表明，交叉行为能起作用，经过一段时间，突变行为足以成倍地增加群体中最适合留下的基模的频率。</a:t>
            </a:r>
          </a:p>
          <a:p>
            <a:endParaRPr lang="en-US" altLang="zh-CN" dirty="0"/>
          </a:p>
          <a:p>
            <a:pPr marL="171450" indent="-171450">
              <a:buFont typeface="Arial" panose="020B0604020202020204" pitchFamily="34" charset="0"/>
              <a:buChar char="•"/>
            </a:pPr>
            <a:r>
              <a:rPr lang="zh-CN" altLang="en-US" dirty="0"/>
              <a:t>贝叶斯学派</a:t>
            </a:r>
            <a:endParaRPr lang="en-US" altLang="zh-CN" dirty="0"/>
          </a:p>
          <a:p>
            <a:r>
              <a:rPr lang="zh-CN" altLang="en-US" dirty="0"/>
              <a:t>这个学派的理论基础是概率论中的贝叶斯定理，这个学派的主算法是贝叶斯推理，经常用来处理垃圾邮件。</a:t>
            </a:r>
            <a:endParaRPr lang="en-US" altLang="zh-CN" dirty="0"/>
          </a:p>
          <a:p>
            <a:r>
              <a:rPr lang="zh-CN" altLang="en-US" dirty="0"/>
              <a:t>贝叶斯学派关注的问题时不确定信性。所有掌握的知识都有不确定性，而且学习知识的过程也是一种不确定的推理形式。那么问题就变成，在不破坏信息的情况下，如何处理嘈杂、不完成甚至自相矛盾的信息。解决的办法就是运用概率推理，而主算法就是贝叶斯定理定理及其衍生定理。贝叶斯定理告诉我们，如何将新的证据并入我们的信仰中，而概率推理算法尽可能有效地做到这一点。</a:t>
            </a:r>
          </a:p>
          <a:p>
            <a:r>
              <a:rPr lang="en-US" altLang="zh-CN" dirty="0"/>
              <a:t>20</a:t>
            </a:r>
            <a:r>
              <a:rPr lang="zh-CN" altLang="en-US" dirty="0"/>
              <a:t>世纪</a:t>
            </a:r>
            <a:r>
              <a:rPr lang="en-US" altLang="zh-CN" dirty="0"/>
              <a:t>80</a:t>
            </a:r>
            <a:r>
              <a:rPr lang="zh-CN" altLang="en-US" dirty="0"/>
              <a:t>年代，朱迪亚</a:t>
            </a:r>
            <a:r>
              <a:rPr lang="en-US" altLang="zh-CN" dirty="0"/>
              <a:t>·</a:t>
            </a:r>
            <a:r>
              <a:rPr lang="zh-CN" altLang="en-US" dirty="0"/>
              <a:t>珀尔发明了贝叶斯网络，这种方法在机器学习、人工智能一起其他许多领域迅速传播。也使其发明者获得了</a:t>
            </a:r>
            <a:r>
              <a:rPr lang="en-US" altLang="zh-CN" dirty="0"/>
              <a:t>2012</a:t>
            </a:r>
            <a:r>
              <a:rPr lang="zh-CN" altLang="en-US" dirty="0"/>
              <a:t>年的图灵奖。珀尔意识到，拥有一个随机变量之间复杂的依赖关系网络也可以表示地很简单，只要每个变量仅仅直接依赖于其他几个变量。朴素贝叶斯法、马尔科夫链、</a:t>
            </a:r>
            <a:r>
              <a:rPr lang="en-US" altLang="zh-CN" dirty="0"/>
              <a:t>HMM</a:t>
            </a:r>
            <a:r>
              <a:rPr lang="zh-CN" altLang="en-US" dirty="0"/>
              <a:t>都是贝叶斯网络的特殊例子。贝叶斯网络对于贝叶斯学派来说，就像逻辑与符号学者的关系：一种通用语，可让我们很好地对各式各样的情形进行编码，然后设计出与这些情形相一致的算法。</a:t>
            </a:r>
          </a:p>
          <a:p>
            <a:r>
              <a:rPr lang="zh-CN" altLang="en-US" dirty="0"/>
              <a:t>对于贝叶斯学派来说，学习只是另一种形式的概率推理。你需要做的就是运用贝叶斯定理，把假设当做可能的原因，把数据当作观察到的效果。</a:t>
            </a:r>
            <a:endParaRPr lang="en-US" altLang="zh-CN" dirty="0"/>
          </a:p>
          <a:p>
            <a:endParaRPr lang="en-US" altLang="zh-CN" dirty="0"/>
          </a:p>
          <a:p>
            <a:r>
              <a:rPr lang="zh-CN" altLang="en-US" dirty="0"/>
              <a:t>类推学派</a:t>
            </a:r>
            <a:endParaRPr lang="en-US" altLang="zh-CN" dirty="0"/>
          </a:p>
          <a:p>
            <a:r>
              <a:rPr lang="zh-CN" altLang="en-US" dirty="0"/>
              <a:t>物以类聚人以群分，该学派的主要算法支持向量机，主要应用在推荐系统中。</a:t>
            </a:r>
            <a:endParaRPr lang="en-US" altLang="zh-CN" dirty="0"/>
          </a:p>
          <a:p>
            <a:r>
              <a:rPr lang="zh-CN" altLang="en-US" dirty="0"/>
              <a:t>对于类推学派来说，学习的关键就是要在不同场景中认识到相似性，然后由此推导出其他的相似性。如果两个病人有相似的症状，那么也许他们患有相同的疾病。问题的关键是，如何判断两个事物的相似程度。类推学派的主算法是支持向量机，主算法找出要记忆的经历，以及弄明白如何将这些经历结合起来，用来做新的预测。</a:t>
            </a:r>
          </a:p>
          <a:p>
            <a:r>
              <a:rPr lang="zh-CN" altLang="en-US" dirty="0"/>
              <a:t>类推学派是最不具有凝聚力的一个学派，不像其他学派，类推学派更像是研究人员松散的集合体，他们的统一依靠的是对于作为学习基础的、相似性判断的信任。在机器学习中，相似性是最重要的核心思想之一。而类推学派结合了最近邻算法的高效、支持向量机的数学精密性、类比推理的力量和灵活性，产出了很有效的解决问题的方法。</a:t>
            </a:r>
          </a:p>
        </p:txBody>
      </p:sp>
      <p:sp>
        <p:nvSpPr>
          <p:cNvPr id="4" name="灯片编号占位符 3"/>
          <p:cNvSpPr>
            <a:spLocks noGrp="1"/>
          </p:cNvSpPr>
          <p:nvPr>
            <p:ph type="sldNum" sz="quarter" idx="10"/>
          </p:nvPr>
        </p:nvSpPr>
        <p:spPr/>
        <p:txBody>
          <a:bodyPr/>
          <a:lstStyle/>
          <a:p>
            <a:fld id="{CB044887-FDFD-47DC-BCF7-5B071AF27820}" type="slidenum">
              <a:rPr lang="zh-CN" altLang="en-US" smtClean="0"/>
              <a:t>31</a:t>
            </a:fld>
            <a:endParaRPr lang="zh-CN" altLang="en-US"/>
          </a:p>
        </p:txBody>
      </p:sp>
    </p:spTree>
    <p:extLst>
      <p:ext uri="{BB962C8B-B14F-4D97-AF65-F5344CB8AC3E}">
        <p14:creationId xmlns:p14="http://schemas.microsoft.com/office/powerpoint/2010/main" val="412641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以问题思维，来看。</a:t>
            </a:r>
          </a:p>
          <a:p>
            <a:endParaRPr lang="zh-CN" altLang="en-US" dirty="0"/>
          </a:p>
        </p:txBody>
      </p:sp>
      <p:sp>
        <p:nvSpPr>
          <p:cNvPr id="4" name="灯片编号占位符 3"/>
          <p:cNvSpPr>
            <a:spLocks noGrp="1"/>
          </p:cNvSpPr>
          <p:nvPr>
            <p:ph type="sldNum" sz="quarter" idx="5"/>
          </p:nvPr>
        </p:nvSpPr>
        <p:spPr/>
        <p:txBody>
          <a:bodyPr/>
          <a:lstStyle/>
          <a:p>
            <a:fld id="{3585FF43-A525-46AA-AF17-9E6C467D249B}" type="slidenum">
              <a:rPr lang="zh-CN" altLang="en-US" smtClean="0"/>
              <a:t>8</a:t>
            </a:fld>
            <a:endParaRPr lang="zh-CN" altLang="en-US"/>
          </a:p>
        </p:txBody>
      </p:sp>
    </p:spTree>
    <p:extLst>
      <p:ext uri="{BB962C8B-B14F-4D97-AF65-F5344CB8AC3E}">
        <p14:creationId xmlns:p14="http://schemas.microsoft.com/office/powerpoint/2010/main" val="118293170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符号主义（</a:t>
            </a:r>
            <a:r>
              <a:rPr lang="en-US" altLang="zh-CN" dirty="0">
                <a:effectLst/>
              </a:rPr>
              <a:t>Symbolism</a:t>
            </a:r>
            <a:r>
              <a:rPr lang="zh-CN" altLang="en-US" dirty="0">
                <a:effectLst/>
              </a:rPr>
              <a:t>）又称为逻辑主义</a:t>
            </a:r>
            <a:r>
              <a:rPr lang="en-US" altLang="zh-CN" dirty="0">
                <a:effectLst/>
              </a:rPr>
              <a:t>(</a:t>
            </a:r>
            <a:r>
              <a:rPr lang="en-US" altLang="zh-CN" dirty="0" err="1">
                <a:effectLst/>
              </a:rPr>
              <a:t>Logicism</a:t>
            </a:r>
            <a:r>
              <a:rPr lang="en-US" altLang="zh-CN" dirty="0">
                <a:effectLst/>
              </a:rPr>
              <a:t>)</a:t>
            </a:r>
            <a:r>
              <a:rPr lang="zh-CN" altLang="en-US" dirty="0">
                <a:effectLst/>
              </a:rPr>
              <a:t>、心理学派</a:t>
            </a:r>
            <a:r>
              <a:rPr lang="en-US" altLang="zh-CN" dirty="0">
                <a:effectLst/>
              </a:rPr>
              <a:t>(</a:t>
            </a:r>
            <a:r>
              <a:rPr lang="en-US" altLang="zh-CN" dirty="0" err="1">
                <a:effectLst/>
              </a:rPr>
              <a:t>Psychlogism</a:t>
            </a:r>
            <a:r>
              <a:rPr lang="en-US" altLang="zh-CN" dirty="0">
                <a:effectLst/>
              </a:rPr>
              <a:t>)</a:t>
            </a:r>
            <a:r>
              <a:rPr lang="zh-CN" altLang="en-US" dirty="0">
                <a:effectLst/>
              </a:rPr>
              <a:t>或计算机学派</a:t>
            </a:r>
            <a:r>
              <a:rPr lang="en-US" altLang="zh-CN" dirty="0">
                <a:effectLst/>
              </a:rPr>
              <a:t>(</a:t>
            </a:r>
            <a:r>
              <a:rPr lang="en-US" altLang="zh-CN" dirty="0" err="1">
                <a:effectLst/>
              </a:rPr>
              <a:t>Computerism</a:t>
            </a:r>
            <a:r>
              <a:rPr lang="en-US" altLang="zh-CN" dirty="0">
                <a:effectLst/>
              </a:rPr>
              <a:t>)</a:t>
            </a:r>
            <a:r>
              <a:rPr lang="zh-CN" altLang="en-US" dirty="0">
                <a:effectLst/>
              </a:rPr>
              <a:t>，是一种基于逻辑推理的智能模拟方法。</a:t>
            </a:r>
            <a:r>
              <a:rPr lang="zh-CN" altLang="en-US" dirty="0"/>
              <a:t>奠基人是西蒙（</a:t>
            </a:r>
            <a:r>
              <a:rPr lang="en-US" altLang="zh-CN" dirty="0"/>
              <a:t>CMU</a:t>
            </a:r>
            <a:r>
              <a:rPr lang="zh-CN" altLang="en-US" dirty="0"/>
              <a:t>）。</a:t>
            </a:r>
            <a:endParaRPr lang="en-US" altLang="zh-CN" dirty="0"/>
          </a:p>
          <a:p>
            <a:endParaRPr lang="en-US" altLang="zh-CN" dirty="0"/>
          </a:p>
          <a:p>
            <a:r>
              <a:rPr lang="zh-CN" altLang="en-US" dirty="0">
                <a:effectLst/>
              </a:rPr>
              <a:t>其原理主要为物理符号系统假设和有限合理性原理，长期以来，一直在人工智能中处于主导地位。 曾经专精于机器证明，后发展出专家系统，现在已经式微。最新的进展是知识图谱。</a:t>
            </a:r>
            <a:endParaRPr lang="en-US" altLang="zh-CN" dirty="0">
              <a:effectLst/>
            </a:endParaRPr>
          </a:p>
          <a:p>
            <a:endParaRPr lang="en-US" altLang="zh-CN" dirty="0">
              <a:effectLst/>
            </a:endParaRPr>
          </a:p>
          <a:p>
            <a:r>
              <a:rPr lang="zh-CN" altLang="en-US" dirty="0">
                <a:effectLst/>
              </a:rPr>
              <a:t>目前这一学派的主要成果，一个是贝叶斯因果网络，另一个是知识图谱。</a:t>
            </a:r>
          </a:p>
          <a:p>
            <a:r>
              <a:rPr lang="zh-CN" altLang="en-US" dirty="0">
                <a:effectLst/>
              </a:rPr>
              <a:t>        贝叶斯因果网络的旗手是 </a:t>
            </a:r>
            <a:r>
              <a:rPr lang="en-US" altLang="zh-CN" dirty="0">
                <a:effectLst/>
              </a:rPr>
              <a:t>Judea Pearl </a:t>
            </a:r>
            <a:r>
              <a:rPr lang="zh-CN" altLang="en-US" dirty="0">
                <a:effectLst/>
              </a:rPr>
              <a:t>教授，</a:t>
            </a:r>
            <a:r>
              <a:rPr lang="en-US" altLang="zh-CN" dirty="0">
                <a:effectLst/>
              </a:rPr>
              <a:t>2011</a:t>
            </a:r>
            <a:r>
              <a:rPr lang="zh-CN" altLang="en-US" dirty="0">
                <a:effectLst/>
              </a:rPr>
              <a:t>年的图灵奖获得者。</a:t>
            </a:r>
            <a:r>
              <a:rPr lang="en-US" altLang="zh-CN" dirty="0">
                <a:effectLst/>
              </a:rPr>
              <a:t>2018</a:t>
            </a:r>
            <a:r>
              <a:rPr lang="zh-CN" altLang="en-US" dirty="0">
                <a:effectLst/>
              </a:rPr>
              <a:t>年，出版了一本新书，“</a:t>
            </a:r>
            <a:r>
              <a:rPr lang="en-US" altLang="zh-CN" dirty="0">
                <a:effectLst/>
              </a:rPr>
              <a:t>The Book of Why”</a:t>
            </a:r>
            <a:r>
              <a:rPr lang="zh-CN" altLang="en-US" dirty="0">
                <a:effectLst/>
              </a:rPr>
              <a:t>，为因果网络辩护，同时批判深度学习缺乏严谨的逻辑推理过程。</a:t>
            </a:r>
          </a:p>
          <a:p>
            <a:r>
              <a:rPr lang="zh-CN" altLang="en-US" dirty="0">
                <a:effectLst/>
              </a:rPr>
              <a:t>        知识图谱主要由搜索引擎公司，包括谷歌、微软、百度推动，目标是把搜索引擎，由关键词匹配，推进到语义匹配。</a:t>
            </a:r>
            <a:endParaRPr lang="en-US" altLang="zh-CN" dirty="0">
              <a:effectLst/>
            </a:endParaRPr>
          </a:p>
          <a:p>
            <a:r>
              <a:rPr lang="zh-CN" altLang="en-US" dirty="0">
                <a:effectLst/>
              </a:rPr>
              <a:t>认为人工智能源于数理逻辑。数理逻辑从</a:t>
            </a:r>
            <a:r>
              <a:rPr lang="en-US" altLang="zh-CN" dirty="0">
                <a:effectLst/>
              </a:rPr>
              <a:t>19</a:t>
            </a:r>
            <a:r>
              <a:rPr lang="zh-CN" altLang="en-US" dirty="0">
                <a:effectLst/>
              </a:rPr>
              <a:t>世纪末起得以迅速发展，到</a:t>
            </a:r>
            <a:r>
              <a:rPr lang="en-US" altLang="zh-CN" dirty="0">
                <a:effectLst/>
              </a:rPr>
              <a:t>20</a:t>
            </a:r>
            <a:r>
              <a:rPr lang="zh-CN" altLang="en-US" dirty="0">
                <a:effectLst/>
              </a:rPr>
              <a:t>世纪</a:t>
            </a:r>
            <a:r>
              <a:rPr lang="en-US" altLang="zh-CN" dirty="0">
                <a:effectLst/>
              </a:rPr>
              <a:t>30</a:t>
            </a:r>
            <a:r>
              <a:rPr lang="zh-CN" altLang="en-US" dirty="0">
                <a:effectLst/>
              </a:rPr>
              <a:t>年代开始用于描述智能行为。计算机出现后，又在计算机上实现了逻辑演绎系统。其有代表性的成果为启发式程序</a:t>
            </a:r>
            <a:r>
              <a:rPr lang="en-US" altLang="zh-CN" dirty="0">
                <a:effectLst/>
              </a:rPr>
              <a:t>LT</a:t>
            </a:r>
            <a:r>
              <a:rPr lang="zh-CN" altLang="en-US" dirty="0">
                <a:effectLst/>
              </a:rPr>
              <a:t>逻辑理论家，证明了</a:t>
            </a:r>
            <a:r>
              <a:rPr lang="en-US" altLang="zh-CN" dirty="0">
                <a:effectLst/>
              </a:rPr>
              <a:t>38</a:t>
            </a:r>
            <a:r>
              <a:rPr lang="zh-CN" altLang="en-US" dirty="0">
                <a:effectLst/>
              </a:rPr>
              <a:t>条数学定理，表了可以应用计算机研究人的思维多成，模拟人类智能活动。后来又发展了启发式算法</a:t>
            </a:r>
            <a:r>
              <a:rPr lang="en-US" altLang="zh-CN" dirty="0">
                <a:effectLst/>
              </a:rPr>
              <a:t>-&gt;</a:t>
            </a:r>
            <a:r>
              <a:rPr lang="zh-CN" altLang="en-US" dirty="0">
                <a:effectLst/>
              </a:rPr>
              <a:t>专家系统</a:t>
            </a:r>
            <a:r>
              <a:rPr lang="en-US" altLang="zh-CN" dirty="0">
                <a:effectLst/>
              </a:rPr>
              <a:t>-&gt;</a:t>
            </a:r>
            <a:r>
              <a:rPr lang="zh-CN" altLang="en-US" dirty="0">
                <a:effectLst/>
              </a:rPr>
              <a:t>知识工程理论与技术，并在</a:t>
            </a:r>
            <a:r>
              <a:rPr lang="en-US" altLang="zh-CN" dirty="0">
                <a:effectLst/>
              </a:rPr>
              <a:t>20</a:t>
            </a:r>
            <a:r>
              <a:rPr lang="zh-CN" altLang="en-US" dirty="0">
                <a:effectLst/>
              </a:rPr>
              <a:t>世纪</a:t>
            </a:r>
            <a:r>
              <a:rPr lang="en-US" altLang="zh-CN" dirty="0">
                <a:effectLst/>
              </a:rPr>
              <a:t>80</a:t>
            </a:r>
            <a:r>
              <a:rPr lang="zh-CN" altLang="en-US" dirty="0">
                <a:effectLst/>
              </a:rPr>
              <a:t>年代取得很大发展。符号主义曾长期一枝独秀，为人工智能的发展作出重要贡献，尤其是专家系统的成功开发与应用，为人工智能走向工程应用和实现理论联系实际具有特别重要的意义。在人工智能的其他学派出现之后，符号主义仍然是人工智能的主流派别。这个学派的代表任务有纽厄尔</a:t>
            </a:r>
            <a:r>
              <a:rPr lang="en-US" altLang="zh-CN" dirty="0">
                <a:effectLst/>
              </a:rPr>
              <a:t>(Newell)</a:t>
            </a:r>
            <a:r>
              <a:rPr lang="zh-CN" altLang="en-US" dirty="0">
                <a:effectLst/>
              </a:rPr>
              <a:t>、西蒙</a:t>
            </a:r>
            <a:r>
              <a:rPr lang="en-US" altLang="zh-CN" dirty="0">
                <a:effectLst/>
              </a:rPr>
              <a:t>(Simon)</a:t>
            </a:r>
            <a:r>
              <a:rPr lang="zh-CN" altLang="en-US" dirty="0">
                <a:effectLst/>
              </a:rPr>
              <a:t>和尼尔逊</a:t>
            </a:r>
            <a:r>
              <a:rPr lang="en-US" altLang="zh-CN" dirty="0">
                <a:effectLst/>
              </a:rPr>
              <a:t>(Nilsson)</a:t>
            </a:r>
            <a:r>
              <a:rPr lang="zh-CN" altLang="en-US" dirty="0">
                <a:effectLst/>
              </a:rPr>
              <a:t>等。</a:t>
            </a:r>
            <a:endParaRPr lang="en-US" altLang="zh-CN" dirty="0">
              <a:effectLst/>
            </a:endParaRPr>
          </a:p>
          <a:p>
            <a:endParaRPr lang="en-US" altLang="zh-CN" dirty="0">
              <a:effectLst/>
            </a:endParaRPr>
          </a:p>
          <a:p>
            <a:r>
              <a:rPr lang="zh-CN" altLang="en-US" dirty="0">
                <a:effectLst/>
              </a:rPr>
              <a:t>符号主义学派认为人工智能源于数学逻辑。数学逻辑从</a:t>
            </a:r>
            <a:r>
              <a:rPr lang="en-US" altLang="zh-CN" dirty="0">
                <a:effectLst/>
              </a:rPr>
              <a:t>19</a:t>
            </a:r>
            <a:r>
              <a:rPr lang="zh-CN" altLang="en-US" dirty="0">
                <a:effectLst/>
              </a:rPr>
              <a:t>世纪末起就获得迅速发展，到</a:t>
            </a:r>
            <a:r>
              <a:rPr lang="en-US" altLang="zh-CN" dirty="0">
                <a:effectLst/>
              </a:rPr>
              <a:t>20</a:t>
            </a:r>
            <a:r>
              <a:rPr lang="zh-CN" altLang="en-US" dirty="0">
                <a:effectLst/>
              </a:rPr>
              <a:t>世纪</a:t>
            </a:r>
            <a:r>
              <a:rPr lang="en-US" altLang="zh-CN" dirty="0">
                <a:effectLst/>
              </a:rPr>
              <a:t>30</a:t>
            </a:r>
            <a:r>
              <a:rPr lang="zh-CN" altLang="en-US" dirty="0">
                <a:effectLst/>
              </a:rPr>
              <a:t>年代开始用于描述智能行为。计算机出现后，又在计算机上实现了逻辑演绎系统。该学派认为人类认知和思维的基本单元是符号，而认知过程就是在符号表示上的一种运算。符号主义致力于用计算机的符号操作来模拟人的认知过程其，实质就是模拟人的左脑抽象逻辑思维，通过研究人类认知系统的功能机理，用某种符号来描述人类的认知过程，并把这种符号输入到能处理符号的计算机中，从而模拟人类的认知过程，实现人工智能。</a:t>
            </a:r>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33</a:t>
            </a:fld>
            <a:endParaRPr lang="zh-CN" altLang="en-US"/>
          </a:p>
        </p:txBody>
      </p:sp>
    </p:spTree>
    <p:extLst>
      <p:ext uri="{BB962C8B-B14F-4D97-AF65-F5344CB8AC3E}">
        <p14:creationId xmlns:p14="http://schemas.microsoft.com/office/powerpoint/2010/main" val="3281521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即使符号主义成功了，其依然面临挑战。美国哲学家 </a:t>
            </a:r>
            <a:r>
              <a:rPr lang="zh-CN" altLang="en-US" b="1" i="0" dirty="0">
                <a:solidFill>
                  <a:srgbClr val="121212"/>
                </a:solidFill>
                <a:effectLst/>
                <a:latin typeface="Arial" panose="020B0604020202020204" pitchFamily="34" charset="0"/>
              </a:rPr>
              <a:t>约翰</a:t>
            </a:r>
            <a:r>
              <a:rPr lang="en-US" altLang="zh-CN" b="1" i="0" dirty="0">
                <a:solidFill>
                  <a:srgbClr val="121212"/>
                </a:solidFill>
                <a:effectLst/>
                <a:latin typeface="Arial" panose="020B0604020202020204" pitchFamily="34" charset="0"/>
              </a:rPr>
              <a:t>·</a:t>
            </a:r>
            <a:r>
              <a:rPr lang="zh-CN" altLang="en-US" b="1" i="0" dirty="0">
                <a:solidFill>
                  <a:srgbClr val="121212"/>
                </a:solidFill>
                <a:effectLst/>
                <a:latin typeface="Arial" panose="020B0604020202020204" pitchFamily="34" charset="0"/>
              </a:rPr>
              <a:t>塞尔（</a:t>
            </a:r>
            <a:r>
              <a:rPr lang="en-US" altLang="zh-CN" b="1" i="0" dirty="0">
                <a:solidFill>
                  <a:srgbClr val="121212"/>
                </a:solidFill>
                <a:effectLst/>
                <a:latin typeface="Arial" panose="020B0604020202020204" pitchFamily="34" charset="0"/>
              </a:rPr>
              <a:t>John Searle</a:t>
            </a:r>
            <a:r>
              <a:rPr lang="zh-CN" altLang="en-US" b="1" i="0" dirty="0">
                <a:solidFill>
                  <a:srgbClr val="121212"/>
                </a:solidFill>
                <a:effectLst/>
                <a:latin typeface="Arial" panose="020B0604020202020204" pitchFamily="34" charset="0"/>
              </a:rPr>
              <a:t>）</a:t>
            </a:r>
            <a:r>
              <a:rPr kumimoji="1" lang="en-US" altLang="zh-CN" dirty="0"/>
              <a:t> 1980</a:t>
            </a:r>
            <a:r>
              <a:rPr kumimoji="1" lang="zh-CN" altLang="en-US" dirty="0"/>
              <a:t>年提出的中文屋思想实验就对符号主义提出了哲学批评。</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符号主义提出了哲学批评</a:t>
            </a:r>
            <a:r>
              <a:rPr lang="zh-CN" altLang="en-US" b="0" i="0" dirty="0">
                <a:solidFill>
                  <a:srgbClr val="121212"/>
                </a:solidFill>
                <a:effectLst/>
                <a:latin typeface="-apple-system"/>
              </a:rPr>
              <a:t>，对图灵测试的设计进行强有力的反击：本质上驳倒图灵测试背后的思想</a:t>
            </a:r>
            <a:r>
              <a:rPr lang="en-US" altLang="zh-CN" b="0" i="0" dirty="0">
                <a:solidFill>
                  <a:srgbClr val="121212"/>
                </a:solidFill>
                <a:effectLst/>
                <a:latin typeface="-apple-system"/>
              </a:rPr>
              <a:t>——</a:t>
            </a:r>
            <a:r>
              <a:rPr lang="zh-CN" altLang="en-US" b="1" i="0" dirty="0">
                <a:solidFill>
                  <a:srgbClr val="121212"/>
                </a:solidFill>
                <a:effectLst/>
                <a:latin typeface="-apple-system"/>
              </a:rPr>
              <a:t>功能主义思想（</a:t>
            </a:r>
            <a:r>
              <a:rPr lang="en-US" altLang="zh-CN" b="1" i="0" dirty="0">
                <a:solidFill>
                  <a:srgbClr val="121212"/>
                </a:solidFill>
                <a:effectLst/>
                <a:latin typeface="-apple-system"/>
              </a:rPr>
              <a:t>Functionalism</a:t>
            </a:r>
            <a:r>
              <a:rPr lang="zh-CN" altLang="en-US" b="1" i="0" dirty="0">
                <a:solidFill>
                  <a:srgbClr val="121212"/>
                </a:solidFill>
                <a:effectLst/>
                <a:latin typeface="-apple-system"/>
              </a:rPr>
              <a:t>）</a:t>
            </a:r>
            <a:r>
              <a:rPr lang="zh-CN" altLang="en-US" b="0" i="0" dirty="0">
                <a:solidFill>
                  <a:srgbClr val="121212"/>
                </a:solidFill>
                <a:effectLst/>
                <a:latin typeface="-apple-system"/>
              </a:rPr>
              <a:t>。</a:t>
            </a:r>
            <a:endParaRPr kumimoji="1"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hlinkClick r:id="rId3"/>
              </a:rPr>
              <a:t>中文房间 </a:t>
            </a:r>
            <a:r>
              <a:rPr lang="en-US" altLang="zh-CN" dirty="0">
                <a:hlinkClick r:id="rId3"/>
              </a:rPr>
              <a:t>- </a:t>
            </a:r>
            <a:r>
              <a:rPr lang="zh-CN" altLang="en-US" dirty="0">
                <a:hlinkClick r:id="rId3"/>
              </a:rPr>
              <a:t>维基百科，自由的百科全书 </a:t>
            </a:r>
            <a:r>
              <a:rPr lang="en-US" altLang="zh-CN" dirty="0">
                <a:hlinkClick r:id="rId3"/>
              </a:rPr>
              <a:t>(wikipedia.org)</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hlinkClick r:id="rId4"/>
              </a:rPr>
              <a:t>思想实验 </a:t>
            </a:r>
            <a:r>
              <a:rPr lang="en-US" altLang="zh-CN" dirty="0">
                <a:hlinkClick r:id="rId4"/>
              </a:rPr>
              <a:t>| </a:t>
            </a:r>
            <a:r>
              <a:rPr lang="zh-CN" altLang="en-US" dirty="0">
                <a:hlinkClick r:id="rId4"/>
              </a:rPr>
              <a:t>中文房间：机器能否具有心智？ </a:t>
            </a:r>
            <a:r>
              <a:rPr lang="en-US" altLang="zh-CN" dirty="0">
                <a:hlinkClick r:id="rId4"/>
              </a:rPr>
              <a:t>- </a:t>
            </a:r>
            <a:r>
              <a:rPr lang="zh-CN" altLang="en-US" dirty="0">
                <a:hlinkClick r:id="rId4"/>
              </a:rPr>
              <a:t>知乎 </a:t>
            </a:r>
            <a:r>
              <a:rPr lang="en-US" altLang="zh-CN" dirty="0">
                <a:hlinkClick r:id="rId4"/>
              </a:rPr>
              <a:t>(zhihu.com)</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a:p>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34</a:t>
            </a:fld>
            <a:endParaRPr lang="zh-CN" altLang="en-US"/>
          </a:p>
        </p:txBody>
      </p:sp>
    </p:spTree>
    <p:extLst>
      <p:ext uri="{BB962C8B-B14F-4D97-AF65-F5344CB8AC3E}">
        <p14:creationId xmlns:p14="http://schemas.microsoft.com/office/powerpoint/2010/main" val="35153212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solidFill>
                  <a:srgbClr val="191919"/>
                </a:solidFill>
                <a:effectLst/>
                <a:latin typeface="PingFang SC"/>
              </a:rPr>
              <a:t>哲学家王浩</a:t>
            </a:r>
            <a:r>
              <a:rPr lang="en-US" altLang="zh-CN" b="0" i="0" dirty="0">
                <a:solidFill>
                  <a:srgbClr val="191919"/>
                </a:solidFill>
                <a:effectLst/>
                <a:latin typeface="PingFang SC"/>
              </a:rPr>
              <a:t>1958</a:t>
            </a:r>
            <a:r>
              <a:rPr lang="zh-CN" altLang="en-US" b="0" i="0" dirty="0">
                <a:solidFill>
                  <a:srgbClr val="191919"/>
                </a:solidFill>
                <a:effectLst/>
                <a:latin typeface="PingFang SC"/>
              </a:rPr>
              <a:t>年夏天在一台</a:t>
            </a:r>
            <a:r>
              <a:rPr lang="en-US" altLang="zh-CN" b="0" i="0" dirty="0">
                <a:solidFill>
                  <a:srgbClr val="191919"/>
                </a:solidFill>
                <a:effectLst/>
                <a:latin typeface="PingFang SC"/>
              </a:rPr>
              <a:t>IBM-704</a:t>
            </a:r>
            <a:r>
              <a:rPr lang="zh-CN" altLang="en-US" b="0" i="0" dirty="0">
                <a:solidFill>
                  <a:srgbClr val="191919"/>
                </a:solidFill>
                <a:effectLst/>
                <a:latin typeface="PingFang SC"/>
              </a:rPr>
              <a:t>机上，只用九分钟就证明了</a:t>
            </a:r>
            <a:r>
              <a:rPr lang="en-US" altLang="zh-CN" b="0" i="0" dirty="0">
                <a:solidFill>
                  <a:srgbClr val="191919"/>
                </a:solidFill>
                <a:effectLst/>
                <a:latin typeface="PingFang SC"/>
              </a:rPr>
              <a:t>《</a:t>
            </a:r>
            <a:r>
              <a:rPr lang="zh-CN" altLang="en-US" b="0" i="0" dirty="0">
                <a:solidFill>
                  <a:srgbClr val="191919"/>
                </a:solidFill>
                <a:effectLst/>
                <a:latin typeface="PingFang SC"/>
              </a:rPr>
              <a:t>数学原理</a:t>
            </a:r>
            <a:r>
              <a:rPr lang="en-US" altLang="zh-CN" b="0" i="0" dirty="0">
                <a:solidFill>
                  <a:srgbClr val="191919"/>
                </a:solidFill>
                <a:effectLst/>
                <a:latin typeface="PingFang SC"/>
              </a:rPr>
              <a:t>》</a:t>
            </a:r>
            <a:r>
              <a:rPr lang="zh-CN" altLang="en-US" b="0" i="0" dirty="0">
                <a:solidFill>
                  <a:srgbClr val="191919"/>
                </a:solidFill>
                <a:effectLst/>
                <a:latin typeface="PingFang SC"/>
              </a:rPr>
              <a:t>中一阶逻辑的全部定理。</a:t>
            </a:r>
            <a:endParaRPr lang="en-US" altLang="zh-CN" b="0" i="0" dirty="0">
              <a:solidFill>
                <a:srgbClr val="191919"/>
              </a:solidFill>
              <a:effectLst/>
              <a:latin typeface="PingFang SC"/>
            </a:endParaRPr>
          </a:p>
          <a:p>
            <a:r>
              <a:rPr lang="zh-CN" altLang="en-US" b="0" i="0" dirty="0">
                <a:solidFill>
                  <a:srgbClr val="191919"/>
                </a:solidFill>
                <a:effectLst/>
                <a:latin typeface="PingFang SC"/>
              </a:rPr>
              <a:t>当然</a:t>
            </a:r>
            <a:r>
              <a:rPr lang="en-US" altLang="zh-CN" b="0" i="0" dirty="0">
                <a:solidFill>
                  <a:srgbClr val="191919"/>
                </a:solidFill>
                <a:effectLst/>
                <a:latin typeface="PingFang SC"/>
              </a:rPr>
              <a:t>《</a:t>
            </a:r>
            <a:r>
              <a:rPr lang="zh-CN" altLang="en-US" b="0" i="0" dirty="0">
                <a:solidFill>
                  <a:srgbClr val="191919"/>
                </a:solidFill>
                <a:effectLst/>
                <a:latin typeface="PingFang SC"/>
              </a:rPr>
              <a:t>数学原理</a:t>
            </a:r>
            <a:r>
              <a:rPr lang="en-US" altLang="zh-CN" b="0" i="0" dirty="0">
                <a:solidFill>
                  <a:srgbClr val="191919"/>
                </a:solidFill>
                <a:effectLst/>
                <a:latin typeface="PingFang SC"/>
              </a:rPr>
              <a:t>》</a:t>
            </a:r>
            <a:r>
              <a:rPr lang="zh-CN" altLang="en-US" b="0" i="0" dirty="0">
                <a:solidFill>
                  <a:srgbClr val="191919"/>
                </a:solidFill>
                <a:effectLst/>
                <a:latin typeface="PingFang SC"/>
              </a:rPr>
              <a:t>中罗列的一阶逻辑定理只是一阶逻辑的一个子集，目前，一阶逻辑的机器定理证明比起五十年代已有长足进展，但仍然没有高效的办法。</a:t>
            </a:r>
            <a:endParaRPr lang="en-US" altLang="zh-CN" b="0" i="0" dirty="0">
              <a:solidFill>
                <a:srgbClr val="191919"/>
              </a:solidFill>
              <a:effectLst/>
              <a:latin typeface="PingFang SC"/>
            </a:endParaRPr>
          </a:p>
          <a:p>
            <a:r>
              <a:rPr lang="zh-CN" altLang="en-US" b="0" i="0" dirty="0">
                <a:solidFill>
                  <a:srgbClr val="191919"/>
                </a:solidFill>
                <a:effectLst/>
                <a:latin typeface="PingFang SC"/>
              </a:rPr>
              <a:t>毕竟，王浩证明的是一阶逻辑而“逻辑理论家”只能处理命题逻辑。</a:t>
            </a:r>
            <a:endParaRPr lang="en-US" altLang="zh-CN" dirty="0"/>
          </a:p>
          <a:p>
            <a:endParaRPr lang="en-US" altLang="zh-CN" dirty="0"/>
          </a:p>
          <a:p>
            <a:endParaRPr lang="en-US" altLang="zh-CN" dirty="0"/>
          </a:p>
          <a:p>
            <a:endParaRPr lang="en-US" altLang="zh-CN" dirty="0"/>
          </a:p>
          <a:p>
            <a:r>
              <a:rPr lang="zh-CN" altLang="en-US" dirty="0"/>
              <a:t>费根鲍姆本人，作为知识工程的倡导者和实践者，于</a:t>
            </a:r>
            <a:r>
              <a:rPr lang="en-US" altLang="zh-CN" dirty="0"/>
              <a:t>1965</a:t>
            </a:r>
            <a:r>
              <a:rPr lang="zh-CN" altLang="en-US" dirty="0"/>
              <a:t>年和遗传学系主任、诺贝尔奖得主莱德伯格（</a:t>
            </a:r>
            <a:r>
              <a:rPr lang="en-US" altLang="zh-CN" dirty="0"/>
              <a:t>Joshua Lederberg</a:t>
            </a:r>
            <a:r>
              <a:rPr lang="zh-CN" altLang="en-US" dirty="0"/>
              <a:t>）等人合作，开发出了世界上第一个专家系统程序</a:t>
            </a:r>
            <a:r>
              <a:rPr lang="en-US" altLang="zh-CN" dirty="0"/>
              <a:t>DENDRAL</a:t>
            </a:r>
            <a:r>
              <a:rPr lang="zh-CN" altLang="en-US" dirty="0"/>
              <a:t>。</a:t>
            </a:r>
            <a:r>
              <a:rPr lang="en-US" altLang="zh-CN" dirty="0"/>
              <a:t>DENDRAL</a:t>
            </a:r>
            <a:r>
              <a:rPr lang="zh-CN" altLang="en-US" dirty="0"/>
              <a:t>中保存着化学家的知识和质谱仪的知识，可以根据给定的有机化合物的分子式和质谱图，从几千种可能的分子结构中挑选出一个正确的分子结构。</a:t>
            </a:r>
            <a:endParaRPr lang="en-US" altLang="zh-CN" dirty="0"/>
          </a:p>
          <a:p>
            <a:r>
              <a:rPr lang="en-US" altLang="zh-CN" dirty="0"/>
              <a:t>DENDRAL</a:t>
            </a:r>
            <a:r>
              <a:rPr lang="zh-CN" altLang="en-US" dirty="0"/>
              <a:t>的成功不仅验证了费根鲍姆关于知识工程的理论的正确性，还为专家系统软件的发展和应用开辟了道路，逐渐形成具有相当规模的市场，其应用遍及各个领域、各个部门。因此，</a:t>
            </a:r>
            <a:r>
              <a:rPr lang="en-US" altLang="zh-CN" dirty="0"/>
              <a:t>DENDRAL</a:t>
            </a:r>
            <a:r>
              <a:rPr lang="zh-CN" altLang="en-US" dirty="0"/>
              <a:t>的研究成功被认为是人工智能研究的一个历史性突破。费根鲍姆领导的研究小组后来又为医学、工程和国防等部门研制成功一系列实用的专家系统，其中尤以医学专家系统方面的成果最为突出，最负盛名。例如，用于帮助医生诊断传染病和提供治疗建议的著名专家系统</a:t>
            </a:r>
            <a:r>
              <a:rPr lang="en-US" altLang="zh-CN" dirty="0"/>
              <a:t>MYCIN</a:t>
            </a:r>
            <a:r>
              <a:rPr lang="zh-CN" altLang="en-US" dirty="0"/>
              <a:t>等。</a:t>
            </a:r>
            <a:endParaRPr lang="en-US" altLang="zh-CN" dirty="0"/>
          </a:p>
          <a:p>
            <a:r>
              <a:rPr lang="zh-CN" altLang="en-US" dirty="0"/>
              <a:t>目前，学术界公认，在将人工智能技术应用于医学方面，斯坦福大学处于世界领先地位，这和费根鲍姆是分不开的。</a:t>
            </a:r>
          </a:p>
        </p:txBody>
      </p:sp>
      <p:sp>
        <p:nvSpPr>
          <p:cNvPr id="4" name="灯片编号占位符 3"/>
          <p:cNvSpPr>
            <a:spLocks noGrp="1"/>
          </p:cNvSpPr>
          <p:nvPr>
            <p:ph type="sldNum" sz="quarter" idx="10"/>
          </p:nvPr>
        </p:nvSpPr>
        <p:spPr/>
        <p:txBody>
          <a:bodyPr/>
          <a:lstStyle/>
          <a:p>
            <a:fld id="{CB044887-FDFD-47DC-BCF7-5B071AF27820}" type="slidenum">
              <a:rPr lang="zh-CN" altLang="en-US" smtClean="0"/>
              <a:t>36</a:t>
            </a:fld>
            <a:endParaRPr lang="zh-CN" altLang="en-US"/>
          </a:p>
        </p:txBody>
      </p:sp>
    </p:spTree>
    <p:extLst>
      <p:ext uri="{BB962C8B-B14F-4D97-AF65-F5344CB8AC3E}">
        <p14:creationId xmlns:p14="http://schemas.microsoft.com/office/powerpoint/2010/main" val="25646935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37</a:t>
            </a:fld>
            <a:endParaRPr lang="zh-CN" altLang="en-US"/>
          </a:p>
        </p:txBody>
      </p:sp>
    </p:spTree>
    <p:extLst>
      <p:ext uri="{BB962C8B-B14F-4D97-AF65-F5344CB8AC3E}">
        <p14:creationId xmlns:p14="http://schemas.microsoft.com/office/powerpoint/2010/main" val="35982751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联结主义（</a:t>
            </a:r>
            <a:r>
              <a:rPr lang="en-US" altLang="zh-CN" dirty="0">
                <a:effectLst/>
              </a:rPr>
              <a:t>Connectionism</a:t>
            </a:r>
            <a:r>
              <a:rPr lang="zh-CN" altLang="en-US" dirty="0">
                <a:effectLst/>
              </a:rPr>
              <a:t>）又称为仿生学派</a:t>
            </a:r>
            <a:r>
              <a:rPr lang="en-US" altLang="zh-CN" dirty="0">
                <a:effectLst/>
              </a:rPr>
              <a:t>(</a:t>
            </a:r>
            <a:r>
              <a:rPr lang="en-US" altLang="zh-CN" dirty="0" err="1">
                <a:effectLst/>
              </a:rPr>
              <a:t>Bionicsism</a:t>
            </a:r>
            <a:r>
              <a:rPr lang="en-US" altLang="zh-CN" dirty="0">
                <a:effectLst/>
              </a:rPr>
              <a:t>)</a:t>
            </a:r>
            <a:r>
              <a:rPr lang="zh-CN" altLang="en-US" dirty="0">
                <a:effectLst/>
              </a:rPr>
              <a:t>或生理学派</a:t>
            </a:r>
            <a:r>
              <a:rPr lang="en-US" altLang="zh-CN" dirty="0">
                <a:effectLst/>
              </a:rPr>
              <a:t>(</a:t>
            </a:r>
            <a:r>
              <a:rPr lang="en-US" altLang="zh-CN" dirty="0" err="1">
                <a:effectLst/>
              </a:rPr>
              <a:t>Physiologism</a:t>
            </a:r>
            <a:r>
              <a:rPr lang="en-US" altLang="zh-CN" dirty="0">
                <a:effectLst/>
              </a:rPr>
              <a:t>)</a:t>
            </a:r>
            <a:r>
              <a:rPr lang="zh-CN" altLang="en-US" dirty="0">
                <a:effectLst/>
              </a:rPr>
              <a:t>。是一种基于神经网络及网络间的连接机制与学习算法的智能模拟方法。其原理主要为神经网络和神经网络间的连接机制和学习算法。这一学派认为人工智能源于仿生学，特别是人脑模型的研究。</a:t>
            </a:r>
            <a:endParaRPr lang="en-US" altLang="zh-CN" dirty="0">
              <a:effectLst/>
            </a:endParaRPr>
          </a:p>
          <a:p>
            <a:r>
              <a:rPr lang="zh-CN" altLang="en-US" dirty="0"/>
              <a:t>核心是神经元网络与深度学习，仿造人的神经系统，把人的神经系统的模型用计算的方式呈现，用它来仿造智能，目前人工智能的热潮实际上是联结主义的胜利。奠基人是明斯基（</a:t>
            </a:r>
            <a:r>
              <a:rPr lang="en-US" altLang="zh-CN" dirty="0"/>
              <a:t>MIT</a:t>
            </a:r>
            <a:r>
              <a:rPr lang="zh-CN" altLang="en-US" dirty="0"/>
              <a:t>）</a:t>
            </a:r>
          </a:p>
          <a:p>
            <a:r>
              <a:rPr lang="zh-CN" altLang="en-US" dirty="0">
                <a:effectLst/>
              </a:rPr>
              <a:t>联结主义学派从神经生理学和认知科学的研究成果出发，把人的智能归结为人脑的高层活动的结果，强调智能活动是由大量简单的单元通过复杂的相互连接后并行运行的结果。其中人工神经网络就是其典型代表性技术。 </a:t>
            </a:r>
            <a:endParaRPr lang="zh-CN" altLang="en-US" dirty="0"/>
          </a:p>
          <a:p>
            <a:r>
              <a:rPr lang="zh-CN" altLang="en-US" dirty="0"/>
              <a:t>它的代表性成果是</a:t>
            </a:r>
            <a:r>
              <a:rPr lang="en-US" altLang="zh-CN" dirty="0"/>
              <a:t>1943</a:t>
            </a:r>
            <a:r>
              <a:rPr lang="zh-CN" altLang="en-US" dirty="0"/>
              <a:t>年由生理学家麦卡洛克</a:t>
            </a:r>
            <a:r>
              <a:rPr lang="en-US" altLang="zh-CN" dirty="0"/>
              <a:t>(McCulloch)</a:t>
            </a:r>
            <a:r>
              <a:rPr lang="zh-CN" altLang="en-US" dirty="0"/>
              <a:t>和数理逻辑学家皮茨</a:t>
            </a:r>
            <a:r>
              <a:rPr lang="en-US" altLang="zh-CN" dirty="0"/>
              <a:t>(Pitts)</a:t>
            </a:r>
            <a:r>
              <a:rPr lang="zh-CN" altLang="en-US" dirty="0"/>
              <a:t>创立的脑模型，即</a:t>
            </a:r>
            <a:r>
              <a:rPr lang="en-US" altLang="zh-CN" dirty="0"/>
              <a:t>MP</a:t>
            </a:r>
            <a:r>
              <a:rPr lang="zh-CN" altLang="en-US" dirty="0"/>
              <a:t>模型，开创了用电子装置模仿人脑结构和功能的新途径。它从神经元开始进而研究神经网络模型和脑模型，开辟了人工智能的又一发展道路。</a:t>
            </a:r>
            <a:r>
              <a:rPr lang="en-US" altLang="zh-CN" dirty="0"/>
              <a:t>20</a:t>
            </a:r>
            <a:r>
              <a:rPr lang="zh-CN" altLang="en-US" dirty="0"/>
              <a:t>世纪</a:t>
            </a:r>
            <a:r>
              <a:rPr lang="en-US" altLang="zh-CN" dirty="0"/>
              <a:t>60~70</a:t>
            </a:r>
            <a:r>
              <a:rPr lang="zh-CN" altLang="en-US" dirty="0"/>
              <a:t>年代，连接主义，尤其是对以感知机</a:t>
            </a:r>
            <a:r>
              <a:rPr lang="en-US" altLang="zh-CN" dirty="0"/>
              <a:t>(perceptron)</a:t>
            </a:r>
            <a:r>
              <a:rPr lang="zh-CN" altLang="en-US" dirty="0"/>
              <a:t>为代表的脑模型的研究出现过热潮，由于受到当时的理论模型、生物原型和技术条件的限制，脑模型研究在</a:t>
            </a:r>
            <a:r>
              <a:rPr lang="en-US" altLang="zh-CN" dirty="0"/>
              <a:t>20</a:t>
            </a:r>
            <a:r>
              <a:rPr lang="zh-CN" altLang="en-US" dirty="0"/>
              <a:t>世纪</a:t>
            </a:r>
            <a:r>
              <a:rPr lang="en-US" altLang="zh-CN" dirty="0"/>
              <a:t>70</a:t>
            </a:r>
            <a:r>
              <a:rPr lang="zh-CN" altLang="en-US" dirty="0"/>
              <a:t>年代后期至</a:t>
            </a:r>
            <a:r>
              <a:rPr lang="en-US" altLang="zh-CN" dirty="0"/>
              <a:t>80</a:t>
            </a:r>
            <a:r>
              <a:rPr lang="zh-CN" altLang="en-US" dirty="0"/>
              <a:t>年代初期落入低潮。直到</a:t>
            </a:r>
            <a:r>
              <a:rPr lang="en-US" altLang="zh-CN" dirty="0"/>
              <a:t>Hopfield</a:t>
            </a:r>
            <a:r>
              <a:rPr lang="zh-CN" altLang="en-US" dirty="0"/>
              <a:t>教授在</a:t>
            </a:r>
            <a:r>
              <a:rPr lang="en-US" altLang="zh-CN" dirty="0"/>
              <a:t>1982</a:t>
            </a:r>
            <a:r>
              <a:rPr lang="zh-CN" altLang="en-US" dirty="0"/>
              <a:t>年和</a:t>
            </a:r>
            <a:r>
              <a:rPr lang="en-US" altLang="zh-CN" dirty="0"/>
              <a:t>1984</a:t>
            </a:r>
            <a:r>
              <a:rPr lang="zh-CN" altLang="en-US" dirty="0"/>
              <a:t>年发表两篇重要论文，提出用硬件模拟神经网络以后，连接主义才又重新抬头。</a:t>
            </a:r>
            <a:r>
              <a:rPr lang="en-US" altLang="zh-CN" dirty="0"/>
              <a:t>1986</a:t>
            </a:r>
            <a:r>
              <a:rPr lang="zh-CN" altLang="en-US" dirty="0"/>
              <a:t>年，鲁梅尔哈特</a:t>
            </a:r>
            <a:r>
              <a:rPr lang="en-US" altLang="zh-CN" dirty="0"/>
              <a:t>(Rumelhart)</a:t>
            </a:r>
            <a:r>
              <a:rPr lang="zh-CN" altLang="en-US" dirty="0"/>
              <a:t>等人提出多层网络中的反向传播算法</a:t>
            </a:r>
            <a:r>
              <a:rPr lang="en-US" altLang="zh-CN" dirty="0"/>
              <a:t>(BP)</a:t>
            </a:r>
            <a:r>
              <a:rPr lang="zh-CN" altLang="en-US" dirty="0"/>
              <a:t>算法。此后，连接主义势头大振，从模型到算法，从理论分析到工程实现，伟神经网络计算机走向市场打下基础。现在，对人工神经网络</a:t>
            </a:r>
            <a:r>
              <a:rPr lang="en-US" altLang="zh-CN" dirty="0"/>
              <a:t>(ANN)</a:t>
            </a:r>
            <a:r>
              <a:rPr lang="zh-CN" altLang="en-US" dirty="0"/>
              <a:t>的研究热情仍然较高，但研究成果没有像预想的那样好。</a:t>
            </a:r>
            <a:endParaRPr lang="en-US" altLang="zh-CN" dirty="0"/>
          </a:p>
          <a:p>
            <a:r>
              <a:rPr lang="en-US" altLang="zh-CN" dirty="0"/>
              <a:t>###ML</a:t>
            </a:r>
            <a:r>
              <a:rPr lang="zh-CN" altLang="en-US" dirty="0"/>
              <a:t>和</a:t>
            </a:r>
            <a:r>
              <a:rPr lang="en-US" altLang="zh-CN" dirty="0"/>
              <a:t>DL</a:t>
            </a:r>
            <a:r>
              <a:rPr lang="zh-CN" altLang="en-US" dirty="0"/>
              <a:t>属于</a:t>
            </a:r>
            <a:r>
              <a:rPr lang="en-US" altLang="zh-CN" dirty="0"/>
              <a:t>AI</a:t>
            </a:r>
            <a:r>
              <a:rPr lang="zh-CN" altLang="en-US" dirty="0"/>
              <a:t>的子集，</a:t>
            </a:r>
            <a:r>
              <a:rPr lang="en-US" altLang="zh-CN" dirty="0"/>
              <a:t>ANN</a:t>
            </a:r>
            <a:r>
              <a:rPr lang="zh-CN" altLang="en-US" dirty="0"/>
              <a:t>是驱动</a:t>
            </a:r>
            <a:r>
              <a:rPr lang="en-US" altLang="zh-CN" dirty="0"/>
              <a:t>ML</a:t>
            </a:r>
            <a:r>
              <a:rPr lang="zh-CN" altLang="en-US" dirty="0"/>
              <a:t>和</a:t>
            </a:r>
            <a:r>
              <a:rPr lang="en-US" altLang="zh-CN" dirty="0"/>
              <a:t>DL</a:t>
            </a:r>
            <a:r>
              <a:rPr lang="zh-CN" altLang="en-US" dirty="0"/>
              <a:t>的主要算法，</a:t>
            </a:r>
            <a:r>
              <a:rPr lang="en-US" altLang="zh-CN" dirty="0"/>
              <a:t>CNN</a:t>
            </a:r>
            <a:r>
              <a:rPr lang="zh-CN" altLang="en-US" dirty="0"/>
              <a:t>是</a:t>
            </a:r>
            <a:r>
              <a:rPr lang="en-US" altLang="zh-CN" dirty="0"/>
              <a:t>DL</a:t>
            </a:r>
            <a:r>
              <a:rPr lang="zh-CN" altLang="en-US" dirty="0"/>
              <a:t>最常使用的</a:t>
            </a:r>
            <a:r>
              <a:rPr lang="en-US" altLang="zh-CN" dirty="0"/>
              <a:t>ANN(</a:t>
            </a:r>
            <a:r>
              <a:rPr lang="en-US" altLang="zh-CN" i="1" dirty="0" err="1"/>
              <a:t>cnn</a:t>
            </a:r>
            <a:r>
              <a:rPr lang="zh-CN" altLang="en-US" dirty="0"/>
              <a:t>是</a:t>
            </a:r>
            <a:r>
              <a:rPr lang="en-US" altLang="zh-CN" i="1" dirty="0" err="1"/>
              <a:t>ann</a:t>
            </a:r>
            <a:r>
              <a:rPr lang="zh-CN" altLang="en-US" dirty="0"/>
              <a:t>的其中一种神经网络</a:t>
            </a:r>
            <a:r>
              <a:rPr lang="en-US" altLang="zh-CN" dirty="0"/>
              <a:t>)</a:t>
            </a:r>
            <a:r>
              <a:rPr lang="zh-CN" altLang="en-US" dirty="0"/>
              <a:t>。</a:t>
            </a:r>
            <a:r>
              <a:rPr lang="en-US" altLang="zh-CN" dirty="0"/>
              <a:t>###</a:t>
            </a:r>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38</a:t>
            </a:fld>
            <a:endParaRPr lang="zh-CN" altLang="en-US"/>
          </a:p>
        </p:txBody>
      </p:sp>
    </p:spTree>
    <p:extLst>
      <p:ext uri="{BB962C8B-B14F-4D97-AF65-F5344CB8AC3E}">
        <p14:creationId xmlns:p14="http://schemas.microsoft.com/office/powerpoint/2010/main" val="12891740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希拉里</a:t>
            </a:r>
            <a:r>
              <a:rPr lang="en-US" altLang="zh-CN" dirty="0"/>
              <a:t>·</a:t>
            </a:r>
            <a:r>
              <a:rPr lang="zh-CN" altLang="en-US" dirty="0"/>
              <a:t>普特南（</a:t>
            </a:r>
            <a:r>
              <a:rPr lang="en-US" altLang="zh-CN" dirty="0"/>
              <a:t>Hilary Putnam</a:t>
            </a:r>
            <a:r>
              <a:rPr lang="zh-CN" altLang="en-US" dirty="0"/>
              <a:t>）</a:t>
            </a:r>
            <a:r>
              <a:rPr lang="en-US" altLang="zh-CN" dirty="0"/>
              <a:t>1981</a:t>
            </a:r>
            <a:r>
              <a:rPr lang="zh-CN" altLang="en-US" dirty="0"/>
              <a:t>年在他的</a:t>
            </a:r>
            <a:r>
              <a:rPr lang="en-US" altLang="zh-CN" dirty="0"/>
              <a:t>《</a:t>
            </a:r>
            <a:r>
              <a:rPr lang="zh-CN" altLang="en-US" dirty="0"/>
              <a:t>理性，真理与历史</a:t>
            </a:r>
            <a:r>
              <a:rPr lang="en-US" altLang="zh-CN" dirty="0"/>
              <a:t>》</a:t>
            </a:r>
            <a:r>
              <a:rPr lang="zh-CN" altLang="en-US" dirty="0"/>
              <a:t>（</a:t>
            </a:r>
            <a:r>
              <a:rPr lang="en-US" altLang="zh-CN" dirty="0"/>
              <a:t>Reason</a:t>
            </a:r>
            <a:r>
              <a:rPr lang="zh-CN" altLang="en-US" dirty="0"/>
              <a:t>、</a:t>
            </a:r>
            <a:r>
              <a:rPr lang="en-US" altLang="zh-CN" dirty="0"/>
              <a:t>Truth</a:t>
            </a:r>
            <a:r>
              <a:rPr lang="zh-CN" altLang="en-US" dirty="0"/>
              <a:t>、</a:t>
            </a:r>
            <a:r>
              <a:rPr lang="en-US" altLang="zh-CN" dirty="0"/>
              <a:t>and History</a:t>
            </a:r>
            <a:r>
              <a:rPr lang="zh-CN" altLang="en-US" dirty="0"/>
              <a:t>）一书中，阐述“缸中之脑”的假想。</a:t>
            </a:r>
            <a:endParaRPr lang="en-US" altLang="zh-CN" dirty="0"/>
          </a:p>
          <a:p>
            <a:r>
              <a:rPr lang="zh-CN" altLang="en-US" dirty="0"/>
              <a:t>“一个人（可以假设是你自己）被邪恶科学家施行了手术，他的脑被从身体上切了下来，放进一个盛有维持脑存活营养液的缸中。脑的神经末梢连接在计算机上，这台计算机按照程序向脑传送信息，以使他保持一切完全正常的幻觉。对于他来说，似乎人、物体、天空还都存在，自身的运动、身体感觉都可以输入。这个脑还可以被输入或截取记忆（截取掉大脑手术的记忆，然后输入他可能经历的各种环境、日常生活）。他甚至可以被输入代码，‘感觉’到他自己正在这里阅读一段有趣而荒唐的文字。”</a:t>
            </a:r>
            <a:endParaRPr lang="en-US" altLang="zh-CN" dirty="0"/>
          </a:p>
          <a:p>
            <a:endParaRPr lang="en-US" altLang="zh-CN" dirty="0"/>
          </a:p>
          <a:p>
            <a:r>
              <a:rPr lang="zh-CN" altLang="en-US" dirty="0"/>
              <a:t>这个假想的最基本的问题是：“你如何担保你自己不是在这种困境之中？”</a:t>
            </a:r>
          </a:p>
          <a:p>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39</a:t>
            </a:fld>
            <a:endParaRPr lang="zh-CN" altLang="en-US"/>
          </a:p>
        </p:txBody>
      </p:sp>
    </p:spTree>
    <p:extLst>
      <p:ext uri="{BB962C8B-B14F-4D97-AF65-F5344CB8AC3E}">
        <p14:creationId xmlns:p14="http://schemas.microsoft.com/office/powerpoint/2010/main" val="34017116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CNN </a:t>
            </a:r>
            <a:r>
              <a:rPr lang="zh-CN" altLang="en-US" dirty="0"/>
              <a:t>专门解决图像问题的，可用把它看作特征提取层，放在输入层上，最后用</a:t>
            </a:r>
            <a:r>
              <a:rPr lang="en-US" altLang="zh-CN" dirty="0"/>
              <a:t>MLP </a:t>
            </a:r>
            <a:r>
              <a:rPr lang="zh-CN" altLang="en-US" dirty="0"/>
              <a:t>做分类。</a:t>
            </a:r>
          </a:p>
          <a:p>
            <a:r>
              <a:rPr lang="en-US" altLang="zh-CN" dirty="0"/>
              <a:t>RNN </a:t>
            </a:r>
            <a:r>
              <a:rPr lang="zh-CN" altLang="en-US" dirty="0"/>
              <a:t>专门解决时间序列问题的，用来提取时间序列信息，放在特征提取层（如</a:t>
            </a:r>
            <a:r>
              <a:rPr lang="en-US" altLang="zh-CN" dirty="0"/>
              <a:t>CNN</a:t>
            </a:r>
            <a:r>
              <a:rPr lang="zh-CN" altLang="en-US" dirty="0"/>
              <a:t>）之后。</a:t>
            </a:r>
          </a:p>
          <a:p>
            <a:r>
              <a:rPr lang="en-US" altLang="zh-CN" dirty="0"/>
              <a:t>DNN </a:t>
            </a:r>
            <a:r>
              <a:rPr lang="zh-CN" altLang="en-US" dirty="0"/>
              <a:t>说白了就是 多层网络，只是用了很多技巧，让它能够 </a:t>
            </a:r>
            <a:r>
              <a:rPr lang="en-US" altLang="zh-CN" dirty="0"/>
              <a:t>deep </a:t>
            </a:r>
            <a:r>
              <a:rPr lang="zh-CN" altLang="en-US" dirty="0"/>
              <a:t>。</a:t>
            </a:r>
          </a:p>
          <a:p>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40</a:t>
            </a:fld>
            <a:endParaRPr lang="zh-CN" altLang="en-US"/>
          </a:p>
        </p:txBody>
      </p:sp>
    </p:spTree>
    <p:extLst>
      <p:ext uri="{BB962C8B-B14F-4D97-AF65-F5344CB8AC3E}">
        <p14:creationId xmlns:p14="http://schemas.microsoft.com/office/powerpoint/2010/main" val="148977795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effectLst/>
              </a:rPr>
              <a:t>行为主义又称进化主义</a:t>
            </a:r>
            <a:r>
              <a:rPr lang="en-US" altLang="zh-CN" dirty="0">
                <a:effectLst/>
              </a:rPr>
              <a:t>(Evolutionism)</a:t>
            </a:r>
            <a:r>
              <a:rPr lang="zh-CN" altLang="en-US" dirty="0">
                <a:effectLst/>
              </a:rPr>
              <a:t>或控制论学派</a:t>
            </a:r>
            <a:r>
              <a:rPr lang="en-US" altLang="zh-CN" dirty="0">
                <a:effectLst/>
              </a:rPr>
              <a:t>(</a:t>
            </a:r>
            <a:r>
              <a:rPr lang="en-US" altLang="zh-CN" dirty="0" err="1">
                <a:effectLst/>
              </a:rPr>
              <a:t>Cyberneticsism</a:t>
            </a:r>
            <a:r>
              <a:rPr lang="en-US" altLang="zh-CN" dirty="0">
                <a:effectLst/>
              </a:rPr>
              <a:t>)</a:t>
            </a:r>
            <a:r>
              <a:rPr lang="zh-CN" altLang="en-US" dirty="0">
                <a:effectLst/>
              </a:rPr>
              <a:t>，是一种基于“感知</a:t>
            </a:r>
            <a:r>
              <a:rPr lang="en-US" altLang="zh-CN" dirty="0">
                <a:effectLst/>
              </a:rPr>
              <a:t>—</a:t>
            </a:r>
            <a:r>
              <a:rPr lang="zh-CN" altLang="en-US" dirty="0">
                <a:effectLst/>
              </a:rPr>
              <a:t>行动”的行为智能模拟方法。</a:t>
            </a:r>
            <a:endParaRPr lang="en-US" altLang="zh-CN" dirty="0">
              <a:effectLst/>
            </a:endParaRPr>
          </a:p>
          <a:p>
            <a:r>
              <a:rPr lang="zh-CN" altLang="en-US" dirty="0"/>
              <a:t>推崇控制、自适应与进化计算。奠基人是维纳（</a:t>
            </a:r>
            <a:r>
              <a:rPr lang="en-US" altLang="zh-CN" dirty="0"/>
              <a:t>MIT</a:t>
            </a:r>
            <a:r>
              <a:rPr lang="zh-CN" altLang="en-US" dirty="0"/>
              <a:t>）。</a:t>
            </a:r>
            <a:endParaRPr lang="en-US" altLang="zh-CN" dirty="0"/>
          </a:p>
          <a:p>
            <a:r>
              <a:rPr lang="zh-CN" altLang="en-US" dirty="0"/>
              <a:t>行为主义认为人工智能源于控制论，最早来源于</a:t>
            </a:r>
            <a:r>
              <a:rPr lang="en-US" altLang="zh-CN" dirty="0"/>
              <a:t>20</a:t>
            </a:r>
            <a:r>
              <a:rPr lang="zh-CN" altLang="en-US" dirty="0"/>
              <a:t>世纪初的一个心理学流派，认为行为是有机体用以适应环境变化的各种身体反应的组合，它的理论目标在于预见和控制行为。</a:t>
            </a:r>
            <a:endParaRPr lang="en-US" altLang="zh-CN" dirty="0"/>
          </a:p>
          <a:p>
            <a:endParaRPr lang="zh-CN" altLang="en-US" dirty="0"/>
          </a:p>
          <a:p>
            <a:r>
              <a:rPr lang="zh-CN" altLang="en-US" dirty="0"/>
              <a:t>控制论思想早在</a:t>
            </a:r>
            <a:r>
              <a:rPr lang="en-US" altLang="zh-CN" dirty="0"/>
              <a:t>20</a:t>
            </a:r>
            <a:r>
              <a:rPr lang="zh-CN" altLang="en-US" dirty="0"/>
              <a:t>世纪</a:t>
            </a:r>
            <a:r>
              <a:rPr lang="en-US" altLang="zh-CN" dirty="0"/>
              <a:t>40~50</a:t>
            </a:r>
            <a:r>
              <a:rPr lang="zh-CN" altLang="en-US" dirty="0"/>
              <a:t>年代就成为时代思潮的重要部分，影响了早期的人工智能工作者。维纳</a:t>
            </a:r>
            <a:r>
              <a:rPr lang="en-US" altLang="zh-CN" dirty="0"/>
              <a:t>(Wiener)</a:t>
            </a:r>
            <a:r>
              <a:rPr lang="zh-CN" altLang="en-US" dirty="0"/>
              <a:t>和麦克洛克</a:t>
            </a:r>
            <a:r>
              <a:rPr lang="en-US" altLang="zh-CN" dirty="0"/>
              <a:t>(McCulloch)</a:t>
            </a:r>
            <a:r>
              <a:rPr lang="zh-CN" altLang="en-US" dirty="0"/>
              <a:t>等人提出的控制论和自组织系统以及钱学森等人提出的工程控制论和生物控制论，影响了许多领域。控制论把神经系统的工作原理与信息理论、控制理论、逻辑以及计算机联系起来。早期的研究工作重点是模拟人在控制过程中的智能行为和作用，如对自寻优、自适应、自镇定、自组织和自学习等控制论系统的研究，并进行“控制论动物”的研制。到</a:t>
            </a:r>
            <a:r>
              <a:rPr lang="en-US" altLang="zh-CN" dirty="0"/>
              <a:t>20</a:t>
            </a:r>
            <a:r>
              <a:rPr lang="zh-CN" altLang="en-US" dirty="0"/>
              <a:t>世纪</a:t>
            </a:r>
            <a:r>
              <a:rPr lang="en-US" altLang="zh-CN" dirty="0"/>
              <a:t>60~70</a:t>
            </a:r>
            <a:r>
              <a:rPr lang="zh-CN" altLang="en-US" dirty="0"/>
              <a:t>年代，上述这些控制论系统的研究取得一定进展，播下智能控制和智能机器人的种子，并在</a:t>
            </a:r>
            <a:r>
              <a:rPr lang="en-US" altLang="zh-CN" dirty="0"/>
              <a:t>20</a:t>
            </a:r>
            <a:r>
              <a:rPr lang="zh-CN" altLang="en-US" dirty="0"/>
              <a:t>世纪</a:t>
            </a:r>
            <a:r>
              <a:rPr lang="en-US" altLang="zh-CN" dirty="0"/>
              <a:t>80</a:t>
            </a:r>
            <a:r>
              <a:rPr lang="zh-CN" altLang="en-US" dirty="0"/>
              <a:t>年代诞生了智能控制和智能机器人系统。</a:t>
            </a:r>
          </a:p>
          <a:p>
            <a:r>
              <a:rPr lang="zh-CN" altLang="en-US" dirty="0"/>
              <a:t>行为主义是</a:t>
            </a:r>
            <a:r>
              <a:rPr lang="en-US" altLang="zh-CN" dirty="0"/>
              <a:t>20</a:t>
            </a:r>
            <a:r>
              <a:rPr lang="zh-CN" altLang="en-US" dirty="0"/>
              <a:t>世纪末才以人工智能新学派的面孔出现的，引起许多人的兴趣。</a:t>
            </a:r>
            <a:endParaRPr lang="en-US" altLang="zh-CN" dirty="0"/>
          </a:p>
          <a:p>
            <a:r>
              <a:rPr lang="zh-CN" altLang="en-US" dirty="0"/>
              <a:t>这一学派的代表作者首推布鲁克斯</a:t>
            </a:r>
            <a:r>
              <a:rPr lang="en-US" altLang="zh-CN" dirty="0"/>
              <a:t>(Brooks)</a:t>
            </a:r>
            <a:r>
              <a:rPr lang="zh-CN" altLang="en-US" dirty="0"/>
              <a:t>的六足行走机器人，它被看作是新一代的“控制论动物”，是一个基于感知</a:t>
            </a:r>
            <a:r>
              <a:rPr lang="en-US" altLang="zh-CN" dirty="0"/>
              <a:t>-</a:t>
            </a:r>
            <a:r>
              <a:rPr lang="zh-CN" altLang="en-US" dirty="0"/>
              <a:t>动作模式模拟昆虫行为的控制系统。</a:t>
            </a:r>
            <a:endParaRPr lang="en-US" altLang="zh-CN" dirty="0"/>
          </a:p>
          <a:p>
            <a:r>
              <a:rPr lang="zh-CN" altLang="en-US" dirty="0"/>
              <a:t>把控制论引入机器学习，最著名的成果是强化学习。强化学习的旗手是 </a:t>
            </a:r>
            <a:r>
              <a:rPr lang="en-US" altLang="zh-CN" dirty="0"/>
              <a:t>Richard Sutton </a:t>
            </a:r>
            <a:r>
              <a:rPr lang="zh-CN" altLang="en-US" dirty="0"/>
              <a:t>教授。近年来</a:t>
            </a:r>
            <a:r>
              <a:rPr lang="en-US" altLang="zh-CN" dirty="0"/>
              <a:t>Google DeepMind </a:t>
            </a:r>
            <a:r>
              <a:rPr lang="zh-CN" altLang="en-US" dirty="0"/>
              <a:t>研究员，把传统强化学习，与深度学习融合，实现了 </a:t>
            </a:r>
            <a:r>
              <a:rPr lang="en-US" altLang="zh-CN" dirty="0"/>
              <a:t>AlphaGo</a:t>
            </a:r>
            <a:r>
              <a:rPr lang="zh-CN" altLang="en-US" dirty="0"/>
              <a:t>。</a:t>
            </a:r>
            <a:endParaRPr lang="en-US" altLang="zh-CN"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42</a:t>
            </a:fld>
            <a:endParaRPr lang="zh-CN" altLang="en-US"/>
          </a:p>
        </p:txBody>
      </p:sp>
    </p:spTree>
    <p:extLst>
      <p:ext uri="{BB962C8B-B14F-4D97-AF65-F5344CB8AC3E}">
        <p14:creationId xmlns:p14="http://schemas.microsoft.com/office/powerpoint/2010/main" val="345969425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CB044887-FDFD-47DC-BCF7-5B071AF27820}" type="slidenum">
              <a:rPr lang="zh-CN" altLang="en-US" smtClean="0"/>
              <a:t>43</a:t>
            </a:fld>
            <a:endParaRPr lang="zh-CN" altLang="en-US"/>
          </a:p>
        </p:txBody>
      </p:sp>
    </p:spTree>
    <p:extLst>
      <p:ext uri="{BB962C8B-B14F-4D97-AF65-F5344CB8AC3E}">
        <p14:creationId xmlns:p14="http://schemas.microsoft.com/office/powerpoint/2010/main" val="26724778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1980 - 2022</a:t>
            </a:r>
            <a:r>
              <a:rPr lang="zh-CN" altLang="en-US" dirty="0">
                <a:hlinkClick r:id="rId3"/>
              </a:rPr>
              <a:t>年，波斯顿动力发展历程、机器人产品分类汇总 </a:t>
            </a:r>
            <a:r>
              <a:rPr lang="en-US" altLang="zh-CN" dirty="0">
                <a:hlinkClick r:id="rId3"/>
              </a:rPr>
              <a:t>- </a:t>
            </a:r>
            <a:r>
              <a:rPr lang="zh-CN" altLang="en-US" dirty="0">
                <a:hlinkClick r:id="rId3"/>
              </a:rPr>
              <a:t>知乎 </a:t>
            </a:r>
            <a:r>
              <a:rPr lang="en-US" altLang="zh-CN" dirty="0">
                <a:hlinkClick r:id="rId3"/>
              </a:rPr>
              <a:t>(zhihu.com)</a:t>
            </a:r>
            <a:endParaRPr lang="zh-CN" altLang="en-US" dirty="0"/>
          </a:p>
        </p:txBody>
      </p:sp>
      <p:sp>
        <p:nvSpPr>
          <p:cNvPr id="4" name="灯片编号占位符 3"/>
          <p:cNvSpPr>
            <a:spLocks noGrp="1"/>
          </p:cNvSpPr>
          <p:nvPr>
            <p:ph type="sldNum" sz="quarter" idx="5"/>
          </p:nvPr>
        </p:nvSpPr>
        <p:spPr/>
        <p:txBody>
          <a:bodyPr/>
          <a:lstStyle/>
          <a:p>
            <a:fld id="{3585FF43-A525-46AA-AF17-9E6C467D249B}" type="slidenum">
              <a:rPr lang="zh-CN" altLang="en-US" smtClean="0"/>
              <a:t>44</a:t>
            </a:fld>
            <a:endParaRPr lang="zh-CN" altLang="en-US"/>
          </a:p>
        </p:txBody>
      </p:sp>
    </p:spTree>
    <p:extLst>
      <p:ext uri="{BB962C8B-B14F-4D97-AF65-F5344CB8AC3E}">
        <p14:creationId xmlns:p14="http://schemas.microsoft.com/office/powerpoint/2010/main" val="25110812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hlinkClick r:id="rId3"/>
              </a:rPr>
              <a:t>计算机之父阿兰</a:t>
            </a:r>
            <a:r>
              <a:rPr lang="en-US" altLang="zh-CN" dirty="0">
                <a:hlinkClick r:id="rId3"/>
              </a:rPr>
              <a:t>·</a:t>
            </a:r>
            <a:r>
              <a:rPr lang="zh-CN" altLang="en-US" dirty="0">
                <a:hlinkClick r:id="rId3"/>
              </a:rPr>
              <a:t>图灵，传奇的一生 </a:t>
            </a:r>
            <a:r>
              <a:rPr lang="en-US" altLang="zh-CN" dirty="0">
                <a:hlinkClick r:id="rId3"/>
              </a:rPr>
              <a:t>- </a:t>
            </a:r>
            <a:r>
              <a:rPr lang="zh-CN" altLang="en-US" dirty="0">
                <a:hlinkClick r:id="rId3"/>
              </a:rPr>
              <a:t>知乎 </a:t>
            </a:r>
            <a:r>
              <a:rPr lang="en-US" altLang="zh-CN" dirty="0">
                <a:hlinkClick r:id="rId3"/>
              </a:rPr>
              <a:t>(zhihu.com)</a:t>
            </a:r>
            <a:endParaRPr lang="en-US" altLang="zh-CN" dirty="0"/>
          </a:p>
          <a:p>
            <a:endParaRPr lang="en-US" altLang="zh-CN" dirty="0"/>
          </a:p>
          <a:p>
            <a:pPr lvl="1"/>
            <a:r>
              <a:rPr lang="en-US" altLang="zh-CN" dirty="0">
                <a:hlinkClick r:id="rId4"/>
              </a:rPr>
              <a:t>https://en.wikipedia.org/wiki/Alan_Turing</a:t>
            </a:r>
          </a:p>
          <a:p>
            <a:pPr lvl="1"/>
            <a:r>
              <a:rPr lang="en-US" altLang="zh-CN" dirty="0">
                <a:hlinkClick r:id="rId4"/>
              </a:rPr>
              <a:t>https://zh.wikipedia.org/wiki/%E8%89%BE%E4%BC%A6%C2%B7%E5%9B%BE%E7%81%B5</a:t>
            </a:r>
            <a:r>
              <a:rPr lang="en-US" altLang="zh-CN" dirty="0"/>
              <a:t> </a:t>
            </a:r>
          </a:p>
          <a:p>
            <a:pPr lvl="1"/>
            <a:r>
              <a:rPr lang="en-US" altLang="zh-CN" dirty="0">
                <a:hlinkClick r:id="rId5"/>
              </a:rPr>
              <a:t>https://baike.baidu.com/item/%E8%89%BE%E4%BC%A6%C2%B7%E9%BA%A6%E5%B8%AD%E6%A3%AE%C2%B7%E5%9B%BE%E7%81%B5</a:t>
            </a:r>
            <a:r>
              <a:rPr lang="en-US" altLang="zh-CN" dirty="0"/>
              <a:t> </a:t>
            </a:r>
          </a:p>
          <a:p>
            <a:endParaRPr lang="en-US" altLang="zh-CN" dirty="0"/>
          </a:p>
          <a:p>
            <a:r>
              <a:rPr lang="en-US" altLang="zh-CN" b="0" i="0" dirty="0">
                <a:solidFill>
                  <a:srgbClr val="121212"/>
                </a:solidFill>
                <a:effectLst/>
                <a:latin typeface="Arial" panose="020B0604020202020204" pitchFamily="34" charset="0"/>
              </a:rPr>
              <a:t>1979</a:t>
            </a:r>
            <a:r>
              <a:rPr lang="zh-CN" altLang="en-US" b="0" i="0" dirty="0">
                <a:solidFill>
                  <a:srgbClr val="121212"/>
                </a:solidFill>
                <a:effectLst/>
                <a:latin typeface="Arial" panose="020B0604020202020204" pitchFamily="34" charset="0"/>
              </a:rPr>
              <a:t>年，英国作家道</a:t>
            </a:r>
            <a:r>
              <a:rPr lang="zh-CN" altLang="en-US" b="1" i="0" dirty="0">
                <a:solidFill>
                  <a:srgbClr val="121212"/>
                </a:solidFill>
                <a:effectLst/>
                <a:latin typeface="Arial" panose="020B0604020202020204" pitchFamily="34" charset="0"/>
              </a:rPr>
              <a:t>格拉斯</a:t>
            </a:r>
            <a:r>
              <a:rPr lang="en-US" altLang="zh-CN" b="1" i="0" dirty="0">
                <a:solidFill>
                  <a:srgbClr val="121212"/>
                </a:solidFill>
                <a:effectLst/>
                <a:latin typeface="Arial" panose="020B0604020202020204" pitchFamily="34" charset="0"/>
              </a:rPr>
              <a:t>·</a:t>
            </a:r>
            <a:r>
              <a:rPr lang="zh-CN" altLang="en-US" b="1" i="0" dirty="0">
                <a:solidFill>
                  <a:srgbClr val="121212"/>
                </a:solidFill>
                <a:effectLst/>
                <a:latin typeface="Arial" panose="020B0604020202020204" pitchFamily="34" charset="0"/>
              </a:rPr>
              <a:t>亚当斯（</a:t>
            </a:r>
            <a:r>
              <a:rPr lang="en-US" altLang="zh-CN" b="1" i="0" dirty="0">
                <a:solidFill>
                  <a:srgbClr val="121212"/>
                </a:solidFill>
                <a:effectLst/>
                <a:latin typeface="Arial" panose="020B0604020202020204" pitchFamily="34" charset="0"/>
              </a:rPr>
              <a:t>Douglas Adams</a:t>
            </a:r>
            <a:r>
              <a:rPr lang="zh-CN" altLang="en-US" b="1" i="0" dirty="0">
                <a:solidFill>
                  <a:srgbClr val="121212"/>
                </a:solidFill>
                <a:effectLst/>
                <a:latin typeface="Arial" panose="020B0604020202020204" pitchFamily="34" charset="0"/>
              </a:rPr>
              <a:t>）</a:t>
            </a:r>
            <a:r>
              <a:rPr lang="zh-CN" altLang="en-US" b="0" i="0" dirty="0">
                <a:solidFill>
                  <a:srgbClr val="121212"/>
                </a:solidFill>
                <a:effectLst/>
                <a:latin typeface="Arial" panose="020B0604020202020204" pitchFamily="34" charset="0"/>
              </a:rPr>
              <a:t>的系列科幻小说</a:t>
            </a:r>
            <a:r>
              <a:rPr lang="en-US" altLang="zh-CN" b="0" i="0" dirty="0">
                <a:solidFill>
                  <a:srgbClr val="121212"/>
                </a:solidFill>
                <a:effectLst/>
                <a:latin typeface="Arial" panose="020B0604020202020204" pitchFamily="34" charset="0"/>
              </a:rPr>
              <a:t>《</a:t>
            </a:r>
            <a:r>
              <a:rPr lang="zh-CN" altLang="en-US" b="0" i="0" dirty="0">
                <a:solidFill>
                  <a:srgbClr val="121212"/>
                </a:solidFill>
                <a:effectLst/>
                <a:latin typeface="Arial" panose="020B0604020202020204" pitchFamily="34" charset="0"/>
              </a:rPr>
              <a:t>银河系搭车客指南</a:t>
            </a:r>
            <a:r>
              <a:rPr lang="en-US" altLang="zh-CN" b="0" i="0" dirty="0">
                <a:solidFill>
                  <a:srgbClr val="121212"/>
                </a:solidFill>
                <a:effectLst/>
                <a:latin typeface="Arial" panose="020B0604020202020204" pitchFamily="34" charset="0"/>
              </a:rPr>
              <a:t>》</a:t>
            </a:r>
            <a:r>
              <a:rPr lang="zh-CN" altLang="en-US" b="0" i="0" dirty="0">
                <a:solidFill>
                  <a:srgbClr val="121212"/>
                </a:solidFill>
                <a:effectLst/>
                <a:latin typeface="Arial" panose="020B0604020202020204" pitchFamily="34" charset="0"/>
              </a:rPr>
              <a:t>（</a:t>
            </a:r>
            <a:r>
              <a:rPr lang="en-US" altLang="zh-CN" b="0" i="0" dirty="0">
                <a:solidFill>
                  <a:srgbClr val="121212"/>
                </a:solidFill>
                <a:effectLst/>
                <a:latin typeface="Arial" panose="020B0604020202020204" pitchFamily="34" charset="0"/>
              </a:rPr>
              <a:t>The Hitchhiker's Guide to the Galaxy</a:t>
            </a:r>
            <a:r>
              <a:rPr lang="zh-CN" altLang="en-US" b="0" i="0" dirty="0">
                <a:solidFill>
                  <a:srgbClr val="121212"/>
                </a:solidFill>
                <a:effectLst/>
                <a:latin typeface="Arial" panose="020B0604020202020204" pitchFamily="34" charset="0"/>
              </a:rPr>
              <a:t>，曾译为</a:t>
            </a:r>
            <a:r>
              <a:rPr lang="en-US" altLang="zh-CN" b="0" i="0" dirty="0">
                <a:solidFill>
                  <a:srgbClr val="121212"/>
                </a:solidFill>
                <a:effectLst/>
                <a:latin typeface="Arial" panose="020B0604020202020204" pitchFamily="34" charset="0"/>
              </a:rPr>
              <a:t>《</a:t>
            </a:r>
            <a:r>
              <a:rPr lang="zh-CN" altLang="en-US" b="0" i="0" dirty="0">
                <a:solidFill>
                  <a:srgbClr val="121212"/>
                </a:solidFill>
                <a:effectLst/>
                <a:latin typeface="Arial" panose="020B0604020202020204" pitchFamily="34" charset="0"/>
              </a:rPr>
              <a:t>银河系漫游指南</a:t>
            </a:r>
            <a:r>
              <a:rPr lang="en-US" altLang="zh-CN" b="0" i="0" dirty="0">
                <a:solidFill>
                  <a:srgbClr val="121212"/>
                </a:solidFill>
                <a:effectLst/>
                <a:latin typeface="Arial" panose="020B0604020202020204" pitchFamily="34" charset="0"/>
              </a:rPr>
              <a:t>》</a:t>
            </a:r>
            <a:r>
              <a:rPr lang="zh-CN" altLang="en-US" b="0" i="0" dirty="0">
                <a:solidFill>
                  <a:srgbClr val="121212"/>
                </a:solidFill>
                <a:effectLst/>
                <a:latin typeface="Arial" panose="020B0604020202020204" pitchFamily="34" charset="0"/>
              </a:rPr>
              <a:t>）</a:t>
            </a:r>
            <a:endParaRPr lang="en-US" altLang="zh-CN" b="0" i="0" dirty="0">
              <a:solidFill>
                <a:srgbClr val="121212"/>
              </a:solidFill>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rial" panose="020B0604020202020204" pitchFamily="34" charset="0"/>
              </a:rPr>
              <a:t>生命、宇宙、及一切的答案</a:t>
            </a:r>
            <a:endParaRPr lang="en-US" altLang="zh-CN" b="0" i="0" dirty="0">
              <a:solidFill>
                <a:srgbClr val="121212"/>
              </a:solidFill>
              <a:effectLst/>
              <a:latin typeface="Arial" panose="020B0604020202020204" pitchFamily="34" charset="0"/>
            </a:endParaRPr>
          </a:p>
          <a:p>
            <a:r>
              <a:rPr lang="en-US" altLang="zh-CN" b="0" i="0" dirty="0">
                <a:solidFill>
                  <a:srgbClr val="121212"/>
                </a:solidFill>
                <a:effectLst/>
                <a:latin typeface="Arial" panose="020B0604020202020204" pitchFamily="34" charset="0"/>
              </a:rPr>
              <a:t>"the Answer to Life, the Universe and Everything is" 42</a:t>
            </a:r>
          </a:p>
          <a:p>
            <a:endParaRPr lang="en-US" altLang="zh-CN" b="0" i="0" dirty="0">
              <a:solidFill>
                <a:srgbClr val="121212"/>
              </a:solidFill>
              <a:effectLst/>
              <a:latin typeface="Arial" panose="020B0604020202020204" pitchFamily="34" charset="0"/>
            </a:endParaRPr>
          </a:p>
          <a:p>
            <a:pPr algn="l"/>
            <a:r>
              <a:rPr lang="zh-CN" altLang="en-US" b="0" i="0" dirty="0">
                <a:solidFill>
                  <a:srgbClr val="121212"/>
                </a:solidFill>
                <a:effectLst/>
                <a:latin typeface="Arial" panose="020B0604020202020204" pitchFamily="34" charset="0"/>
              </a:rPr>
              <a:t>高度智慧的跨维度生物种族为了找出生命、宇宙与一切的答案，制造了一台名叫“深思”（</a:t>
            </a:r>
            <a:r>
              <a:rPr lang="en-US" altLang="zh-CN" b="0" i="0" dirty="0">
                <a:solidFill>
                  <a:srgbClr val="121212"/>
                </a:solidFill>
                <a:effectLst/>
                <a:latin typeface="Arial" panose="020B0604020202020204" pitchFamily="34" charset="0"/>
              </a:rPr>
              <a:t>Deep Thought</a:t>
            </a:r>
            <a:r>
              <a:rPr lang="zh-CN" altLang="en-US" b="0" i="0" dirty="0">
                <a:solidFill>
                  <a:srgbClr val="121212"/>
                </a:solidFill>
                <a:effectLst/>
                <a:latin typeface="Arial" panose="020B0604020202020204" pitchFamily="34" charset="0"/>
              </a:rPr>
              <a:t>）的超级电脑进行计算。“深思”花了</a:t>
            </a:r>
            <a:r>
              <a:rPr lang="en-US" altLang="zh-CN" b="0" i="0" dirty="0">
                <a:solidFill>
                  <a:srgbClr val="121212"/>
                </a:solidFill>
                <a:effectLst/>
                <a:latin typeface="Arial" panose="020B0604020202020204" pitchFamily="34" charset="0"/>
              </a:rPr>
              <a:t>750</a:t>
            </a:r>
            <a:r>
              <a:rPr lang="zh-CN" altLang="en-US" b="0" i="0" dirty="0">
                <a:solidFill>
                  <a:srgbClr val="121212"/>
                </a:solidFill>
                <a:effectLst/>
                <a:latin typeface="Arial" panose="020B0604020202020204" pitchFamily="34" charset="0"/>
              </a:rPr>
              <a:t>万年来计算和验证，熬死了无数代人，最后得出的答案。</a:t>
            </a:r>
          </a:p>
          <a:p>
            <a:pPr algn="l"/>
            <a:r>
              <a:rPr lang="zh-CN" altLang="en-US" b="0" i="0" dirty="0">
                <a:solidFill>
                  <a:srgbClr val="121212"/>
                </a:solidFill>
                <a:effectLst/>
                <a:latin typeface="Arial" panose="020B0604020202020204" pitchFamily="34" charset="0"/>
              </a:rPr>
              <a:t>那就是</a:t>
            </a:r>
            <a:r>
              <a:rPr lang="en-US" altLang="zh-CN" b="0" i="0" dirty="0">
                <a:solidFill>
                  <a:srgbClr val="121212"/>
                </a:solidFill>
                <a:effectLst/>
                <a:latin typeface="Arial" panose="020B0604020202020204" pitchFamily="34" charset="0"/>
              </a:rPr>
              <a:t>42</a:t>
            </a:r>
            <a:r>
              <a:rPr lang="zh-CN" altLang="en-US" b="0" i="0" dirty="0">
                <a:solidFill>
                  <a:srgbClr val="121212"/>
                </a:solidFill>
                <a:effectLst/>
                <a:latin typeface="Arial" panose="020B0604020202020204" pitchFamily="34" charset="0"/>
              </a:rPr>
              <a:t>。</a:t>
            </a:r>
          </a:p>
          <a:p>
            <a:endParaRPr lang="en-US" altLang="zh-CN" dirty="0"/>
          </a:p>
          <a:p>
            <a:endParaRPr lang="en-US" altLang="zh-CN" dirty="0"/>
          </a:p>
          <a:p>
            <a:r>
              <a:rPr lang="zh-CN" altLang="en-US" dirty="0"/>
              <a:t>二战胜利</a:t>
            </a:r>
            <a:r>
              <a:rPr lang="en-US" altLang="zh-CN" dirty="0"/>
              <a:t>70</a:t>
            </a:r>
            <a:r>
              <a:rPr lang="zh-CN" altLang="en-US" dirty="0"/>
              <a:t>周年。据说反法西斯同盟能在二战中获胜，功劳最大的英国人是这两位：首相温斯顿</a:t>
            </a:r>
            <a:r>
              <a:rPr lang="en-US" altLang="zh-CN" dirty="0"/>
              <a:t>·</a:t>
            </a:r>
            <a:r>
              <a:rPr lang="zh-CN" altLang="en-US" dirty="0"/>
              <a:t>邱吉尔；数学家艾伦</a:t>
            </a:r>
            <a:r>
              <a:rPr lang="en-US" altLang="zh-CN" dirty="0"/>
              <a:t>·</a:t>
            </a:r>
            <a:r>
              <a:rPr lang="zh-CN" altLang="en-US" dirty="0"/>
              <a:t>图灵。 </a:t>
            </a:r>
          </a:p>
          <a:p>
            <a:r>
              <a:rPr lang="en-US" altLang="zh-CN" dirty="0"/>
              <a:t>1927</a:t>
            </a:r>
            <a:r>
              <a:rPr lang="zh-CN" altLang="en-US" dirty="0"/>
              <a:t>年末，年仅</a:t>
            </a:r>
            <a:r>
              <a:rPr lang="en-US" altLang="zh-CN" dirty="0"/>
              <a:t>15</a:t>
            </a:r>
            <a:r>
              <a:rPr lang="zh-CN" altLang="en-US" dirty="0"/>
              <a:t>岁的艾伦</a:t>
            </a:r>
            <a:r>
              <a:rPr lang="en-US" altLang="zh-CN" dirty="0"/>
              <a:t>·</a:t>
            </a:r>
            <a:r>
              <a:rPr lang="zh-CN" altLang="en-US" dirty="0"/>
              <a:t>麦席森</a:t>
            </a:r>
            <a:r>
              <a:rPr lang="en-US" altLang="zh-CN" dirty="0"/>
              <a:t>·</a:t>
            </a:r>
            <a:r>
              <a:rPr lang="zh-CN" altLang="en-US" dirty="0"/>
              <a:t>图灵为了帮助母亲理解爱因斯坦的相对论，写了爱因斯坦的一部著作的内容提要，表现出他已具备非同凡响的数学水平和科学理解力。 </a:t>
            </a:r>
          </a:p>
          <a:p>
            <a:endParaRPr lang="zh-CN" altLang="en-US" dirty="0"/>
          </a:p>
          <a:p>
            <a:r>
              <a:rPr lang="zh-CN" altLang="en-US" dirty="0"/>
              <a:t>计算机界最高奖项叫图灵奖，而将计算机之父的称号送给了冯诺依曼，这两位计算机发展史上的两位鼻祖，主要区别在何处？</a:t>
            </a:r>
          </a:p>
          <a:p>
            <a:r>
              <a:rPr lang="zh-CN" altLang="en-US" dirty="0"/>
              <a:t>  </a:t>
            </a:r>
          </a:p>
          <a:p>
            <a:r>
              <a:rPr lang="zh-CN" altLang="en-US" dirty="0"/>
              <a:t>最早人们将机器的工作主要放到数学计算上，因而数学计算是焦点。图灵机解决的正是这个问题。</a:t>
            </a:r>
          </a:p>
          <a:p>
            <a:r>
              <a:rPr lang="zh-CN" altLang="en-US" dirty="0"/>
              <a:t>在冯诺依曼计算机中，一种数学计算已经变成了一条指令。由此看来，图灵一不小心，创造了机器指令设计的基本方法。</a:t>
            </a:r>
          </a:p>
          <a:p>
            <a:r>
              <a:rPr lang="zh-CN" altLang="en-US" dirty="0"/>
              <a:t>搞程序设计的人或者软件程序员很难理解图灵，因为他们只要懂得冯</a:t>
            </a:r>
            <a:r>
              <a:rPr lang="en-US" altLang="zh-CN" dirty="0"/>
              <a:t>·</a:t>
            </a:r>
            <a:r>
              <a:rPr lang="zh-CN" altLang="en-US" dirty="0"/>
              <a:t>诺依曼的程序数据存储的思想，会应用指令系统编程就可以了。这是因为指令已经设计好了，不必去想如何设计指令。</a:t>
            </a:r>
          </a:p>
          <a:p>
            <a:endParaRPr lang="zh-CN" altLang="en-US" dirty="0"/>
          </a:p>
          <a:p>
            <a:r>
              <a:rPr lang="zh-CN" altLang="en-US" dirty="0"/>
              <a:t>图灵设计的状态自动转移，就是机器指令的例行程序。由于一般不需要搞指令系统的原理设计，因而不易理解。指令例行程序设计，就是一条指令执行的一连串机器动作，也称为有限状态变化。如何自动地实现状态变化的方法，图灵解决了。但是，图灵的指令系统单一不够完善，总结起来主要有两条。第一，没能将指令存储起来重复使用。第二，没能形成实现程序结构设计。由于这两点缺欠，使图灵机还不能成为能够处理各种任务的计算机。图灵机欠缺的这两点恰被冯诺依曼提出的程序数据存储的思想解决了。</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585FF43-A525-46AA-AF17-9E6C467D249B}" type="slidenum">
              <a:rPr lang="zh-CN" altLang="en-US" smtClean="0"/>
              <a:t>10</a:t>
            </a:fld>
            <a:endParaRPr lang="zh-CN" altLang="en-US"/>
          </a:p>
        </p:txBody>
      </p:sp>
    </p:spTree>
    <p:extLst>
      <p:ext uri="{BB962C8B-B14F-4D97-AF65-F5344CB8AC3E}">
        <p14:creationId xmlns:p14="http://schemas.microsoft.com/office/powerpoint/2010/main" val="3351818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a:t>从历史发展来看，</a:t>
            </a:r>
          </a:p>
          <a:p>
            <a:pPr marL="228600" indent="-228600">
              <a:buFont typeface="+mj-lt"/>
              <a:buAutoNum type="arabicPeriod"/>
            </a:pPr>
            <a:r>
              <a:rPr lang="zh-CN" altLang="en-US" dirty="0"/>
              <a:t>符号主义认为认知过程在本体上就是一种符号处理过程，人类思维过程总可以用某种符号来进行描述，其研究是以静态、顺序、串行的数字计算模型来处理智能，寻求知识的符号表征和计算，它的特点是自上而下。</a:t>
            </a:r>
          </a:p>
          <a:p>
            <a:pPr marL="228600" indent="-228600">
              <a:buFont typeface="+mj-lt"/>
              <a:buAutoNum type="arabicPeriod"/>
            </a:pPr>
            <a:r>
              <a:rPr lang="zh-CN" altLang="en-US" dirty="0"/>
              <a:t>联结主义则是模拟发生在人类神经系统中的认知过程，提供一种完全不同于符号处理模型的认知神经研究范式。主张认知是相互连接的神经元的相互作用。</a:t>
            </a:r>
          </a:p>
          <a:p>
            <a:pPr marL="228600" indent="-228600">
              <a:buFont typeface="+mj-lt"/>
              <a:buAutoNum type="arabicPeriod"/>
            </a:pPr>
            <a:r>
              <a:rPr lang="zh-CN" altLang="en-US" dirty="0"/>
              <a:t>行为主义认为智能是系统与环境的交互行为，是对外界复杂环境的一种适应。</a:t>
            </a:r>
            <a:endParaRPr lang="en-US" altLang="zh-CN" dirty="0"/>
          </a:p>
          <a:p>
            <a:endParaRPr lang="zh-CN" altLang="en-US" dirty="0"/>
          </a:p>
          <a:p>
            <a:pPr marL="171450" indent="-171450">
              <a:buFont typeface="Arial" panose="020B0604020202020204" pitchFamily="34" charset="0"/>
              <a:buChar char="•"/>
            </a:pPr>
            <a:r>
              <a:rPr lang="zh-CN" altLang="en-US" dirty="0"/>
              <a:t>从解决问题而言，</a:t>
            </a:r>
          </a:p>
          <a:p>
            <a:r>
              <a:rPr lang="zh-CN" altLang="en-US" dirty="0"/>
              <a:t>在实践之中都形成了自己特有的问题解决方法体系，并在不同时期都有成功的实践范例。</a:t>
            </a:r>
          </a:p>
          <a:p>
            <a:pPr marL="228600" indent="-228600">
              <a:buFont typeface="+mj-lt"/>
              <a:buAutoNum type="arabicPeriod"/>
            </a:pPr>
            <a:r>
              <a:rPr lang="zh-CN" altLang="en-US" dirty="0"/>
              <a:t>符号主义有从定理机器证明、归结方法到非单调推理理论等一系列成就。</a:t>
            </a:r>
          </a:p>
          <a:p>
            <a:pPr marL="228600" indent="-228600">
              <a:buFont typeface="+mj-lt"/>
              <a:buAutoNum type="arabicPeriod"/>
            </a:pPr>
            <a:r>
              <a:rPr lang="zh-CN" altLang="en-US" dirty="0"/>
              <a:t>联结主义有归纳学习、神经网络、深度学习等。</a:t>
            </a:r>
          </a:p>
          <a:p>
            <a:pPr marL="228600" indent="-228600">
              <a:buFont typeface="+mj-lt"/>
              <a:buAutoNum type="arabicPeriod"/>
            </a:pPr>
            <a:r>
              <a:rPr lang="zh-CN" altLang="en-US" dirty="0"/>
              <a:t>行为主义有反馈控制模式及广义遗传算法等解题方法。</a:t>
            </a:r>
          </a:p>
        </p:txBody>
      </p:sp>
      <p:sp>
        <p:nvSpPr>
          <p:cNvPr id="4" name="灯片编号占位符 3"/>
          <p:cNvSpPr>
            <a:spLocks noGrp="1"/>
          </p:cNvSpPr>
          <p:nvPr>
            <p:ph type="sldNum" sz="quarter" idx="10"/>
          </p:nvPr>
        </p:nvSpPr>
        <p:spPr/>
        <p:txBody>
          <a:bodyPr/>
          <a:lstStyle/>
          <a:p>
            <a:fld id="{CB044887-FDFD-47DC-BCF7-5B071AF27820}" type="slidenum">
              <a:rPr lang="zh-CN" altLang="en-US" smtClean="0"/>
              <a:t>46</a:t>
            </a:fld>
            <a:endParaRPr lang="zh-CN" altLang="en-US"/>
          </a:p>
        </p:txBody>
      </p:sp>
    </p:spTree>
    <p:extLst>
      <p:ext uri="{BB962C8B-B14F-4D97-AF65-F5344CB8AC3E}">
        <p14:creationId xmlns:p14="http://schemas.microsoft.com/office/powerpoint/2010/main" val="18599043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其实就是：自身包含自身，自反性（？）</a:t>
            </a:r>
          </a:p>
        </p:txBody>
      </p:sp>
      <p:sp>
        <p:nvSpPr>
          <p:cNvPr id="4" name="灯片编号占位符 3"/>
          <p:cNvSpPr>
            <a:spLocks noGrp="1"/>
          </p:cNvSpPr>
          <p:nvPr>
            <p:ph type="sldNum" sz="quarter" idx="10"/>
          </p:nvPr>
        </p:nvSpPr>
        <p:spPr/>
        <p:txBody>
          <a:bodyPr/>
          <a:lstStyle/>
          <a:p>
            <a:fld id="{CB044887-FDFD-47DC-BCF7-5B071AF27820}" type="slidenum">
              <a:rPr lang="zh-CN" altLang="en-US" smtClean="0"/>
              <a:t>47</a:t>
            </a:fld>
            <a:endParaRPr lang="zh-CN" altLang="en-US"/>
          </a:p>
        </p:txBody>
      </p:sp>
    </p:spTree>
    <p:extLst>
      <p:ext uri="{BB962C8B-B14F-4D97-AF65-F5344CB8AC3E}">
        <p14:creationId xmlns:p14="http://schemas.microsoft.com/office/powerpoint/2010/main" val="21299664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zh-CN" altLang="en-US" b="1" i="0" dirty="0">
                <a:solidFill>
                  <a:srgbClr val="121212"/>
                </a:solidFill>
                <a:effectLst/>
                <a:latin typeface="Arial" panose="020B0604020202020204" pitchFamily="34" charset="0"/>
              </a:rPr>
              <a:t>雷内</a:t>
            </a:r>
            <a:r>
              <a:rPr lang="en-US" altLang="zh-CN" b="1" i="0" dirty="0">
                <a:solidFill>
                  <a:srgbClr val="121212"/>
                </a:solidFill>
                <a:effectLst/>
                <a:latin typeface="Arial" panose="020B0604020202020204" pitchFamily="34" charset="0"/>
              </a:rPr>
              <a:t>·</a:t>
            </a:r>
            <a:r>
              <a:rPr lang="zh-CN" altLang="en-US" b="1" i="0" dirty="0">
                <a:solidFill>
                  <a:srgbClr val="121212"/>
                </a:solidFill>
                <a:effectLst/>
                <a:latin typeface="Arial" panose="020B0604020202020204" pitchFamily="34" charset="0"/>
              </a:rPr>
              <a:t>马格利特</a:t>
            </a:r>
            <a:r>
              <a:rPr lang="zh-CN" altLang="en-US" b="0" i="0" dirty="0">
                <a:solidFill>
                  <a:srgbClr val="121212"/>
                </a:solidFill>
                <a:effectLst/>
                <a:latin typeface="Arial" panose="020B0604020202020204" pitchFamily="34" charset="0"/>
              </a:rPr>
              <a:t>，比利时画家，在艺术史上被归类为超现实主义画家</a:t>
            </a:r>
            <a:endParaRPr lang="en-US" altLang="zh-CN" b="0" i="0" dirty="0">
              <a:solidFill>
                <a:srgbClr val="121212"/>
              </a:solidFill>
              <a:effectLst/>
              <a:latin typeface="Arial" panose="020B0604020202020204" pitchFamily="34" charset="0"/>
            </a:endParaRPr>
          </a:p>
          <a:p>
            <a:pPr algn="l"/>
            <a:endParaRPr lang="en-US" altLang="zh-CN" b="0" i="0" dirty="0">
              <a:solidFill>
                <a:srgbClr val="121212"/>
              </a:solidFill>
              <a:effectLst/>
              <a:latin typeface="Arial" panose="020B0604020202020204" pitchFamily="34" charset="0"/>
            </a:endParaRPr>
          </a:p>
          <a:p>
            <a:pPr algn="l"/>
            <a:r>
              <a:rPr lang="zh-CN" altLang="en-US" b="0" i="0" dirty="0">
                <a:solidFill>
                  <a:srgbClr val="121212"/>
                </a:solidFill>
                <a:effectLst/>
                <a:latin typeface="Arial" panose="020B0604020202020204" pitchFamily="34" charset="0"/>
              </a:rPr>
              <a:t>在所有马格里特的创作里，</a:t>
            </a:r>
            <a:r>
              <a:rPr lang="en-US" altLang="zh-CN" b="1" i="0" dirty="0">
                <a:solidFill>
                  <a:srgbClr val="121212"/>
                </a:solidFill>
                <a:effectLst/>
                <a:latin typeface="Arial" panose="020B0604020202020204" pitchFamily="34" charset="0"/>
              </a:rPr>
              <a:t>《</a:t>
            </a:r>
            <a:r>
              <a:rPr lang="zh-CN" altLang="en-US" b="1" i="0" dirty="0">
                <a:solidFill>
                  <a:srgbClr val="121212"/>
                </a:solidFill>
                <a:effectLst/>
                <a:latin typeface="Arial" panose="020B0604020202020204" pitchFamily="34" charset="0"/>
              </a:rPr>
              <a:t>图像的反叛</a:t>
            </a:r>
            <a:r>
              <a:rPr lang="en-US" altLang="zh-CN" b="1" i="0" dirty="0">
                <a:solidFill>
                  <a:srgbClr val="121212"/>
                </a:solidFill>
                <a:effectLst/>
                <a:latin typeface="Arial" panose="020B0604020202020204" pitchFamily="34" charset="0"/>
              </a:rPr>
              <a:t>》</a:t>
            </a:r>
            <a:r>
              <a:rPr lang="zh-CN" altLang="en-US" b="0" i="0" dirty="0">
                <a:solidFill>
                  <a:srgbClr val="121212"/>
                </a:solidFill>
                <a:effectLst/>
                <a:latin typeface="Arial" panose="020B0604020202020204" pitchFamily="34" charset="0"/>
              </a:rPr>
              <a:t>（</a:t>
            </a:r>
            <a:r>
              <a:rPr lang="en-US" altLang="zh-CN" b="0" i="0" dirty="0">
                <a:solidFill>
                  <a:srgbClr val="121212"/>
                </a:solidFill>
                <a:effectLst/>
                <a:latin typeface="Arial" panose="020B0604020202020204" pitchFamily="34" charset="0"/>
              </a:rPr>
              <a:t>The Treachery of Images</a:t>
            </a:r>
            <a:r>
              <a:rPr lang="zh-CN" altLang="en-US" b="0" i="0" dirty="0">
                <a:solidFill>
                  <a:srgbClr val="121212"/>
                </a:solidFill>
                <a:effectLst/>
                <a:latin typeface="Arial" panose="020B0604020202020204" pitchFamily="34" charset="0"/>
              </a:rPr>
              <a:t>，</a:t>
            </a:r>
            <a:r>
              <a:rPr lang="en-US" altLang="zh-CN" b="0" i="0" dirty="0">
                <a:solidFill>
                  <a:srgbClr val="121212"/>
                </a:solidFill>
                <a:effectLst/>
                <a:latin typeface="Arial" panose="020B0604020202020204" pitchFamily="34" charset="0"/>
              </a:rPr>
              <a:t>1929</a:t>
            </a:r>
            <a:r>
              <a:rPr lang="zh-CN" altLang="en-US" b="0" i="0" dirty="0">
                <a:solidFill>
                  <a:srgbClr val="121212"/>
                </a:solidFill>
                <a:effectLst/>
                <a:latin typeface="Arial" panose="020B0604020202020204" pitchFamily="34" charset="0"/>
              </a:rPr>
              <a:t>）得到了最多的学术讨论。</a:t>
            </a:r>
            <a:endParaRPr lang="en-US" altLang="zh-CN" b="0" i="0" dirty="0">
              <a:solidFill>
                <a:srgbClr val="121212"/>
              </a:solidFill>
              <a:effectLst/>
              <a:latin typeface="Arial" panose="020B0604020202020204" pitchFamily="34" charset="0"/>
            </a:endParaRPr>
          </a:p>
          <a:p>
            <a:pPr algn="l"/>
            <a:r>
              <a:rPr lang="zh-CN" altLang="en-US" b="0" i="0" dirty="0">
                <a:solidFill>
                  <a:srgbClr val="121212"/>
                </a:solidFill>
                <a:effectLst/>
                <a:latin typeface="Arial" panose="020B0604020202020204" pitchFamily="34" charset="0"/>
              </a:rPr>
              <a:t>福科在</a:t>
            </a:r>
            <a:r>
              <a:rPr lang="en-US" altLang="zh-CN" b="0" i="0" dirty="0">
                <a:solidFill>
                  <a:srgbClr val="121212"/>
                </a:solidFill>
                <a:effectLst/>
                <a:latin typeface="Arial" panose="020B0604020202020204" pitchFamily="34" charset="0"/>
              </a:rPr>
              <a:t>1968</a:t>
            </a:r>
            <a:r>
              <a:rPr lang="zh-CN" altLang="en-US" b="0" i="0" dirty="0">
                <a:solidFill>
                  <a:srgbClr val="121212"/>
                </a:solidFill>
                <a:effectLst/>
                <a:latin typeface="Arial" panose="020B0604020202020204" pitchFamily="34" charset="0"/>
              </a:rPr>
              <a:t>年专门以这幅画为题，写了一本小书，叫做</a:t>
            </a:r>
            <a:r>
              <a:rPr lang="en-US" altLang="zh-CN" b="0" i="0" dirty="0">
                <a:solidFill>
                  <a:srgbClr val="121212"/>
                </a:solidFill>
                <a:effectLst/>
                <a:latin typeface="Arial" panose="020B0604020202020204" pitchFamily="34" charset="0"/>
              </a:rPr>
              <a:t>《</a:t>
            </a:r>
            <a:r>
              <a:rPr lang="zh-CN" altLang="en-US" b="0" i="0" u="none" strike="noStrike" dirty="0">
                <a:solidFill>
                  <a:srgbClr val="175199"/>
                </a:solidFill>
                <a:effectLst/>
                <a:latin typeface="Arial" panose="020B0604020202020204" pitchFamily="34" charset="0"/>
                <a:hlinkClick r:id="rId3"/>
              </a:rPr>
              <a:t>这不是一支烟斗</a:t>
            </a:r>
            <a:r>
              <a:rPr lang="en-US" altLang="zh-CN" b="0" i="0" dirty="0">
                <a:solidFill>
                  <a:srgbClr val="121212"/>
                </a:solidFill>
                <a:effectLst/>
                <a:latin typeface="Arial" panose="020B0604020202020204" pitchFamily="34" charset="0"/>
              </a:rPr>
              <a:t>》</a:t>
            </a:r>
            <a:r>
              <a:rPr lang="zh-CN" altLang="en-US" b="0" i="0" dirty="0">
                <a:solidFill>
                  <a:srgbClr val="121212"/>
                </a:solidFill>
                <a:effectLst/>
                <a:latin typeface="Arial" panose="020B0604020202020204" pitchFamily="34" charset="0"/>
              </a:rPr>
              <a:t>（</a:t>
            </a:r>
            <a:r>
              <a:rPr lang="en-US" altLang="zh-CN" b="0" i="0" dirty="0">
                <a:solidFill>
                  <a:srgbClr val="121212"/>
                </a:solidFill>
                <a:effectLst/>
                <a:latin typeface="Arial" panose="020B0604020202020204" pitchFamily="34" charset="0"/>
              </a:rPr>
              <a:t>This is not a Pipe</a:t>
            </a:r>
            <a:r>
              <a:rPr lang="zh-CN" altLang="en-US" b="0" i="0" dirty="0">
                <a:solidFill>
                  <a:srgbClr val="121212"/>
                </a:solidFill>
                <a:effectLst/>
                <a:latin typeface="Arial" panose="020B0604020202020204" pitchFamily="34" charset="0"/>
              </a:rPr>
              <a:t>，</a:t>
            </a:r>
            <a:r>
              <a:rPr lang="en-US" altLang="zh-CN" b="0" i="0" dirty="0">
                <a:solidFill>
                  <a:srgbClr val="121212"/>
                </a:solidFill>
                <a:effectLst/>
                <a:latin typeface="Arial" panose="020B0604020202020204" pitchFamily="34" charset="0"/>
              </a:rPr>
              <a:t>1968</a:t>
            </a:r>
            <a:r>
              <a:rPr lang="zh-CN" altLang="en-US" b="0" i="0" dirty="0">
                <a:solidFill>
                  <a:srgbClr val="121212"/>
                </a:solidFill>
                <a:effectLst/>
                <a:latin typeface="Arial" panose="020B0604020202020204" pitchFamily="34" charset="0"/>
              </a:rPr>
              <a:t>），论述了语言文字和</a:t>
            </a:r>
            <a:r>
              <a:rPr lang="zh-CN" altLang="en-US" b="0" i="0" u="none" strike="noStrike" dirty="0">
                <a:solidFill>
                  <a:srgbClr val="175199"/>
                </a:solidFill>
                <a:effectLst/>
                <a:latin typeface="Arial" panose="020B0604020202020204" pitchFamily="34" charset="0"/>
                <a:hlinkClick r:id="rId4"/>
              </a:rPr>
              <a:t>图像符号</a:t>
            </a:r>
            <a:r>
              <a:rPr lang="zh-CN" altLang="en-US" b="0" i="0" dirty="0">
                <a:solidFill>
                  <a:srgbClr val="121212"/>
                </a:solidFill>
                <a:effectLst/>
                <a:latin typeface="Arial" panose="020B0604020202020204" pitchFamily="34" charset="0"/>
              </a:rPr>
              <a:t>是如何再现世界，以至于最终取代了事物真实的客观存在。</a:t>
            </a:r>
            <a:endParaRPr lang="en-US" altLang="zh-CN" b="0" i="0" dirty="0">
              <a:solidFill>
                <a:srgbClr val="121212"/>
              </a:solidFill>
              <a:effectLst/>
              <a:latin typeface="Arial" panose="020B0604020202020204" pitchFamily="34" charset="0"/>
            </a:endParaRPr>
          </a:p>
          <a:p>
            <a:pPr algn="l"/>
            <a:endParaRPr lang="zh-CN" altLang="en-US" b="0" i="0" dirty="0">
              <a:solidFill>
                <a:srgbClr val="121212"/>
              </a:solidFill>
              <a:effectLst/>
              <a:latin typeface="Arial" panose="020B0604020202020204" pitchFamily="34" charset="0"/>
            </a:endParaRPr>
          </a:p>
          <a:p>
            <a:pPr algn="l"/>
            <a:r>
              <a:rPr lang="en-US" altLang="zh-CN" b="0" i="0" dirty="0">
                <a:solidFill>
                  <a:srgbClr val="121212"/>
                </a:solidFill>
                <a:effectLst/>
                <a:latin typeface="Arial" panose="020B0604020202020204" pitchFamily="34" charset="0"/>
              </a:rPr>
              <a:t>《</a:t>
            </a:r>
            <a:r>
              <a:rPr lang="zh-CN" altLang="en-US" b="0" i="0" dirty="0">
                <a:solidFill>
                  <a:srgbClr val="121212"/>
                </a:solidFill>
                <a:effectLst/>
                <a:latin typeface="Arial" panose="020B0604020202020204" pitchFamily="34" charset="0"/>
              </a:rPr>
              <a:t>图像的反叛</a:t>
            </a:r>
            <a:r>
              <a:rPr lang="en-US" altLang="zh-CN" b="0" i="0" dirty="0">
                <a:solidFill>
                  <a:srgbClr val="121212"/>
                </a:solidFill>
                <a:effectLst/>
                <a:latin typeface="Arial" panose="020B0604020202020204" pitchFamily="34" charset="0"/>
              </a:rPr>
              <a:t>》</a:t>
            </a:r>
            <a:r>
              <a:rPr lang="zh-CN" altLang="en-US" b="0" i="0" dirty="0">
                <a:solidFill>
                  <a:srgbClr val="121212"/>
                </a:solidFill>
                <a:effectLst/>
                <a:latin typeface="Arial" panose="020B0604020202020204" pitchFamily="34" charset="0"/>
              </a:rPr>
              <a:t>也被称</a:t>
            </a:r>
            <a:r>
              <a:rPr lang="en-US" altLang="zh-CN" b="0" i="0" dirty="0">
                <a:solidFill>
                  <a:srgbClr val="121212"/>
                </a:solidFill>
                <a:effectLst/>
                <a:latin typeface="Arial" panose="020B0604020202020204" pitchFamily="34" charset="0"/>
              </a:rPr>
              <a:t>《</a:t>
            </a:r>
            <a:r>
              <a:rPr lang="zh-CN" altLang="en-US" b="0" i="0" dirty="0">
                <a:solidFill>
                  <a:srgbClr val="121212"/>
                </a:solidFill>
                <a:effectLst/>
                <a:latin typeface="Arial" panose="020B0604020202020204" pitchFamily="34" charset="0"/>
              </a:rPr>
              <a:t>这不是一支烟斗</a:t>
            </a:r>
            <a:r>
              <a:rPr lang="en-US" altLang="zh-CN" b="0" i="0" dirty="0">
                <a:solidFill>
                  <a:srgbClr val="121212"/>
                </a:solidFill>
                <a:effectLst/>
                <a:latin typeface="Arial" panose="020B0604020202020204" pitchFamily="34" charset="0"/>
              </a:rPr>
              <a:t>》</a:t>
            </a:r>
            <a:r>
              <a:rPr lang="zh-CN" altLang="en-US" b="0" i="0" dirty="0">
                <a:solidFill>
                  <a:srgbClr val="121212"/>
                </a:solidFill>
                <a:effectLst/>
                <a:latin typeface="Arial" panose="020B0604020202020204" pitchFamily="34" charset="0"/>
              </a:rPr>
              <a:t>，因为马格里特把这句话用法语（</a:t>
            </a:r>
            <a:r>
              <a:rPr lang="en-US" altLang="zh-CN" b="0" i="0" dirty="0">
                <a:solidFill>
                  <a:srgbClr val="121212"/>
                </a:solidFill>
                <a:effectLst/>
                <a:latin typeface="Arial" panose="020B0604020202020204" pitchFamily="34" charset="0"/>
              </a:rPr>
              <a:t>Ceci </a:t>
            </a:r>
            <a:r>
              <a:rPr lang="en-US" altLang="zh-CN" b="0" i="0" dirty="0" err="1">
                <a:solidFill>
                  <a:srgbClr val="121212"/>
                </a:solidFill>
                <a:effectLst/>
                <a:latin typeface="Arial" panose="020B0604020202020204" pitchFamily="34" charset="0"/>
              </a:rPr>
              <a:t>n’est</a:t>
            </a:r>
            <a:r>
              <a:rPr lang="en-US" altLang="zh-CN" b="0" i="0" dirty="0">
                <a:solidFill>
                  <a:srgbClr val="121212"/>
                </a:solidFill>
                <a:effectLst/>
                <a:latin typeface="Arial" panose="020B0604020202020204" pitchFamily="34" charset="0"/>
              </a:rPr>
              <a:t> pas </a:t>
            </a:r>
            <a:r>
              <a:rPr lang="en-US" altLang="zh-CN" b="0" i="0" dirty="0" err="1">
                <a:solidFill>
                  <a:srgbClr val="121212"/>
                </a:solidFill>
                <a:effectLst/>
                <a:latin typeface="Arial" panose="020B0604020202020204" pitchFamily="34" charset="0"/>
              </a:rPr>
              <a:t>une</a:t>
            </a:r>
            <a:r>
              <a:rPr lang="en-US" altLang="zh-CN" b="0" i="0" dirty="0">
                <a:solidFill>
                  <a:srgbClr val="121212"/>
                </a:solidFill>
                <a:effectLst/>
                <a:latin typeface="Arial" panose="020B0604020202020204" pitchFamily="34" charset="0"/>
              </a:rPr>
              <a:t> pipe</a:t>
            </a:r>
            <a:r>
              <a:rPr lang="zh-CN" altLang="en-US" b="0" i="0" dirty="0">
                <a:solidFill>
                  <a:srgbClr val="121212"/>
                </a:solidFill>
                <a:effectLst/>
                <a:latin typeface="Arial" panose="020B0604020202020204" pitchFamily="34" charset="0"/>
              </a:rPr>
              <a:t>）认认真真、一笔一画地写在了画面上</a:t>
            </a:r>
            <a:r>
              <a:rPr lang="en-US" altLang="zh-CN" b="0" i="0" dirty="0">
                <a:solidFill>
                  <a:srgbClr val="121212"/>
                </a:solidFill>
                <a:effectLst/>
                <a:latin typeface="Arial" panose="020B0604020202020204" pitchFamily="34" charset="0"/>
              </a:rPr>
              <a:t>——</a:t>
            </a:r>
            <a:r>
              <a:rPr lang="zh-CN" altLang="en-US" b="0" i="0" dirty="0">
                <a:solidFill>
                  <a:srgbClr val="121212"/>
                </a:solidFill>
                <a:effectLst/>
                <a:latin typeface="Arial" panose="020B0604020202020204" pitchFamily="34" charset="0"/>
              </a:rPr>
              <a:t>就在这一支精心描绘的、圆润光滑的木质烟斗的下方。</a:t>
            </a:r>
          </a:p>
          <a:p>
            <a:endParaRPr lang="zh-CN" altLang="en-US" dirty="0"/>
          </a:p>
        </p:txBody>
      </p:sp>
      <p:sp>
        <p:nvSpPr>
          <p:cNvPr id="4" name="灯片编号占位符 3"/>
          <p:cNvSpPr>
            <a:spLocks noGrp="1"/>
          </p:cNvSpPr>
          <p:nvPr>
            <p:ph type="sldNum" sz="quarter" idx="5"/>
          </p:nvPr>
        </p:nvSpPr>
        <p:spPr/>
        <p:txBody>
          <a:bodyPr/>
          <a:lstStyle/>
          <a:p>
            <a:fld id="{3585FF43-A525-46AA-AF17-9E6C467D249B}" type="slidenum">
              <a:rPr lang="zh-CN" altLang="en-US" smtClean="0"/>
              <a:t>52</a:t>
            </a:fld>
            <a:endParaRPr lang="zh-CN" altLang="en-US"/>
          </a:p>
        </p:txBody>
      </p:sp>
    </p:spTree>
    <p:extLst>
      <p:ext uri="{BB962C8B-B14F-4D97-AF65-F5344CB8AC3E}">
        <p14:creationId xmlns:p14="http://schemas.microsoft.com/office/powerpoint/2010/main" val="17781024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a:t>
            </a:r>
            <a:r>
              <a:rPr lang="en-US" altLang="zh-CN" dirty="0" err="1"/>
              <a:t>DePaulo,B.M</a:t>
            </a:r>
            <a:r>
              <a:rPr lang="en-US" altLang="zh-CN" dirty="0"/>
              <a:t>., </a:t>
            </a:r>
            <a:r>
              <a:rPr lang="en-US" altLang="zh-CN" dirty="0" err="1"/>
              <a:t>Kashy</a:t>
            </a:r>
            <a:r>
              <a:rPr lang="en-US" altLang="zh-CN" dirty="0"/>
              <a:t>, D.A. etc(1996). Lying in everyday life, Journal of Personality and Social Psychology,70(5):979-995]</a:t>
            </a:r>
            <a:r>
              <a:rPr lang="zh-CN" altLang="en-US" dirty="0"/>
              <a:t>，平行语料</a:t>
            </a:r>
          </a:p>
          <a:p>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54</a:t>
            </a:fld>
            <a:endParaRPr lang="zh-CN" altLang="en-US"/>
          </a:p>
        </p:txBody>
      </p:sp>
    </p:spTree>
    <p:extLst>
      <p:ext uri="{BB962C8B-B14F-4D97-AF65-F5344CB8AC3E}">
        <p14:creationId xmlns:p14="http://schemas.microsoft.com/office/powerpoint/2010/main" val="30263759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effectLst/>
              </a:rPr>
              <a:t>2011</a:t>
            </a:r>
            <a:r>
              <a:rPr lang="zh-CN" altLang="en-US" dirty="0">
                <a:effectLst/>
              </a:rPr>
              <a:t>年，</a:t>
            </a:r>
            <a:r>
              <a:rPr lang="en-US" altLang="zh-CN" dirty="0">
                <a:effectLst/>
              </a:rPr>
              <a:t>IBM</a:t>
            </a:r>
            <a:r>
              <a:rPr lang="zh-CN" altLang="en-US" dirty="0">
                <a:effectLst/>
              </a:rPr>
              <a:t>的沃森人工智能在著名的智力竞赛节目“</a:t>
            </a:r>
            <a:r>
              <a:rPr lang="en-US" altLang="zh-CN" dirty="0">
                <a:effectLst/>
              </a:rPr>
              <a:t>Jeopardy”</a:t>
            </a:r>
            <a:r>
              <a:rPr lang="zh-CN" altLang="en-US" dirty="0">
                <a:effectLst/>
              </a:rPr>
              <a:t>中击败了对手布拉德</a:t>
            </a:r>
            <a:r>
              <a:rPr lang="en-US" altLang="zh-CN" dirty="0">
                <a:effectLst/>
              </a:rPr>
              <a:t>·</a:t>
            </a:r>
            <a:r>
              <a:rPr lang="zh-CN" altLang="en-US" dirty="0">
                <a:effectLst/>
              </a:rPr>
              <a:t>拉特和肯</a:t>
            </a:r>
            <a:r>
              <a:rPr lang="en-US" altLang="zh-CN" dirty="0">
                <a:effectLst/>
              </a:rPr>
              <a:t>·</a:t>
            </a:r>
            <a:r>
              <a:rPr lang="zh-CN" altLang="en-US" dirty="0">
                <a:effectLst/>
              </a:rPr>
              <a:t>詹宁斯，成功赢取了</a:t>
            </a:r>
            <a:r>
              <a:rPr lang="en-US" altLang="zh-CN" dirty="0">
                <a:effectLst/>
              </a:rPr>
              <a:t>100</a:t>
            </a:r>
            <a:r>
              <a:rPr lang="zh-CN" altLang="en-US" dirty="0">
                <a:effectLst/>
              </a:rPr>
              <a:t>万美元的大奖。</a:t>
            </a:r>
            <a:endParaRPr lang="en-US" altLang="zh-CN" dirty="0">
              <a:effectLst/>
            </a:endParaRPr>
          </a:p>
          <a:p>
            <a:r>
              <a:rPr lang="zh-CN" altLang="en-US" dirty="0">
                <a:effectLst/>
              </a:rPr>
              <a:t>比赛结束后，肯</a:t>
            </a:r>
            <a:r>
              <a:rPr lang="en-US" altLang="zh-CN" dirty="0">
                <a:effectLst/>
              </a:rPr>
              <a:t>·</a:t>
            </a:r>
            <a:r>
              <a:rPr lang="zh-CN" altLang="en-US" dirty="0">
                <a:effectLst/>
              </a:rPr>
              <a:t>詹尼斯打趣道：“欢迎我们的新机器人霸主。</a:t>
            </a:r>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59</a:t>
            </a:fld>
            <a:endParaRPr lang="zh-CN" altLang="en-US"/>
          </a:p>
        </p:txBody>
      </p:sp>
    </p:spTree>
    <p:extLst>
      <p:ext uri="{BB962C8B-B14F-4D97-AF65-F5344CB8AC3E}">
        <p14:creationId xmlns:p14="http://schemas.microsoft.com/office/powerpoint/2010/main" val="9905592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识别</a:t>
            </a:r>
            <a:r>
              <a:rPr lang="en-US" altLang="zh-CN" dirty="0"/>
              <a:t>:</a:t>
            </a:r>
            <a:r>
              <a:rPr lang="zh-CN" altLang="en-US" dirty="0"/>
              <a:t>被雪覆盖的高山</a:t>
            </a:r>
            <a:r>
              <a:rPr lang="en-US" altLang="zh-CN" dirty="0"/>
              <a:t>,</a:t>
            </a:r>
            <a:r>
              <a:rPr lang="zh-CN" altLang="en-US" dirty="0"/>
              <a:t>置信度</a:t>
            </a:r>
            <a:r>
              <a:rPr lang="en-US" altLang="zh-CN" dirty="0"/>
              <a:t>88%,</a:t>
            </a:r>
            <a:r>
              <a:rPr lang="zh-CN" altLang="en-US" dirty="0"/>
              <a:t>有</a:t>
            </a:r>
            <a:r>
              <a:rPr lang="en-US" altLang="zh-CN" dirty="0"/>
              <a:t>99%</a:t>
            </a:r>
            <a:r>
              <a:rPr lang="zh-CN" altLang="en-US" dirty="0"/>
              <a:t>可能是雪</a:t>
            </a:r>
            <a:r>
              <a:rPr lang="en-US" altLang="zh-CN" dirty="0"/>
              <a:t>,</a:t>
            </a:r>
            <a:r>
              <a:rPr lang="zh-CN" altLang="en-US" dirty="0"/>
              <a:t>标签</a:t>
            </a:r>
            <a:r>
              <a:rPr lang="en-US" altLang="zh-CN" dirty="0"/>
              <a:t>(tag):</a:t>
            </a:r>
            <a:r>
              <a:rPr lang="zh-CN" altLang="en-US" dirty="0"/>
              <a:t>室外</a:t>
            </a:r>
            <a:r>
              <a:rPr lang="en-US" altLang="zh-CN" dirty="0"/>
              <a:t>\</a:t>
            </a:r>
            <a:r>
              <a:rPr lang="zh-CN" altLang="en-US" dirty="0"/>
              <a:t>天空</a:t>
            </a:r>
            <a:r>
              <a:rPr lang="en-US" altLang="zh-CN" dirty="0"/>
              <a:t>\</a:t>
            </a:r>
            <a:r>
              <a:rPr lang="zh-CN" altLang="en-US" dirty="0"/>
              <a:t>高山</a:t>
            </a:r>
            <a:r>
              <a:rPr lang="en-US" altLang="zh-CN" dirty="0"/>
              <a:t>….</a:t>
            </a:r>
          </a:p>
          <a:p>
            <a:r>
              <a:rPr lang="en-US" altLang="zh-CN" dirty="0"/>
              <a:t>2- </a:t>
            </a:r>
            <a:r>
              <a:rPr lang="zh-CN" altLang="en-US" dirty="0"/>
              <a:t>物体检测</a:t>
            </a:r>
            <a:r>
              <a:rPr lang="en-US" altLang="zh-CN" dirty="0"/>
              <a:t>:</a:t>
            </a:r>
            <a:r>
              <a:rPr lang="zh-CN" altLang="en-US" dirty="0"/>
              <a:t>车</a:t>
            </a:r>
            <a:r>
              <a:rPr lang="en-US" altLang="zh-CN" dirty="0"/>
              <a:t>\</a:t>
            </a:r>
            <a:r>
              <a:rPr lang="zh-CN" altLang="en-US" dirty="0">
                <a:solidFill>
                  <a:srgbClr val="FF0000"/>
                </a:solidFill>
              </a:rPr>
              <a:t>人 </a:t>
            </a:r>
            <a:r>
              <a:rPr lang="zh-CN" altLang="en-US" dirty="0"/>
              <a:t>在 自行车 上</a:t>
            </a:r>
            <a:endParaRPr lang="en-US" altLang="zh-CN" dirty="0"/>
          </a:p>
          <a:p>
            <a:r>
              <a:rPr lang="en-US" altLang="zh-CN" dirty="0"/>
              <a:t>3- </a:t>
            </a:r>
            <a:r>
              <a:rPr lang="zh-CN" altLang="en-US" dirty="0"/>
              <a:t>内容分析</a:t>
            </a:r>
            <a:r>
              <a:rPr lang="en-US" altLang="zh-CN" dirty="0"/>
              <a:t>: </a:t>
            </a:r>
            <a:r>
              <a:rPr lang="zh-CN" altLang="en-US" dirty="0"/>
              <a:t>图中的信息</a:t>
            </a:r>
            <a:r>
              <a:rPr lang="en-US" altLang="zh-CN" dirty="0"/>
              <a:t>(</a:t>
            </a:r>
            <a:r>
              <a:rPr lang="zh-CN" altLang="en-US" dirty="0"/>
              <a:t>物品间相互关系</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5D0FA1E5-2804-4B85-A5D7-53F70328845E}" type="slidenum">
              <a:rPr lang="zh-CN" altLang="en-US" smtClean="0"/>
              <a:t>65</a:t>
            </a:fld>
            <a:endParaRPr lang="zh-CN" altLang="en-US"/>
          </a:p>
        </p:txBody>
      </p:sp>
    </p:spTree>
    <p:extLst>
      <p:ext uri="{BB962C8B-B14F-4D97-AF65-F5344CB8AC3E}">
        <p14:creationId xmlns:p14="http://schemas.microsoft.com/office/powerpoint/2010/main" val="65928715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 </a:t>
            </a:r>
            <a:r>
              <a:rPr lang="zh-CN" altLang="en-US" dirty="0"/>
              <a:t>人脸识别</a:t>
            </a:r>
            <a:r>
              <a:rPr lang="en-US" altLang="zh-CN" dirty="0"/>
              <a:t>,</a:t>
            </a:r>
            <a:r>
              <a:rPr lang="zh-CN" altLang="en-US" dirty="0"/>
              <a:t>识别人的脸的位置</a:t>
            </a:r>
            <a:r>
              <a:rPr lang="en-US" altLang="zh-CN" dirty="0"/>
              <a:t>\</a:t>
            </a:r>
            <a:r>
              <a:rPr lang="zh-CN" altLang="en-US" dirty="0"/>
              <a:t>识别是不是同一个人</a:t>
            </a:r>
            <a:endParaRPr lang="en-US" altLang="zh-CN" dirty="0"/>
          </a:p>
          <a:p>
            <a:r>
              <a:rPr lang="en-US" altLang="zh-CN" dirty="0"/>
              <a:t>2- </a:t>
            </a:r>
            <a:r>
              <a:rPr lang="zh-CN" altLang="en-US" dirty="0"/>
              <a:t>情绪识别</a:t>
            </a:r>
            <a:r>
              <a:rPr lang="en-US" altLang="zh-CN" dirty="0"/>
              <a:t>,</a:t>
            </a:r>
            <a:r>
              <a:rPr lang="zh-CN" altLang="en-US" dirty="0"/>
              <a:t>难过</a:t>
            </a:r>
            <a:r>
              <a:rPr lang="en-US" altLang="zh-CN" dirty="0"/>
              <a:t>\</a:t>
            </a:r>
            <a:r>
              <a:rPr lang="zh-CN" altLang="en-US" dirty="0"/>
              <a:t>恐惧</a:t>
            </a:r>
            <a:r>
              <a:rPr lang="en-US" altLang="zh-CN" dirty="0"/>
              <a:t>\</a:t>
            </a:r>
            <a:r>
              <a:rPr lang="zh-CN" altLang="en-US" dirty="0"/>
              <a:t>高兴</a:t>
            </a:r>
            <a:r>
              <a:rPr lang="en-US" altLang="zh-CN" dirty="0"/>
              <a:t>…</a:t>
            </a:r>
          </a:p>
          <a:p>
            <a:r>
              <a:rPr lang="en-US" altLang="zh-CN" dirty="0"/>
              <a:t>3- </a:t>
            </a:r>
            <a:r>
              <a:rPr lang="zh-CN" altLang="en-US" dirty="0"/>
              <a:t>人脸属性</a:t>
            </a:r>
            <a:r>
              <a:rPr lang="en-US" altLang="zh-CN" dirty="0"/>
              <a:t>,</a:t>
            </a:r>
            <a:r>
              <a:rPr lang="zh-CN" altLang="en-US" dirty="0"/>
              <a:t>年龄</a:t>
            </a:r>
            <a:r>
              <a:rPr lang="en-US" altLang="zh-CN" dirty="0"/>
              <a:t>\</a:t>
            </a:r>
            <a:r>
              <a:rPr lang="zh-CN" altLang="en-US" dirty="0"/>
              <a:t>颜值</a:t>
            </a:r>
          </a:p>
        </p:txBody>
      </p:sp>
      <p:sp>
        <p:nvSpPr>
          <p:cNvPr id="4" name="灯片编号占位符 3"/>
          <p:cNvSpPr>
            <a:spLocks noGrp="1"/>
          </p:cNvSpPr>
          <p:nvPr>
            <p:ph type="sldNum" sz="quarter" idx="5"/>
          </p:nvPr>
        </p:nvSpPr>
        <p:spPr/>
        <p:txBody>
          <a:bodyPr/>
          <a:lstStyle/>
          <a:p>
            <a:fld id="{5D0FA1E5-2804-4B85-A5D7-53F70328845E}" type="slidenum">
              <a:rPr lang="zh-CN" altLang="en-US" smtClean="0"/>
              <a:t>66</a:t>
            </a:fld>
            <a:endParaRPr lang="zh-CN" altLang="en-US"/>
          </a:p>
        </p:txBody>
      </p:sp>
    </p:spTree>
    <p:extLst>
      <p:ext uri="{BB962C8B-B14F-4D97-AF65-F5344CB8AC3E}">
        <p14:creationId xmlns:p14="http://schemas.microsoft.com/office/powerpoint/2010/main" val="23917541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D0FA1E5-2804-4B85-A5D7-53F70328845E}" type="slidenum">
              <a:rPr lang="zh-CN" altLang="en-US" smtClean="0"/>
              <a:t>67</a:t>
            </a:fld>
            <a:endParaRPr lang="zh-CN" altLang="en-US"/>
          </a:p>
        </p:txBody>
      </p:sp>
    </p:spTree>
    <p:extLst>
      <p:ext uri="{BB962C8B-B14F-4D97-AF65-F5344CB8AC3E}">
        <p14:creationId xmlns:p14="http://schemas.microsoft.com/office/powerpoint/2010/main" val="38142368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可以体验</a:t>
            </a:r>
            <a:r>
              <a:rPr lang="en-US" altLang="zh-CN" dirty="0"/>
              <a:t>(</a:t>
            </a:r>
            <a:r>
              <a:rPr lang="zh-CN" altLang="en-US" dirty="0"/>
              <a:t>建议</a:t>
            </a:r>
            <a:r>
              <a:rPr lang="en-US" altLang="zh-CN" dirty="0"/>
              <a:t>Edge)</a:t>
            </a:r>
            <a:r>
              <a:rPr lang="zh-CN" altLang="en-US" dirty="0"/>
              <a:t>一下</a:t>
            </a:r>
            <a:r>
              <a:rPr lang="en-US" altLang="zh-CN" dirty="0"/>
              <a:t>:</a:t>
            </a:r>
          </a:p>
          <a:p>
            <a:endParaRPr lang="zh-CN" altLang="en-US" dirty="0"/>
          </a:p>
        </p:txBody>
      </p:sp>
      <p:sp>
        <p:nvSpPr>
          <p:cNvPr id="4" name="灯片编号占位符 3"/>
          <p:cNvSpPr>
            <a:spLocks noGrp="1"/>
          </p:cNvSpPr>
          <p:nvPr>
            <p:ph type="sldNum" sz="quarter" idx="5"/>
          </p:nvPr>
        </p:nvSpPr>
        <p:spPr/>
        <p:txBody>
          <a:bodyPr/>
          <a:lstStyle/>
          <a:p>
            <a:fld id="{5D0FA1E5-2804-4B85-A5D7-53F70328845E}" type="slidenum">
              <a:rPr lang="zh-CN" altLang="en-US" smtClean="0"/>
              <a:t>70</a:t>
            </a:fld>
            <a:endParaRPr lang="zh-CN" altLang="en-US"/>
          </a:p>
        </p:txBody>
      </p:sp>
    </p:spTree>
    <p:extLst>
      <p:ext uri="{BB962C8B-B14F-4D97-AF65-F5344CB8AC3E}">
        <p14:creationId xmlns:p14="http://schemas.microsoft.com/office/powerpoint/2010/main" val="275804597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模拟人和其他人</a:t>
            </a:r>
            <a:r>
              <a:rPr lang="en-US" altLang="zh-CN" dirty="0"/>
              <a:t>(</a:t>
            </a:r>
            <a:r>
              <a:rPr lang="zh-CN" altLang="en-US" dirty="0"/>
              <a:t>不清楚与之对话是机器</a:t>
            </a:r>
            <a:r>
              <a:rPr lang="en-US" altLang="zh-CN" dirty="0"/>
              <a:t>)</a:t>
            </a:r>
            <a:r>
              <a:rPr lang="zh-CN" altLang="en-US" dirty="0"/>
              <a:t>对话</a:t>
            </a:r>
            <a:endParaRPr lang="en-US" altLang="zh-CN" dirty="0"/>
          </a:p>
          <a:p>
            <a:r>
              <a:rPr lang="zh-CN" altLang="en-US" dirty="0"/>
              <a:t>小冰</a:t>
            </a:r>
            <a:r>
              <a:rPr lang="en-US" altLang="zh-CN" dirty="0"/>
              <a:t>\</a:t>
            </a:r>
            <a:r>
              <a:rPr lang="zh-CN" altLang="en-US" dirty="0"/>
              <a:t>小爱</a:t>
            </a:r>
          </a:p>
          <a:p>
            <a:endParaRPr lang="zh-CN" altLang="en-US" dirty="0"/>
          </a:p>
        </p:txBody>
      </p:sp>
      <p:sp>
        <p:nvSpPr>
          <p:cNvPr id="4" name="灯片编号占位符 3"/>
          <p:cNvSpPr>
            <a:spLocks noGrp="1"/>
          </p:cNvSpPr>
          <p:nvPr>
            <p:ph type="sldNum" sz="quarter" idx="5"/>
          </p:nvPr>
        </p:nvSpPr>
        <p:spPr/>
        <p:txBody>
          <a:bodyPr/>
          <a:lstStyle/>
          <a:p>
            <a:fld id="{5D0FA1E5-2804-4B85-A5D7-53F70328845E}" type="slidenum">
              <a:rPr lang="zh-CN" altLang="en-US" smtClean="0"/>
              <a:t>71</a:t>
            </a:fld>
            <a:endParaRPr lang="zh-CN" altLang="en-US"/>
          </a:p>
        </p:txBody>
      </p:sp>
    </p:spTree>
    <p:extLst>
      <p:ext uri="{BB962C8B-B14F-4D97-AF65-F5344CB8AC3E}">
        <p14:creationId xmlns:p14="http://schemas.microsoft.com/office/powerpoint/2010/main" val="40849742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奠定了 计算基础</a:t>
            </a:r>
            <a:endParaRPr lang="en-US" altLang="zh-CN" dirty="0"/>
          </a:p>
          <a:p>
            <a:r>
              <a:rPr lang="zh-CN" altLang="en-US" dirty="0"/>
              <a:t>奠定了 算法基础（基于统计经验的预测）</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1" dirty="0"/>
              <a:t>图灵</a:t>
            </a:r>
            <a:r>
              <a:rPr lang="zh-CN" altLang="en-US" dirty="0"/>
              <a:t>在</a:t>
            </a:r>
            <a:r>
              <a:rPr lang="en-US" altLang="zh-CN" dirty="0"/>
              <a:t>1947</a:t>
            </a:r>
            <a:r>
              <a:rPr lang="zh-CN" altLang="en-US" dirty="0"/>
              <a:t>年发表了人工智能主题演讲，并在</a:t>
            </a:r>
            <a:r>
              <a:rPr lang="en-US" altLang="zh-CN" b="1" dirty="0"/>
              <a:t>1950</a:t>
            </a:r>
            <a:r>
              <a:rPr lang="zh-CN" altLang="en-US" b="1" dirty="0"/>
              <a:t>年</a:t>
            </a:r>
            <a:r>
              <a:rPr lang="zh-CN" altLang="en-US" dirty="0"/>
              <a:t>的文章</a:t>
            </a:r>
            <a:r>
              <a:rPr lang="zh-CN" altLang="en-US" b="1" dirty="0"/>
              <a:t>“计算机器与智能（</a:t>
            </a:r>
            <a:r>
              <a:rPr lang="en-US" altLang="zh-CN" b="1" dirty="0"/>
              <a:t>Computing Machinery and Intelligence</a:t>
            </a:r>
            <a:r>
              <a:rPr lang="zh-CN" altLang="en-US" b="1" dirty="0"/>
              <a:t>）”</a:t>
            </a:r>
            <a:r>
              <a:rPr lang="zh-CN" altLang="en-US" dirty="0"/>
              <a:t>中清晰地表达了</a:t>
            </a:r>
            <a:r>
              <a:rPr lang="en-US" altLang="zh-CN" dirty="0"/>
              <a:t>AI</a:t>
            </a:r>
            <a:r>
              <a:rPr lang="zh-CN" altLang="en-US" dirty="0"/>
              <a:t>的应办之事：图灵测试、机器学习、遗传算法和强化学习，还提出了儿童程序（</a:t>
            </a:r>
            <a:r>
              <a:rPr lang="en-US" altLang="zh-CN" dirty="0"/>
              <a:t>Child </a:t>
            </a:r>
            <a:r>
              <a:rPr lang="en-US" altLang="zh-CN" dirty="0" err="1"/>
              <a:t>Programme</a:t>
            </a:r>
            <a:r>
              <a:rPr lang="zh-CN" altLang="en-US" dirty="0"/>
              <a:t>）的思想。</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1950 </a:t>
            </a:r>
            <a:r>
              <a:rPr lang="zh-CN" altLang="en-US" dirty="0"/>
              <a:t>年</a:t>
            </a:r>
            <a:r>
              <a:rPr lang="en-US" altLang="zh-CN" dirty="0"/>
              <a:t>, </a:t>
            </a:r>
            <a:r>
              <a:rPr lang="zh-CN" altLang="en-US" dirty="0"/>
              <a:t>图灵提出关于思想的操作性定义</a:t>
            </a:r>
            <a:r>
              <a:rPr lang="en-US" altLang="zh-CN" dirty="0"/>
              <a:t>——</a:t>
            </a:r>
            <a:r>
              <a:rPr lang="zh-CN" altLang="en-US" dirty="0"/>
              <a:t>图灵测验</a:t>
            </a:r>
            <a:r>
              <a:rPr lang="en-US" altLang="zh-CN" dirty="0"/>
              <a:t>,</a:t>
            </a:r>
            <a:r>
              <a:rPr lang="zh-CN" altLang="en-US" dirty="0"/>
              <a:t>如果有机器能够通过图灵测试，那他就是一个完全意义上的智能机，和人没有区别了。</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585FF43-A525-46AA-AF17-9E6C467D249B}" type="slidenum">
              <a:rPr lang="zh-CN" altLang="en-US" smtClean="0"/>
              <a:t>11</a:t>
            </a:fld>
            <a:endParaRPr lang="zh-CN" altLang="en-US"/>
          </a:p>
        </p:txBody>
      </p:sp>
    </p:spTree>
    <p:extLst>
      <p:ext uri="{BB962C8B-B14F-4D97-AF65-F5344CB8AC3E}">
        <p14:creationId xmlns:p14="http://schemas.microsoft.com/office/powerpoint/2010/main" val="174272831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预约理发服务</a:t>
            </a:r>
          </a:p>
        </p:txBody>
      </p:sp>
      <p:sp>
        <p:nvSpPr>
          <p:cNvPr id="4" name="灯片编号占位符 3"/>
          <p:cNvSpPr>
            <a:spLocks noGrp="1"/>
          </p:cNvSpPr>
          <p:nvPr>
            <p:ph type="sldNum" sz="quarter" idx="5"/>
          </p:nvPr>
        </p:nvSpPr>
        <p:spPr/>
        <p:txBody>
          <a:bodyPr/>
          <a:lstStyle/>
          <a:p>
            <a:fld id="{5D0FA1E5-2804-4B85-A5D7-53F70328845E}" type="slidenum">
              <a:rPr lang="zh-CN" altLang="en-US" smtClean="0"/>
              <a:t>72</a:t>
            </a:fld>
            <a:endParaRPr lang="zh-CN" altLang="en-US"/>
          </a:p>
        </p:txBody>
      </p:sp>
    </p:spTree>
    <p:extLst>
      <p:ext uri="{BB962C8B-B14F-4D97-AF65-F5344CB8AC3E}">
        <p14:creationId xmlns:p14="http://schemas.microsoft.com/office/powerpoint/2010/main" val="405682821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体验</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5D0FA1E5-2804-4B85-A5D7-53F70328845E}" type="slidenum">
              <a:rPr lang="zh-CN" altLang="en-US" smtClean="0"/>
              <a:t>73</a:t>
            </a:fld>
            <a:endParaRPr lang="zh-CN" altLang="en-US"/>
          </a:p>
        </p:txBody>
      </p:sp>
    </p:spTree>
    <p:extLst>
      <p:ext uri="{BB962C8B-B14F-4D97-AF65-F5344CB8AC3E}">
        <p14:creationId xmlns:p14="http://schemas.microsoft.com/office/powerpoint/2010/main" val="25957671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2015&amp;16 </a:t>
            </a:r>
            <a:r>
              <a:rPr lang="zh-CN" altLang="en-US" dirty="0"/>
              <a:t>非常火爆</a:t>
            </a:r>
            <a:r>
              <a:rPr lang="en-US" altLang="zh-CN" dirty="0"/>
              <a:t>, </a:t>
            </a:r>
            <a:r>
              <a:rPr lang="zh-CN" altLang="en-US" dirty="0"/>
              <a:t>背后是 </a:t>
            </a:r>
            <a:r>
              <a:rPr lang="en-US" altLang="zh-CN" dirty="0"/>
              <a:t>AI </a:t>
            </a:r>
            <a:r>
              <a:rPr lang="zh-CN" altLang="en-US" dirty="0"/>
              <a:t>技术的支持</a:t>
            </a:r>
            <a:r>
              <a:rPr lang="en-US" altLang="zh-CN" dirty="0"/>
              <a:t>, </a:t>
            </a:r>
            <a:r>
              <a:rPr lang="zh-CN" altLang="en-US" dirty="0"/>
              <a:t>是新的人机交互</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5D0FA1E5-2804-4B85-A5D7-53F70328845E}" type="slidenum">
              <a:rPr lang="zh-CN" altLang="en-US" smtClean="0"/>
              <a:t>74</a:t>
            </a:fld>
            <a:endParaRPr lang="zh-CN" altLang="en-US"/>
          </a:p>
        </p:txBody>
      </p:sp>
    </p:spTree>
    <p:extLst>
      <p:ext uri="{BB962C8B-B14F-4D97-AF65-F5344CB8AC3E}">
        <p14:creationId xmlns:p14="http://schemas.microsoft.com/office/powerpoint/2010/main" val="26408686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商场</a:t>
            </a:r>
            <a:r>
              <a:rPr lang="en-US" altLang="zh-CN" dirty="0"/>
              <a:t>\</a:t>
            </a:r>
            <a:r>
              <a:rPr lang="zh-CN" altLang="en-US" dirty="0"/>
              <a:t>饭店 机器人</a:t>
            </a:r>
            <a:endParaRPr lang="en-US" altLang="zh-CN" dirty="0"/>
          </a:p>
          <a:p>
            <a:r>
              <a:rPr lang="zh-CN" altLang="en-US" dirty="0"/>
              <a:t>扫地机器人</a:t>
            </a:r>
          </a:p>
        </p:txBody>
      </p:sp>
      <p:sp>
        <p:nvSpPr>
          <p:cNvPr id="4" name="灯片编号占位符 3"/>
          <p:cNvSpPr>
            <a:spLocks noGrp="1"/>
          </p:cNvSpPr>
          <p:nvPr>
            <p:ph type="sldNum" sz="quarter" idx="5"/>
          </p:nvPr>
        </p:nvSpPr>
        <p:spPr/>
        <p:txBody>
          <a:bodyPr/>
          <a:lstStyle/>
          <a:p>
            <a:fld id="{5D0FA1E5-2804-4B85-A5D7-53F70328845E}" type="slidenum">
              <a:rPr lang="zh-CN" altLang="en-US" smtClean="0"/>
              <a:t>76</a:t>
            </a:fld>
            <a:endParaRPr lang="zh-CN" altLang="en-US"/>
          </a:p>
        </p:txBody>
      </p:sp>
    </p:spTree>
    <p:extLst>
      <p:ext uri="{BB962C8B-B14F-4D97-AF65-F5344CB8AC3E}">
        <p14:creationId xmlns:p14="http://schemas.microsoft.com/office/powerpoint/2010/main" val="12316612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hlinkClick r:id="rId3"/>
              </a:rPr>
              <a:t>稚晖君机械臂 </a:t>
            </a:r>
            <a:r>
              <a:rPr lang="en-US" altLang="zh-CN" dirty="0">
                <a:hlinkClick r:id="rId3"/>
              </a:rPr>
              <a:t>Dummy </a:t>
            </a:r>
            <a:r>
              <a:rPr lang="zh-CN" altLang="en-US" dirty="0">
                <a:hlinkClick r:id="rId3"/>
              </a:rPr>
              <a:t>将亮相华为 </a:t>
            </a:r>
            <a:r>
              <a:rPr lang="en-US" altLang="zh-CN" dirty="0">
                <a:hlinkClick r:id="rId3"/>
              </a:rPr>
              <a:t>HDC 2021 </a:t>
            </a:r>
            <a:r>
              <a:rPr lang="zh-CN" altLang="en-US" dirty="0">
                <a:hlinkClick r:id="rId3"/>
              </a:rPr>
              <a:t>鸿蒙技术展岛区 </a:t>
            </a:r>
            <a:r>
              <a:rPr lang="en-US" altLang="zh-CN" dirty="0">
                <a:hlinkClick r:id="rId3"/>
              </a:rPr>
              <a:t>-ZAKER</a:t>
            </a:r>
            <a:r>
              <a:rPr lang="zh-CN" altLang="en-US" dirty="0">
                <a:hlinkClick r:id="rId3"/>
              </a:rPr>
              <a:t>新闻 </a:t>
            </a:r>
            <a:r>
              <a:rPr lang="en-US" altLang="zh-CN" dirty="0">
                <a:hlinkClick r:id="rId3"/>
              </a:rPr>
              <a:t>(myzaker.com)</a:t>
            </a:r>
            <a:endParaRPr lang="zh-CN" altLang="en-US" dirty="0"/>
          </a:p>
        </p:txBody>
      </p:sp>
      <p:sp>
        <p:nvSpPr>
          <p:cNvPr id="4" name="灯片编号占位符 3"/>
          <p:cNvSpPr>
            <a:spLocks noGrp="1"/>
          </p:cNvSpPr>
          <p:nvPr>
            <p:ph type="sldNum" sz="quarter" idx="5"/>
          </p:nvPr>
        </p:nvSpPr>
        <p:spPr/>
        <p:txBody>
          <a:bodyPr/>
          <a:lstStyle/>
          <a:p>
            <a:fld id="{5D0FA1E5-2804-4B85-A5D7-53F70328845E}" type="slidenum">
              <a:rPr lang="zh-CN" altLang="en-US" smtClean="0"/>
              <a:t>77</a:t>
            </a:fld>
            <a:endParaRPr lang="zh-CN" altLang="en-US"/>
          </a:p>
        </p:txBody>
      </p:sp>
    </p:spTree>
    <p:extLst>
      <p:ext uri="{BB962C8B-B14F-4D97-AF65-F5344CB8AC3E}">
        <p14:creationId xmlns:p14="http://schemas.microsoft.com/office/powerpoint/2010/main" val="316343110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波士顿动力</a:t>
            </a:r>
            <a:r>
              <a:rPr lang="en-US" altLang="zh-CN" dirty="0"/>
              <a:t>:</a:t>
            </a:r>
            <a:r>
              <a:rPr lang="zh-CN" altLang="en-US" dirty="0"/>
              <a:t>波士顿大狗</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5D0FA1E5-2804-4B85-A5D7-53F70328845E}" type="slidenum">
              <a:rPr lang="zh-CN" altLang="en-US" smtClean="0"/>
              <a:t>78</a:t>
            </a:fld>
            <a:endParaRPr lang="zh-CN" altLang="en-US"/>
          </a:p>
        </p:txBody>
      </p:sp>
    </p:spTree>
    <p:extLst>
      <p:ext uri="{BB962C8B-B14F-4D97-AF65-F5344CB8AC3E}">
        <p14:creationId xmlns:p14="http://schemas.microsoft.com/office/powerpoint/2010/main" val="407142229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Boston </a:t>
            </a:r>
            <a:r>
              <a:rPr lang="zh-CN" altLang="en-US" dirty="0"/>
              <a:t>两种人形机器人</a:t>
            </a:r>
          </a:p>
        </p:txBody>
      </p:sp>
      <p:sp>
        <p:nvSpPr>
          <p:cNvPr id="4" name="灯片编号占位符 3"/>
          <p:cNvSpPr>
            <a:spLocks noGrp="1"/>
          </p:cNvSpPr>
          <p:nvPr>
            <p:ph type="sldNum" sz="quarter" idx="5"/>
          </p:nvPr>
        </p:nvSpPr>
        <p:spPr/>
        <p:txBody>
          <a:bodyPr/>
          <a:lstStyle/>
          <a:p>
            <a:fld id="{5D0FA1E5-2804-4B85-A5D7-53F70328845E}" type="slidenum">
              <a:rPr lang="zh-CN" altLang="en-US" smtClean="0"/>
              <a:t>79</a:t>
            </a:fld>
            <a:endParaRPr lang="zh-CN" altLang="en-US"/>
          </a:p>
        </p:txBody>
      </p:sp>
    </p:spTree>
    <p:extLst>
      <p:ext uri="{BB962C8B-B14F-4D97-AF65-F5344CB8AC3E}">
        <p14:creationId xmlns:p14="http://schemas.microsoft.com/office/powerpoint/2010/main" val="23005909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仓库内</a:t>
            </a:r>
            <a:r>
              <a:rPr lang="en-US" altLang="zh-CN" dirty="0"/>
              <a:t>\</a:t>
            </a:r>
            <a:r>
              <a:rPr lang="zh-CN" altLang="en-US" dirty="0"/>
              <a:t>仓库</a:t>
            </a:r>
            <a:r>
              <a:rPr lang="en-US" altLang="zh-CN" dirty="0"/>
              <a:t>=</a:t>
            </a:r>
            <a:r>
              <a:rPr lang="zh-CN" altLang="en-US" dirty="0"/>
              <a:t>出货口</a:t>
            </a:r>
            <a:r>
              <a:rPr lang="en-US" altLang="zh-CN" dirty="0"/>
              <a:t>=&gt;</a:t>
            </a:r>
            <a:r>
              <a:rPr lang="zh-CN" altLang="en-US" dirty="0"/>
              <a:t>货车</a:t>
            </a:r>
            <a:r>
              <a:rPr lang="en-US" altLang="zh-CN" dirty="0"/>
              <a:t>\</a:t>
            </a:r>
            <a:r>
              <a:rPr lang="zh-CN" altLang="en-US" dirty="0"/>
              <a:t>一体化货架</a:t>
            </a:r>
          </a:p>
        </p:txBody>
      </p:sp>
      <p:sp>
        <p:nvSpPr>
          <p:cNvPr id="4" name="灯片编号占位符 3"/>
          <p:cNvSpPr>
            <a:spLocks noGrp="1"/>
          </p:cNvSpPr>
          <p:nvPr>
            <p:ph type="sldNum" sz="quarter" idx="5"/>
          </p:nvPr>
        </p:nvSpPr>
        <p:spPr/>
        <p:txBody>
          <a:bodyPr/>
          <a:lstStyle/>
          <a:p>
            <a:fld id="{5D0FA1E5-2804-4B85-A5D7-53F70328845E}" type="slidenum">
              <a:rPr lang="zh-CN" altLang="en-US" smtClean="0"/>
              <a:t>80</a:t>
            </a:fld>
            <a:endParaRPr lang="zh-CN" altLang="en-US"/>
          </a:p>
        </p:txBody>
      </p:sp>
    </p:spTree>
    <p:extLst>
      <p:ext uri="{BB962C8B-B14F-4D97-AF65-F5344CB8AC3E}">
        <p14:creationId xmlns:p14="http://schemas.microsoft.com/office/powerpoint/2010/main" val="8436963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机械臂</a:t>
            </a:r>
            <a:r>
              <a:rPr lang="en-US" altLang="zh-CN" dirty="0"/>
              <a:t>\</a:t>
            </a:r>
            <a:r>
              <a:rPr lang="zh-CN" altLang="en-US" dirty="0"/>
              <a:t>零部件</a:t>
            </a:r>
            <a:r>
              <a:rPr lang="en-US" altLang="zh-CN" dirty="0"/>
              <a:t>\</a:t>
            </a:r>
            <a:r>
              <a:rPr lang="zh-CN" altLang="en-US" dirty="0"/>
              <a:t>流水线</a:t>
            </a:r>
            <a:endParaRPr lang="en-US" altLang="zh-CN" dirty="0"/>
          </a:p>
          <a:p>
            <a:r>
              <a:rPr lang="zh-CN" altLang="en-US" dirty="0"/>
              <a:t>智慧工厂比自动化更进一步</a:t>
            </a:r>
            <a:r>
              <a:rPr lang="en-US" altLang="zh-CN" dirty="0"/>
              <a:t>,</a:t>
            </a:r>
            <a:r>
              <a:rPr lang="zh-CN" altLang="en-US" dirty="0"/>
              <a:t>流水线可以根据生产的不同的产品自动调整产品</a:t>
            </a:r>
            <a:r>
              <a:rPr lang="en-US" altLang="zh-CN" dirty="0"/>
              <a:t>\</a:t>
            </a:r>
            <a:r>
              <a:rPr lang="zh-CN" altLang="en-US" dirty="0"/>
              <a:t>进度</a:t>
            </a:r>
            <a:r>
              <a:rPr lang="en-US" altLang="zh-CN" dirty="0"/>
              <a:t>\</a:t>
            </a:r>
            <a:r>
              <a:rPr lang="zh-CN" altLang="en-US" dirty="0"/>
              <a:t>工具等</a:t>
            </a:r>
          </a:p>
        </p:txBody>
      </p:sp>
      <p:sp>
        <p:nvSpPr>
          <p:cNvPr id="4" name="灯片编号占位符 3"/>
          <p:cNvSpPr>
            <a:spLocks noGrp="1"/>
          </p:cNvSpPr>
          <p:nvPr>
            <p:ph type="sldNum" sz="quarter" idx="5"/>
          </p:nvPr>
        </p:nvSpPr>
        <p:spPr/>
        <p:txBody>
          <a:bodyPr/>
          <a:lstStyle/>
          <a:p>
            <a:fld id="{5D0FA1E5-2804-4B85-A5D7-53F70328845E}" type="slidenum">
              <a:rPr lang="zh-CN" altLang="en-US" smtClean="0"/>
              <a:t>82</a:t>
            </a:fld>
            <a:endParaRPr lang="zh-CN" altLang="en-US"/>
          </a:p>
        </p:txBody>
      </p:sp>
    </p:spTree>
    <p:extLst>
      <p:ext uri="{BB962C8B-B14F-4D97-AF65-F5344CB8AC3E}">
        <p14:creationId xmlns:p14="http://schemas.microsoft.com/office/powerpoint/2010/main" val="3273206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Ms</a:t>
            </a:r>
            <a:r>
              <a:rPr lang="zh-CN" altLang="en-US" dirty="0"/>
              <a:t>在</a:t>
            </a:r>
            <a:r>
              <a:rPr lang="en-US" altLang="zh-CN" dirty="0"/>
              <a:t>2011</a:t>
            </a:r>
            <a:r>
              <a:rPr lang="zh-CN" altLang="en-US" dirty="0"/>
              <a:t>年未来工业生产制造的愿景</a:t>
            </a:r>
            <a:endParaRPr lang="en-US" altLang="zh-CN" dirty="0"/>
          </a:p>
          <a:p>
            <a:r>
              <a:rPr lang="zh-CN" altLang="en-US" dirty="0"/>
              <a:t>中天</a:t>
            </a:r>
            <a:r>
              <a:rPr lang="en-US" altLang="zh-CN" dirty="0"/>
              <a:t>\</a:t>
            </a:r>
            <a:r>
              <a:rPr lang="zh-CN" altLang="en-US" dirty="0"/>
              <a:t>华为</a:t>
            </a:r>
          </a:p>
        </p:txBody>
      </p:sp>
      <p:sp>
        <p:nvSpPr>
          <p:cNvPr id="4" name="灯片编号占位符 3"/>
          <p:cNvSpPr>
            <a:spLocks noGrp="1"/>
          </p:cNvSpPr>
          <p:nvPr>
            <p:ph type="sldNum" sz="quarter" idx="5"/>
          </p:nvPr>
        </p:nvSpPr>
        <p:spPr/>
        <p:txBody>
          <a:bodyPr/>
          <a:lstStyle/>
          <a:p>
            <a:fld id="{5D0FA1E5-2804-4B85-A5D7-53F70328845E}" type="slidenum">
              <a:rPr lang="zh-CN" altLang="en-US" smtClean="0"/>
              <a:t>83</a:t>
            </a:fld>
            <a:endParaRPr lang="zh-CN" altLang="en-US"/>
          </a:p>
        </p:txBody>
      </p:sp>
    </p:spTree>
    <p:extLst>
      <p:ext uri="{BB962C8B-B14F-4D97-AF65-F5344CB8AC3E}">
        <p14:creationId xmlns:p14="http://schemas.microsoft.com/office/powerpoint/2010/main" val="3690831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1936 </a:t>
            </a:r>
            <a:r>
              <a:rPr lang="zh-CN" altLang="en-US" dirty="0"/>
              <a:t>年，英国数学家和密码学家阿兰图灵发表了一篇论文，论可计算数及其在判定问题上的应用，是可计算性领域中的里程碑式的论文，提出了图灵机的概念模型。</a:t>
            </a:r>
            <a:endParaRPr lang="en-US" altLang="zh-CN" dirty="0"/>
          </a:p>
          <a:p>
            <a:r>
              <a:rPr lang="zh-CN" altLang="en-US" dirty="0"/>
              <a:t>图灵机：</a:t>
            </a:r>
            <a:endParaRPr lang="en-US" altLang="zh-CN" dirty="0"/>
          </a:p>
          <a:p>
            <a:r>
              <a:rPr lang="en-US" altLang="zh-CN" dirty="0"/>
              <a:t>    </a:t>
            </a:r>
            <a:r>
              <a:rPr lang="zh-CN" altLang="en-US" dirty="0"/>
              <a:t>图灵机是一个抽象的机器，它有一条无线长的纸袋，被分成了一个的小方格，有一个机器头在纸袋上来回移动。</a:t>
            </a:r>
            <a:endParaRPr lang="en-US" altLang="zh-CN" dirty="0"/>
          </a:p>
          <a:p>
            <a:r>
              <a:rPr lang="zh-CN" altLang="en-US" dirty="0"/>
              <a:t>    机器头内有一组内部状态，还有一些固定的程序（读、写）。</a:t>
            </a:r>
            <a:endParaRPr lang="en-US" altLang="zh-CN" dirty="0"/>
          </a:p>
          <a:p>
            <a:r>
              <a:rPr lang="zh-CN" altLang="en-US" dirty="0"/>
              <a:t>    在每个时刻，机器头都要从当前指代上读出一个方格的信息，</a:t>
            </a:r>
            <a:endParaRPr lang="en-US" altLang="zh-CN" dirty="0"/>
          </a:p>
          <a:p>
            <a:r>
              <a:rPr lang="en-US" altLang="zh-CN" dirty="0"/>
              <a:t>    </a:t>
            </a:r>
            <a:r>
              <a:rPr lang="zh-CN" altLang="en-US" dirty="0"/>
              <a:t>然后结合自己的内部状态查找程序表，根据程序输出信息到指代的方格上，并转换自己的内部状态，然后继续移动。</a:t>
            </a:r>
            <a:endParaRPr lang="en-US" altLang="zh-CN" dirty="0"/>
          </a:p>
          <a:p>
            <a:r>
              <a:rPr lang="zh-CN" altLang="en-US" dirty="0"/>
              <a:t>图灵机非常的直观易于理解，而且很容易通过机械或者电子技术来实现。</a:t>
            </a:r>
            <a:endParaRPr lang="en-US" altLang="zh-CN" dirty="0"/>
          </a:p>
          <a:p>
            <a:r>
              <a:rPr lang="zh-CN" altLang="en-US" dirty="0"/>
              <a:t>今天所有的计算机模型都是基于图灵机的。图灵机的价值在于它虽然结构简单，但却可以描述任何人类能够完成的逻辑推理和计算过程。</a:t>
            </a:r>
            <a:endParaRPr lang="en-US" altLang="zh-CN" dirty="0"/>
          </a:p>
          <a:p>
            <a:r>
              <a:rPr lang="zh-CN" altLang="en-US" b="1" dirty="0"/>
              <a:t>只要一个问题是可判定的</a:t>
            </a:r>
            <a:r>
              <a:rPr lang="zh-CN" altLang="en-US" dirty="0"/>
              <a:t>，它的计算过程可以被符号和算法表达出来，就可以使用图灵机来完成计算。</a:t>
            </a:r>
            <a:endParaRPr lang="en-US" altLang="zh-CN" dirty="0"/>
          </a:p>
          <a:p>
            <a:endParaRPr lang="en-US" altLang="zh-CN" dirty="0"/>
          </a:p>
          <a:p>
            <a:r>
              <a:rPr lang="zh-CN" altLang="en-US" dirty="0"/>
              <a:t>图灵完备：</a:t>
            </a:r>
            <a:endParaRPr lang="en-US" altLang="zh-CN" dirty="0"/>
          </a:p>
          <a:p>
            <a:r>
              <a:rPr lang="zh-CN" altLang="en-US" dirty="0"/>
              <a:t>    图灵机的价值被人们发现之后，迅速成为了计算机解决如何计算问题的基础，</a:t>
            </a:r>
            <a:endParaRPr lang="en-US" altLang="zh-CN" dirty="0"/>
          </a:p>
          <a:p>
            <a:r>
              <a:rPr lang="en-US" altLang="zh-CN" dirty="0"/>
              <a:t>    </a:t>
            </a:r>
            <a:r>
              <a:rPr lang="zh-CN" altLang="en-US" dirty="0"/>
              <a:t>在计算理论上也成为了可计算性的对标物。</a:t>
            </a:r>
            <a:endParaRPr lang="en-US" altLang="zh-CN" dirty="0"/>
          </a:p>
          <a:p>
            <a:r>
              <a:rPr lang="en-US" altLang="zh-CN" dirty="0"/>
              <a:t>    </a:t>
            </a:r>
            <a:r>
              <a:rPr lang="zh-CN" altLang="en-US" dirty="0"/>
              <a:t>每当出现一个新的计算模型时，人们就会判定它是否能够解决所有在算法上可计算的问题。</a:t>
            </a:r>
            <a:endParaRPr lang="en-US" altLang="zh-CN" dirty="0"/>
          </a:p>
          <a:p>
            <a:r>
              <a:rPr lang="en-US" altLang="zh-CN" dirty="0"/>
              <a:t>    </a:t>
            </a:r>
            <a:r>
              <a:rPr lang="zh-CN" altLang="en-US" dirty="0"/>
              <a:t>如果是的话，它就被认为</a:t>
            </a:r>
            <a:r>
              <a:rPr lang="zh-CN" altLang="en-US" b="1" dirty="0"/>
              <a:t>是图灵等价或者图灵完备的</a:t>
            </a:r>
            <a:r>
              <a:rPr lang="zh-CN" altLang="en-US" dirty="0"/>
              <a:t>。</a:t>
            </a:r>
            <a:endParaRPr lang="en-US" altLang="zh-CN" dirty="0"/>
          </a:p>
          <a:p>
            <a:endParaRPr lang="en-US" altLang="zh-CN" dirty="0"/>
          </a:p>
          <a:p>
            <a:r>
              <a:rPr lang="zh-CN" altLang="en-US" dirty="0"/>
              <a:t>称某种程序设计语言是图灵完备的，意思就是说所有可计算的算法都能够使用这种语言来实现。</a:t>
            </a:r>
            <a:endParaRPr lang="en-US" altLang="zh-CN"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12</a:t>
            </a:fld>
            <a:endParaRPr lang="zh-CN" altLang="en-US"/>
          </a:p>
        </p:txBody>
      </p:sp>
    </p:spTree>
    <p:extLst>
      <p:ext uri="{BB962C8B-B14F-4D97-AF65-F5344CB8AC3E}">
        <p14:creationId xmlns:p14="http://schemas.microsoft.com/office/powerpoint/2010/main" val="10026143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智能着色</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D0FA1E5-2804-4B85-A5D7-53F70328845E}" type="slidenum">
              <a:rPr lang="zh-CN" altLang="en-US" smtClean="0"/>
              <a:t>84</a:t>
            </a:fld>
            <a:endParaRPr lang="zh-CN" altLang="en-US"/>
          </a:p>
        </p:txBody>
      </p:sp>
    </p:spTree>
    <p:extLst>
      <p:ext uri="{BB962C8B-B14F-4D97-AF65-F5344CB8AC3E}">
        <p14:creationId xmlns:p14="http://schemas.microsoft.com/office/powerpoint/2010/main" val="30843984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PS + Sensei</a:t>
            </a:r>
          </a:p>
          <a:p>
            <a:r>
              <a:rPr lang="zh-CN" altLang="en-US" dirty="0"/>
              <a:t>两个框</a:t>
            </a:r>
            <a:r>
              <a:rPr lang="en-US" altLang="zh-CN" dirty="0"/>
              <a:t>: </a:t>
            </a:r>
            <a:r>
              <a:rPr lang="zh-CN" altLang="en-US" dirty="0"/>
              <a:t>分别写</a:t>
            </a:r>
            <a:r>
              <a:rPr lang="en-US" altLang="zh-CN" dirty="0"/>
              <a:t>:</a:t>
            </a:r>
            <a:r>
              <a:rPr lang="zh-CN" altLang="en-US" dirty="0"/>
              <a:t>人</a:t>
            </a:r>
            <a:r>
              <a:rPr lang="en-US" altLang="zh-CN" dirty="0"/>
              <a:t>\</a:t>
            </a:r>
            <a:r>
              <a:rPr lang="zh-CN" altLang="en-US" dirty="0"/>
              <a:t>伞</a:t>
            </a:r>
            <a:r>
              <a:rPr lang="en-US" altLang="zh-CN" dirty="0"/>
              <a:t>, </a:t>
            </a:r>
            <a:r>
              <a:rPr lang="zh-CN" altLang="en-US" dirty="0"/>
              <a:t>会从网上自动找对应的图片放入框中</a:t>
            </a:r>
            <a:endParaRPr lang="en-US" altLang="zh-CN" dirty="0"/>
          </a:p>
          <a:p>
            <a:r>
              <a:rPr lang="zh-CN" altLang="en-US" dirty="0"/>
              <a:t>还可以自动上色</a:t>
            </a:r>
          </a:p>
        </p:txBody>
      </p:sp>
      <p:sp>
        <p:nvSpPr>
          <p:cNvPr id="4" name="灯片编号占位符 3"/>
          <p:cNvSpPr>
            <a:spLocks noGrp="1"/>
          </p:cNvSpPr>
          <p:nvPr>
            <p:ph type="sldNum" sz="quarter" idx="5"/>
          </p:nvPr>
        </p:nvSpPr>
        <p:spPr/>
        <p:txBody>
          <a:bodyPr/>
          <a:lstStyle/>
          <a:p>
            <a:fld id="{5D0FA1E5-2804-4B85-A5D7-53F70328845E}" type="slidenum">
              <a:rPr lang="zh-CN" altLang="en-US" smtClean="0"/>
              <a:t>85</a:t>
            </a:fld>
            <a:endParaRPr lang="zh-CN" altLang="en-US"/>
          </a:p>
        </p:txBody>
      </p:sp>
    </p:spTree>
    <p:extLst>
      <p:ext uri="{BB962C8B-B14F-4D97-AF65-F5344CB8AC3E}">
        <p14:creationId xmlns:p14="http://schemas.microsoft.com/office/powerpoint/2010/main" val="394121547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风险评估</a:t>
            </a:r>
            <a:r>
              <a:rPr lang="en-US" altLang="zh-CN" dirty="0"/>
              <a:t>\</a:t>
            </a:r>
            <a:r>
              <a:rPr lang="zh-CN" altLang="en-US" dirty="0"/>
              <a:t>风险画像</a:t>
            </a:r>
          </a:p>
        </p:txBody>
      </p:sp>
      <p:sp>
        <p:nvSpPr>
          <p:cNvPr id="4" name="灯片编号占位符 3"/>
          <p:cNvSpPr>
            <a:spLocks noGrp="1"/>
          </p:cNvSpPr>
          <p:nvPr>
            <p:ph type="sldNum" sz="quarter" idx="5"/>
          </p:nvPr>
        </p:nvSpPr>
        <p:spPr/>
        <p:txBody>
          <a:bodyPr/>
          <a:lstStyle/>
          <a:p>
            <a:fld id="{5D0FA1E5-2804-4B85-A5D7-53F70328845E}" type="slidenum">
              <a:rPr lang="zh-CN" altLang="en-US" smtClean="0"/>
              <a:t>88</a:t>
            </a:fld>
            <a:endParaRPr lang="zh-CN" altLang="en-US"/>
          </a:p>
        </p:txBody>
      </p:sp>
    </p:spTree>
    <p:extLst>
      <p:ext uri="{BB962C8B-B14F-4D97-AF65-F5344CB8AC3E}">
        <p14:creationId xmlns:p14="http://schemas.microsoft.com/office/powerpoint/2010/main" val="401748565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新华社机器人记者</a:t>
            </a:r>
            <a:endParaRPr lang="en-US" altLang="zh-CN" dirty="0"/>
          </a:p>
          <a:p>
            <a:r>
              <a:rPr lang="zh-CN" altLang="en-US" dirty="0"/>
              <a:t>从新闻库中提取语句组合成新闻稿</a:t>
            </a:r>
            <a:r>
              <a:rPr lang="en-US" altLang="zh-CN" dirty="0"/>
              <a:t>,</a:t>
            </a:r>
            <a:r>
              <a:rPr lang="zh-CN" altLang="en-US" dirty="0"/>
              <a:t>速度</a:t>
            </a:r>
            <a:r>
              <a:rPr lang="en-US" altLang="zh-CN" dirty="0"/>
              <a:t>&amp;</a:t>
            </a:r>
            <a:r>
              <a:rPr lang="zh-CN" altLang="en-US" dirty="0"/>
              <a:t>响应程度远超人工</a:t>
            </a:r>
          </a:p>
        </p:txBody>
      </p:sp>
      <p:sp>
        <p:nvSpPr>
          <p:cNvPr id="4" name="灯片编号占位符 3"/>
          <p:cNvSpPr>
            <a:spLocks noGrp="1"/>
          </p:cNvSpPr>
          <p:nvPr>
            <p:ph type="sldNum" sz="quarter" idx="5"/>
          </p:nvPr>
        </p:nvSpPr>
        <p:spPr/>
        <p:txBody>
          <a:bodyPr/>
          <a:lstStyle/>
          <a:p>
            <a:fld id="{5D0FA1E5-2804-4B85-A5D7-53F70328845E}" type="slidenum">
              <a:rPr lang="zh-CN" altLang="en-US" smtClean="0"/>
              <a:t>89</a:t>
            </a:fld>
            <a:endParaRPr lang="zh-CN" altLang="en-US"/>
          </a:p>
        </p:txBody>
      </p:sp>
    </p:spTree>
    <p:extLst>
      <p:ext uri="{BB962C8B-B14F-4D97-AF65-F5344CB8AC3E}">
        <p14:creationId xmlns:p14="http://schemas.microsoft.com/office/powerpoint/2010/main" val="368698426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自动驾驶</a:t>
            </a:r>
          </a:p>
        </p:txBody>
      </p:sp>
      <p:sp>
        <p:nvSpPr>
          <p:cNvPr id="4" name="灯片编号占位符 3"/>
          <p:cNvSpPr>
            <a:spLocks noGrp="1"/>
          </p:cNvSpPr>
          <p:nvPr>
            <p:ph type="sldNum" sz="quarter" idx="5"/>
          </p:nvPr>
        </p:nvSpPr>
        <p:spPr/>
        <p:txBody>
          <a:bodyPr/>
          <a:lstStyle/>
          <a:p>
            <a:fld id="{5D0FA1E5-2804-4B85-A5D7-53F70328845E}" type="slidenum">
              <a:rPr lang="zh-CN" altLang="en-US" smtClean="0"/>
              <a:t>91</a:t>
            </a:fld>
            <a:endParaRPr lang="zh-CN" altLang="en-US"/>
          </a:p>
        </p:txBody>
      </p:sp>
    </p:spTree>
    <p:extLst>
      <p:ext uri="{BB962C8B-B14F-4D97-AF65-F5344CB8AC3E}">
        <p14:creationId xmlns:p14="http://schemas.microsoft.com/office/powerpoint/2010/main" val="374198753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人工智能简史</a:t>
            </a:r>
          </a:p>
          <a:p>
            <a:r>
              <a:rPr lang="zh-CN" altLang="en-US" dirty="0"/>
              <a:t>前期，人工智能使用知识（句法、逻辑等规则）来搜索问题的解，主要用在数学和逻辑领域，比如证明数学定理、计算函数、逻辑推理等。中期，人工智能强方法盛行，在具体的领域有独立地应用。当下，人工智能正以神经网络、概率和决策等联结主义理论为基础，以机器学习、数据挖掘等为工具，迈向产业性强、覆盖面广的发展方向，将会深刻影响人们的生活方式。</a:t>
            </a:r>
          </a:p>
          <a:p>
            <a:endParaRPr lang="zh-CN" altLang="en-US" dirty="0"/>
          </a:p>
          <a:p>
            <a:r>
              <a:rPr lang="en-US" altLang="zh-CN" dirty="0"/>
              <a:t>1 </a:t>
            </a:r>
            <a:r>
              <a:rPr lang="zh-CN" altLang="en-US" dirty="0"/>
              <a:t>孕育期（</a:t>
            </a:r>
            <a:r>
              <a:rPr lang="en-US" altLang="zh-CN" dirty="0"/>
              <a:t>1943-1955</a:t>
            </a:r>
            <a:r>
              <a:rPr lang="zh-CN" altLang="en-US" dirty="0"/>
              <a:t>）</a:t>
            </a:r>
          </a:p>
          <a:p>
            <a:r>
              <a:rPr lang="zh-CN" altLang="en-US" dirty="0"/>
              <a:t>    </a:t>
            </a:r>
            <a:r>
              <a:rPr lang="en-US" altLang="zh-CN" dirty="0"/>
              <a:t>1) Warren McCulloch</a:t>
            </a:r>
            <a:r>
              <a:rPr lang="zh-CN" altLang="en-US" dirty="0"/>
              <a:t>和</a:t>
            </a:r>
            <a:r>
              <a:rPr lang="en-US" altLang="zh-CN" dirty="0"/>
              <a:t>Walter Pitts</a:t>
            </a:r>
            <a:r>
              <a:rPr lang="zh-CN" altLang="en-US" dirty="0"/>
              <a:t>在</a:t>
            </a:r>
            <a:r>
              <a:rPr lang="en-US" altLang="zh-CN" dirty="0"/>
              <a:t>1943</a:t>
            </a:r>
            <a:r>
              <a:rPr lang="zh-CN" altLang="en-US" dirty="0"/>
              <a:t>年提出了一种人工神经元模型，并且证明了任何逻辑连接词（与、或、非等）和可计算的函数都可以通过相连神经元的某个网络来实现。</a:t>
            </a:r>
          </a:p>
          <a:p>
            <a:r>
              <a:rPr lang="zh-CN" altLang="en-US" dirty="0"/>
              <a:t>    </a:t>
            </a:r>
            <a:r>
              <a:rPr lang="en-US" altLang="zh-CN" dirty="0"/>
              <a:t>2) </a:t>
            </a:r>
            <a:r>
              <a:rPr lang="zh-CN" altLang="en-US" dirty="0"/>
              <a:t>唐纳德</a:t>
            </a:r>
            <a:r>
              <a:rPr lang="en-US" altLang="zh-CN" dirty="0"/>
              <a:t>·</a:t>
            </a:r>
            <a:r>
              <a:rPr lang="zh-CN" altLang="en-US" dirty="0"/>
              <a:t>赫布（</a:t>
            </a:r>
            <a:r>
              <a:rPr lang="en-US" altLang="zh-CN" dirty="0"/>
              <a:t>Donald Hebb</a:t>
            </a:r>
            <a:r>
              <a:rPr lang="zh-CN" altLang="en-US" dirty="0"/>
              <a:t>）在</a:t>
            </a:r>
            <a:r>
              <a:rPr lang="en-US" altLang="zh-CN" dirty="0"/>
              <a:t>1949</a:t>
            </a:r>
            <a:r>
              <a:rPr lang="zh-CN" altLang="en-US" dirty="0"/>
              <a:t>年展示了一条简单的用于修改神经元之间的连接强度的更新规则，现在称为赫布型学习。</a:t>
            </a:r>
          </a:p>
          <a:p>
            <a:r>
              <a:rPr lang="zh-CN" altLang="en-US" dirty="0"/>
              <a:t>    </a:t>
            </a:r>
            <a:r>
              <a:rPr lang="en-US" altLang="zh-CN" dirty="0"/>
              <a:t>3) </a:t>
            </a:r>
            <a:r>
              <a:rPr lang="zh-CN" altLang="en-US" dirty="0"/>
              <a:t>两名哈佛大学的本科生，马文</a:t>
            </a:r>
            <a:r>
              <a:rPr lang="en-US" altLang="zh-CN" dirty="0"/>
              <a:t>·</a:t>
            </a:r>
            <a:r>
              <a:rPr lang="zh-CN" altLang="en-US" dirty="0"/>
              <a:t>明思基（</a:t>
            </a:r>
            <a:r>
              <a:rPr lang="en-US" altLang="zh-CN" dirty="0"/>
              <a:t>Marvin Minsky</a:t>
            </a:r>
            <a:r>
              <a:rPr lang="zh-CN" altLang="en-US" dirty="0"/>
              <a:t>）和</a:t>
            </a:r>
            <a:r>
              <a:rPr lang="en-US" altLang="zh-CN" dirty="0"/>
              <a:t>Dean Edmonds</a:t>
            </a:r>
            <a:r>
              <a:rPr lang="zh-CN" altLang="en-US" dirty="0"/>
              <a:t>，在</a:t>
            </a:r>
            <a:r>
              <a:rPr lang="en-US" altLang="zh-CN" dirty="0"/>
              <a:t>1950</a:t>
            </a:r>
            <a:r>
              <a:rPr lang="zh-CN" altLang="en-US" dirty="0"/>
              <a:t>年建造了第一台神经网络计算机，称为</a:t>
            </a:r>
            <a:r>
              <a:rPr lang="en-US" altLang="zh-CN" dirty="0"/>
              <a:t>SNARC</a:t>
            </a:r>
            <a:r>
              <a:rPr lang="zh-CN" altLang="en-US" dirty="0"/>
              <a:t>。明思基还研究了神经网络中的一般计算。</a:t>
            </a:r>
          </a:p>
          <a:p>
            <a:r>
              <a:rPr lang="zh-CN" altLang="en-US" dirty="0"/>
              <a:t>    </a:t>
            </a:r>
            <a:r>
              <a:rPr lang="en-US" altLang="zh-CN" dirty="0"/>
              <a:t>4) </a:t>
            </a:r>
            <a:r>
              <a:rPr lang="zh-CN" altLang="en-US" dirty="0"/>
              <a:t>阿兰</a:t>
            </a:r>
            <a:r>
              <a:rPr lang="en-US" altLang="zh-CN" dirty="0"/>
              <a:t>·</a:t>
            </a:r>
            <a:r>
              <a:rPr lang="zh-CN" altLang="en-US" dirty="0"/>
              <a:t>图灵在</a:t>
            </a:r>
            <a:r>
              <a:rPr lang="en-US" altLang="zh-CN" dirty="0"/>
              <a:t>1947</a:t>
            </a:r>
            <a:r>
              <a:rPr lang="zh-CN" altLang="en-US" dirty="0"/>
              <a:t>年发表了人工智能主题演讲，并在</a:t>
            </a:r>
            <a:r>
              <a:rPr lang="en-US" altLang="zh-CN" dirty="0"/>
              <a:t>1950</a:t>
            </a:r>
            <a:r>
              <a:rPr lang="zh-CN" altLang="en-US" dirty="0"/>
              <a:t>年的文章“计算机器与智能（</a:t>
            </a:r>
            <a:r>
              <a:rPr lang="en-US" altLang="zh-CN" dirty="0"/>
              <a:t>Computing Machinery and Intelligence</a:t>
            </a:r>
            <a:r>
              <a:rPr lang="zh-CN" altLang="en-US" dirty="0"/>
              <a:t>）”中清晰地表达了有说服力的应办之事：图灵测试、机器学习、遗传算法和强化学习，还提出了儿童程序（</a:t>
            </a:r>
            <a:r>
              <a:rPr lang="en-US" altLang="zh-CN" dirty="0"/>
              <a:t>Child </a:t>
            </a:r>
            <a:r>
              <a:rPr lang="en-US" altLang="zh-CN" dirty="0" err="1"/>
              <a:t>Programme</a:t>
            </a:r>
            <a:r>
              <a:rPr lang="zh-CN" altLang="en-US" dirty="0"/>
              <a:t>）的思想。</a:t>
            </a:r>
          </a:p>
          <a:p>
            <a:r>
              <a:rPr lang="zh-CN" altLang="en-US" dirty="0"/>
              <a:t>    </a:t>
            </a:r>
          </a:p>
          <a:p>
            <a:r>
              <a:rPr lang="en-US" altLang="zh-CN" dirty="0"/>
              <a:t>2 </a:t>
            </a:r>
            <a:r>
              <a:rPr lang="zh-CN" altLang="en-US" dirty="0"/>
              <a:t>诞生（</a:t>
            </a:r>
            <a:r>
              <a:rPr lang="en-US" altLang="zh-CN" dirty="0"/>
              <a:t>1956</a:t>
            </a:r>
            <a:r>
              <a:rPr lang="zh-CN" altLang="en-US" dirty="0"/>
              <a:t>）</a:t>
            </a:r>
          </a:p>
          <a:p>
            <a:r>
              <a:rPr lang="zh-CN" altLang="en-US" dirty="0"/>
              <a:t>    </a:t>
            </a:r>
            <a:r>
              <a:rPr lang="en-US" altLang="zh-CN" dirty="0"/>
              <a:t>1) 1956</a:t>
            </a:r>
            <a:r>
              <a:rPr lang="zh-CN" altLang="en-US" dirty="0"/>
              <a:t>年夏天，约翰</a:t>
            </a:r>
            <a:r>
              <a:rPr lang="en-US" altLang="zh-CN" dirty="0"/>
              <a:t>·</a:t>
            </a:r>
            <a:r>
              <a:rPr lang="zh-CN" altLang="en-US" dirty="0"/>
              <a:t>麦卡锡组织了十位对自动机理论、神经网络和智能研究感兴趣的研究者们召集在一起，在达特茅斯组织了一个为期两个月的研讨会，被认为是人工智能领域的诞生标志，达特茅斯大学也成为了公认的人工智能领域的诞生地。</a:t>
            </a:r>
          </a:p>
          <a:p>
            <a:r>
              <a:rPr lang="zh-CN" altLang="en-US" dirty="0"/>
              <a:t>    </a:t>
            </a:r>
          </a:p>
          <a:p>
            <a:r>
              <a:rPr lang="en-US" altLang="zh-CN" dirty="0"/>
              <a:t>3 </a:t>
            </a:r>
            <a:r>
              <a:rPr lang="zh-CN" altLang="en-US" dirty="0"/>
              <a:t>第一轮循环成功：早期的热情，巨大的期望（</a:t>
            </a:r>
            <a:r>
              <a:rPr lang="en-US" altLang="zh-CN" dirty="0"/>
              <a:t>1952-1969</a:t>
            </a:r>
            <a:r>
              <a:rPr lang="zh-CN" altLang="en-US" dirty="0"/>
              <a:t>）</a:t>
            </a:r>
          </a:p>
          <a:p>
            <a:r>
              <a:rPr lang="zh-CN" altLang="en-US" dirty="0"/>
              <a:t>    </a:t>
            </a:r>
            <a:r>
              <a:rPr lang="en-US" altLang="zh-CN" dirty="0"/>
              <a:t>1) </a:t>
            </a:r>
            <a:r>
              <a:rPr lang="zh-CN" altLang="en-US" dirty="0"/>
              <a:t>早期人工智能在有限的方面充满成功；</a:t>
            </a:r>
          </a:p>
          <a:p>
            <a:r>
              <a:rPr lang="zh-CN" altLang="en-US" dirty="0"/>
              <a:t>    </a:t>
            </a:r>
            <a:r>
              <a:rPr lang="en-US" altLang="zh-CN" dirty="0"/>
              <a:t>2) </a:t>
            </a:r>
            <a:r>
              <a:rPr lang="zh-CN" altLang="en-US" dirty="0"/>
              <a:t>通用问题求解器或</a:t>
            </a:r>
            <a:r>
              <a:rPr lang="en-US" altLang="zh-CN" dirty="0"/>
              <a:t>GPS</a:t>
            </a:r>
            <a:r>
              <a:rPr lang="zh-CN" altLang="en-US" dirty="0"/>
              <a:t>继承并发扬了纽厄尔和西蒙的早期成就（逻辑推理程序），他们构想出著名的“物理符号系统”假设；</a:t>
            </a:r>
          </a:p>
          <a:p>
            <a:r>
              <a:rPr lang="zh-CN" altLang="en-US" dirty="0"/>
              <a:t>    </a:t>
            </a:r>
            <a:r>
              <a:rPr lang="en-US" altLang="zh-CN" dirty="0"/>
              <a:t>3) </a:t>
            </a:r>
            <a:r>
              <a:rPr lang="zh-CN" altLang="en-US" dirty="0"/>
              <a:t>在</a:t>
            </a:r>
            <a:r>
              <a:rPr lang="en-US" altLang="zh-CN" dirty="0"/>
              <a:t>IBM</a:t>
            </a:r>
            <a:r>
              <a:rPr lang="zh-CN" altLang="en-US" dirty="0"/>
              <a:t>，内森尼尔</a:t>
            </a:r>
            <a:r>
              <a:rPr lang="en-US" altLang="zh-CN" dirty="0"/>
              <a:t>·</a:t>
            </a:r>
            <a:r>
              <a:rPr lang="zh-CN" altLang="en-US" dirty="0"/>
              <a:t>罗切斯特和他的同事们制作了一些最初的人工智能程序，如几何定理证明器、西洋跳棋程序（驳斥了计算机只能做被告知的事的思想）；</a:t>
            </a:r>
          </a:p>
          <a:p>
            <a:r>
              <a:rPr lang="zh-CN" altLang="en-US" dirty="0"/>
              <a:t>    </a:t>
            </a:r>
            <a:r>
              <a:rPr lang="en-US" altLang="zh-CN" dirty="0"/>
              <a:t>4) </a:t>
            </a:r>
            <a:r>
              <a:rPr lang="zh-CN" altLang="en-US" dirty="0"/>
              <a:t>约翰</a:t>
            </a:r>
            <a:r>
              <a:rPr lang="en-US" altLang="zh-CN" dirty="0"/>
              <a:t>·</a:t>
            </a:r>
            <a:r>
              <a:rPr lang="zh-CN" altLang="en-US" dirty="0"/>
              <a:t>麦卡锡从达特茅斯搬到了</a:t>
            </a:r>
            <a:r>
              <a:rPr lang="en-US" altLang="zh-CN" dirty="0"/>
              <a:t>MIT</a:t>
            </a:r>
            <a:r>
              <a:rPr lang="zh-CN" altLang="en-US" dirty="0"/>
              <a:t>，在</a:t>
            </a:r>
            <a:r>
              <a:rPr lang="en-US" altLang="zh-CN" dirty="0"/>
              <a:t>1958</a:t>
            </a:r>
            <a:r>
              <a:rPr lang="zh-CN" altLang="en-US" dirty="0"/>
              <a:t>年做出了三项至关重要的贡献：①定义了高级语言</a:t>
            </a:r>
            <a:r>
              <a:rPr lang="en-US" altLang="zh-CN" dirty="0"/>
              <a:t>Lisp</a:t>
            </a:r>
            <a:r>
              <a:rPr lang="zh-CN" altLang="en-US" dirty="0"/>
              <a:t>，在后来的</a:t>
            </a:r>
            <a:r>
              <a:rPr lang="en-US" altLang="zh-CN" dirty="0"/>
              <a:t>30</a:t>
            </a:r>
            <a:r>
              <a:rPr lang="zh-CN" altLang="en-US" dirty="0"/>
              <a:t>年中成为了占统治地位的人工智能编程语言；②发明了分时技术；③发表了题为“有常识的程序”（</a:t>
            </a:r>
            <a:r>
              <a:rPr lang="en-US" altLang="zh-CN" dirty="0"/>
              <a:t>Programs with Common </a:t>
            </a:r>
            <a:r>
              <a:rPr lang="en-US" altLang="zh-CN" dirty="0" err="1"/>
              <a:t>Sence</a:t>
            </a:r>
            <a:r>
              <a:rPr lang="zh-CN" altLang="en-US" dirty="0"/>
              <a:t>）的论文，文中描述了意见接受者（</a:t>
            </a:r>
            <a:r>
              <a:rPr lang="en-US" altLang="zh-CN" dirty="0"/>
              <a:t>Advice Taker</a:t>
            </a:r>
            <a:r>
              <a:rPr lang="zh-CN" altLang="en-US" dirty="0"/>
              <a:t>），这个假想程序可以被看成是第一个完整的人工智能系统；</a:t>
            </a:r>
          </a:p>
          <a:p>
            <a:r>
              <a:rPr lang="zh-CN" altLang="en-US" dirty="0"/>
              <a:t>    </a:t>
            </a:r>
            <a:r>
              <a:rPr lang="en-US" altLang="zh-CN" dirty="0"/>
              <a:t>5) 1963</a:t>
            </a:r>
            <a:r>
              <a:rPr lang="zh-CN" altLang="en-US" dirty="0"/>
              <a:t>年，麦卡锡在斯坦福创办了人工智能实验室。</a:t>
            </a:r>
            <a:r>
              <a:rPr lang="en-US" altLang="zh-CN" dirty="0"/>
              <a:t>1965</a:t>
            </a:r>
            <a:r>
              <a:rPr lang="zh-CN" altLang="en-US" dirty="0"/>
              <a:t>年，</a:t>
            </a:r>
            <a:r>
              <a:rPr lang="en-US" altLang="zh-CN" dirty="0" err="1"/>
              <a:t>J.A.Robinson</a:t>
            </a:r>
            <a:r>
              <a:rPr lang="zh-CN" altLang="en-US" dirty="0"/>
              <a:t>归结方法的发现促进了麦卡锡使用逻辑来建造最终的意见接受者的计划；</a:t>
            </a:r>
          </a:p>
          <a:p>
            <a:r>
              <a:rPr lang="zh-CN" altLang="en-US" dirty="0"/>
              <a:t>    </a:t>
            </a:r>
            <a:r>
              <a:rPr lang="en-US" altLang="zh-CN" dirty="0"/>
              <a:t>6) </a:t>
            </a:r>
            <a:r>
              <a:rPr lang="zh-CN" altLang="en-US" dirty="0"/>
              <a:t>明斯基指导了一系列学生，研究了诸如闭合式微积分问题、几何类推问题、代数问题等微观世界问题。最著名的微观世界是积木世界；</a:t>
            </a:r>
          </a:p>
          <a:p>
            <a:r>
              <a:rPr lang="zh-CN" altLang="en-US" dirty="0"/>
              <a:t>    </a:t>
            </a:r>
            <a:r>
              <a:rPr lang="en-US" altLang="zh-CN" dirty="0"/>
              <a:t>7) </a:t>
            </a:r>
            <a:r>
              <a:rPr lang="zh-CN" altLang="en-US" dirty="0"/>
              <a:t>基于</a:t>
            </a:r>
            <a:r>
              <a:rPr lang="en-US" altLang="zh-CN" dirty="0"/>
              <a:t>McCulloch</a:t>
            </a:r>
            <a:r>
              <a:rPr lang="zh-CN" altLang="en-US" dirty="0"/>
              <a:t>和</a:t>
            </a:r>
            <a:r>
              <a:rPr lang="en-US" altLang="zh-CN" dirty="0"/>
              <a:t>Pitts</a:t>
            </a:r>
            <a:r>
              <a:rPr lang="zh-CN" altLang="en-US" dirty="0"/>
              <a:t>的神经网络的早期工作也十分兴旺。</a:t>
            </a:r>
          </a:p>
          <a:p>
            <a:endParaRPr lang="zh-CN" altLang="en-US" dirty="0"/>
          </a:p>
          <a:p>
            <a:r>
              <a:rPr lang="en-US" altLang="zh-CN" dirty="0"/>
              <a:t>4 </a:t>
            </a:r>
            <a:r>
              <a:rPr lang="zh-CN" altLang="en-US" dirty="0"/>
              <a:t>第一轮循环失望：现实的困难（</a:t>
            </a:r>
            <a:r>
              <a:rPr lang="en-US" altLang="zh-CN" dirty="0"/>
              <a:t>1966-1973</a:t>
            </a:r>
            <a:r>
              <a:rPr lang="zh-CN" altLang="en-US" dirty="0"/>
              <a:t>）</a:t>
            </a:r>
          </a:p>
          <a:p>
            <a:r>
              <a:rPr lang="zh-CN" altLang="en-US" dirty="0"/>
              <a:t>    </a:t>
            </a:r>
            <a:r>
              <a:rPr lang="en-US" altLang="zh-CN" dirty="0"/>
              <a:t>1) </a:t>
            </a:r>
            <a:r>
              <a:rPr lang="zh-CN" altLang="en-US" dirty="0"/>
              <a:t>早期人工智能系统在简单实例上令人鼓舞的性能使研究者们过于自信，然而，当用于更宽的问题选择和更难的问题时，结果证明都非常失败；</a:t>
            </a:r>
          </a:p>
          <a:p>
            <a:r>
              <a:rPr lang="zh-CN" altLang="en-US" dirty="0"/>
              <a:t>    </a:t>
            </a:r>
            <a:r>
              <a:rPr lang="en-US" altLang="zh-CN" dirty="0"/>
              <a:t>2) </a:t>
            </a:r>
            <a:r>
              <a:rPr lang="zh-CN" altLang="en-US" dirty="0"/>
              <a:t>第一种困难：早期程序对其主题一无所知，仅依靠简单的句法、逻辑等规则的使用获得成功；</a:t>
            </a:r>
          </a:p>
          <a:p>
            <a:r>
              <a:rPr lang="zh-CN" altLang="en-US" dirty="0"/>
              <a:t>    </a:t>
            </a:r>
            <a:r>
              <a:rPr lang="en-US" altLang="zh-CN" dirty="0"/>
              <a:t>3) </a:t>
            </a:r>
            <a:r>
              <a:rPr lang="zh-CN" altLang="en-US" dirty="0"/>
              <a:t>第二种困难：人工智能试图求解的问题的难解性，放大到更大更复杂的问题不只是更快的硬件和更大的存储器。</a:t>
            </a:r>
          </a:p>
          <a:p>
            <a:r>
              <a:rPr lang="zh-CN" altLang="en-US" dirty="0"/>
              <a:t>    </a:t>
            </a:r>
            <a:r>
              <a:rPr lang="en-US" altLang="zh-CN" dirty="0"/>
              <a:t>4) </a:t>
            </a:r>
            <a:r>
              <a:rPr lang="zh-CN" altLang="en-US" dirty="0"/>
              <a:t>第三种困难：用来产生智能行为的基本结构的某些根本局限。比如，明斯基证明了：感知机能够学会他们能表示的任何东西，但是它们能学会的东西很少。</a:t>
            </a:r>
          </a:p>
          <a:p>
            <a:endParaRPr lang="zh-CN" altLang="en-US" dirty="0"/>
          </a:p>
          <a:p>
            <a:r>
              <a:rPr lang="en-US" altLang="zh-CN" dirty="0"/>
              <a:t>5 </a:t>
            </a:r>
            <a:r>
              <a:rPr lang="zh-CN" altLang="en-US" dirty="0"/>
              <a:t>基于知识的系统（</a:t>
            </a:r>
            <a:r>
              <a:rPr lang="en-US" altLang="zh-CN" dirty="0"/>
              <a:t>1969-1979</a:t>
            </a:r>
            <a:r>
              <a:rPr lang="zh-CN" altLang="en-US" dirty="0"/>
              <a:t>）</a:t>
            </a:r>
          </a:p>
          <a:p>
            <a:r>
              <a:rPr lang="zh-CN" altLang="en-US" dirty="0"/>
              <a:t>    </a:t>
            </a:r>
            <a:r>
              <a:rPr lang="en-US" altLang="zh-CN" dirty="0"/>
              <a:t>1) </a:t>
            </a:r>
            <a:r>
              <a:rPr lang="zh-CN" altLang="en-US" dirty="0"/>
              <a:t>上一轮的成功和失望，皆因为</a:t>
            </a:r>
            <a:r>
              <a:rPr lang="en-US" altLang="zh-CN" dirty="0"/>
              <a:t>AI</a:t>
            </a:r>
            <a:r>
              <a:rPr lang="zh-CN" altLang="en-US" dirty="0"/>
              <a:t>研究采用的是通用的搜索机制，试图串联基本的推理步骤来寻找完全解，称为弱方法。不能扩展到大规模的或困难的问题实例；</a:t>
            </a:r>
          </a:p>
          <a:p>
            <a:r>
              <a:rPr lang="zh-CN" altLang="en-US" dirty="0"/>
              <a:t>    </a:t>
            </a:r>
            <a:r>
              <a:rPr lang="en-US" altLang="zh-CN" dirty="0"/>
              <a:t>2) </a:t>
            </a:r>
            <a:r>
              <a:rPr lang="zh-CN" altLang="en-US" dirty="0"/>
              <a:t>强方法：使用更强有力的、领域相关的知识，以允许更大量的推理步骤，且可以更容易地处理狭窄的专门领域里发生的典型情况。如：</a:t>
            </a:r>
            <a:r>
              <a:rPr lang="en-US" altLang="zh-CN" dirty="0"/>
              <a:t>DENDRAL</a:t>
            </a:r>
            <a:r>
              <a:rPr lang="zh-CN" altLang="en-US" dirty="0"/>
              <a:t>程序，根据质谱仪提供的信息推断分子结构的问题；医疗诊断，诊断血液传染；特定领域的自然语言理解。</a:t>
            </a:r>
          </a:p>
          <a:p>
            <a:r>
              <a:rPr lang="zh-CN" altLang="en-US" dirty="0"/>
              <a:t>    </a:t>
            </a:r>
          </a:p>
          <a:p>
            <a:r>
              <a:rPr lang="en-US" altLang="zh-CN" dirty="0"/>
              <a:t>6 </a:t>
            </a:r>
            <a:r>
              <a:rPr lang="zh-CN" altLang="en-US" dirty="0"/>
              <a:t>成为产业（</a:t>
            </a:r>
            <a:r>
              <a:rPr lang="en-US" altLang="zh-CN" dirty="0"/>
              <a:t>1980—</a:t>
            </a:r>
            <a:r>
              <a:rPr lang="zh-CN" altLang="en-US" dirty="0"/>
              <a:t>）</a:t>
            </a:r>
          </a:p>
          <a:p>
            <a:r>
              <a:rPr lang="zh-CN" altLang="en-US" dirty="0"/>
              <a:t>    </a:t>
            </a:r>
            <a:r>
              <a:rPr lang="en-US" altLang="zh-CN" dirty="0"/>
              <a:t>1) </a:t>
            </a:r>
            <a:r>
              <a:rPr lang="zh-CN" altLang="en-US" dirty="0"/>
              <a:t>第一个成功的商用专家系统</a:t>
            </a:r>
            <a:r>
              <a:rPr lang="en-US" altLang="zh-CN" dirty="0"/>
              <a:t>R1</a:t>
            </a:r>
            <a:r>
              <a:rPr lang="zh-CN" altLang="en-US" dirty="0"/>
              <a:t>开始在数据设备公司（</a:t>
            </a:r>
            <a:r>
              <a:rPr lang="en-US" altLang="zh-CN" dirty="0"/>
              <a:t>DEC</a:t>
            </a:r>
            <a:r>
              <a:rPr lang="zh-CN" altLang="en-US" dirty="0"/>
              <a:t>）运转，该程序帮助为新计算机系统配置订单；</a:t>
            </a:r>
          </a:p>
          <a:p>
            <a:r>
              <a:rPr lang="zh-CN" altLang="en-US" dirty="0"/>
              <a:t>    </a:t>
            </a:r>
            <a:r>
              <a:rPr lang="en-US" altLang="zh-CN" dirty="0"/>
              <a:t>2) </a:t>
            </a:r>
            <a:r>
              <a:rPr lang="zh-CN" altLang="en-US" dirty="0"/>
              <a:t>总的来说，</a:t>
            </a:r>
            <a:r>
              <a:rPr lang="en-US" altLang="zh-CN" dirty="0"/>
              <a:t>AI</a:t>
            </a:r>
            <a:r>
              <a:rPr lang="zh-CN" altLang="en-US" dirty="0"/>
              <a:t>产业从</a:t>
            </a:r>
            <a:r>
              <a:rPr lang="en-US" altLang="zh-CN" dirty="0"/>
              <a:t>1980</a:t>
            </a:r>
            <a:r>
              <a:rPr lang="zh-CN" altLang="en-US" dirty="0"/>
              <a:t>年的区区几百万美元暴涨到</a:t>
            </a:r>
            <a:r>
              <a:rPr lang="en-US" altLang="zh-CN" dirty="0"/>
              <a:t>1988</a:t>
            </a:r>
            <a:r>
              <a:rPr lang="zh-CN" altLang="en-US" dirty="0"/>
              <a:t>年的数十亿美元，包括几百家公司研发的专家系统、视觉系统、机器人以及服务这些目标的专门软件和硬件。</a:t>
            </a:r>
          </a:p>
          <a:p>
            <a:endParaRPr lang="zh-CN" altLang="en-US" dirty="0"/>
          </a:p>
          <a:p>
            <a:r>
              <a:rPr lang="en-US" altLang="zh-CN" dirty="0"/>
              <a:t>7 </a:t>
            </a:r>
            <a:r>
              <a:rPr lang="zh-CN" altLang="en-US" dirty="0"/>
              <a:t>神经网络的回归（</a:t>
            </a:r>
            <a:r>
              <a:rPr lang="en-US" altLang="zh-CN" dirty="0"/>
              <a:t>1986—</a:t>
            </a:r>
            <a:r>
              <a:rPr lang="zh-CN" altLang="en-US" dirty="0"/>
              <a:t>）</a:t>
            </a:r>
          </a:p>
          <a:p>
            <a:r>
              <a:rPr lang="zh-CN" altLang="en-US" dirty="0"/>
              <a:t>    </a:t>
            </a:r>
            <a:r>
              <a:rPr lang="en-US" altLang="zh-CN" dirty="0"/>
              <a:t>1) </a:t>
            </a:r>
            <a:r>
              <a:rPr lang="zh-CN" altLang="en-US" dirty="0"/>
              <a:t>在</a:t>
            </a:r>
            <a:r>
              <a:rPr lang="en-US" altLang="zh-CN" dirty="0"/>
              <a:t>20</a:t>
            </a:r>
            <a:r>
              <a:rPr lang="zh-CN" altLang="en-US" dirty="0"/>
              <a:t>世纪</a:t>
            </a:r>
            <a:r>
              <a:rPr lang="en-US" altLang="zh-CN" dirty="0"/>
              <a:t>80</a:t>
            </a:r>
            <a:r>
              <a:rPr lang="zh-CN" altLang="en-US" dirty="0"/>
              <a:t>年代中期，至少</a:t>
            </a:r>
            <a:r>
              <a:rPr lang="en-US" altLang="zh-CN" dirty="0"/>
              <a:t>4</a:t>
            </a:r>
            <a:r>
              <a:rPr lang="zh-CN" altLang="en-US" dirty="0"/>
              <a:t>个不同的研究组重新发明了由</a:t>
            </a:r>
            <a:r>
              <a:rPr lang="en-US" altLang="zh-CN" dirty="0"/>
              <a:t>Bryson</a:t>
            </a:r>
            <a:r>
              <a:rPr lang="zh-CN" altLang="en-US" dirty="0"/>
              <a:t>和</a:t>
            </a:r>
            <a:r>
              <a:rPr lang="en-US" altLang="zh-CN" dirty="0"/>
              <a:t>Ho</a:t>
            </a:r>
            <a:r>
              <a:rPr lang="zh-CN" altLang="en-US" dirty="0"/>
              <a:t>于</a:t>
            </a:r>
            <a:r>
              <a:rPr lang="en-US" altLang="zh-CN" dirty="0"/>
              <a:t>1969</a:t>
            </a:r>
            <a:r>
              <a:rPr lang="zh-CN" altLang="en-US" dirty="0"/>
              <a:t>年首次建立的反传（</a:t>
            </a:r>
            <a:r>
              <a:rPr lang="en-US" altLang="zh-CN" dirty="0"/>
              <a:t>BP</a:t>
            </a:r>
            <a:r>
              <a:rPr lang="zh-CN" altLang="en-US" dirty="0"/>
              <a:t>神经网络）学习算法，属于联结主义模型；</a:t>
            </a:r>
          </a:p>
          <a:p>
            <a:r>
              <a:rPr lang="zh-CN" altLang="en-US" dirty="0"/>
              <a:t>    </a:t>
            </a:r>
            <a:r>
              <a:rPr lang="en-US" altLang="zh-CN" dirty="0"/>
              <a:t>2) </a:t>
            </a:r>
            <a:r>
              <a:rPr lang="zh-CN" altLang="en-US" dirty="0"/>
              <a:t>当前观点认为，联结主义方法和符号主义方法（纽厄尔、西蒙和麦卡锡等人主张的方法）是互补的，不是竞争的；</a:t>
            </a:r>
          </a:p>
          <a:p>
            <a:r>
              <a:rPr lang="zh-CN" altLang="en-US" dirty="0"/>
              <a:t>    </a:t>
            </a:r>
            <a:r>
              <a:rPr lang="en-US" altLang="zh-CN" dirty="0"/>
              <a:t>3) </a:t>
            </a:r>
            <a:r>
              <a:rPr lang="zh-CN" altLang="en-US" dirty="0"/>
              <a:t>现代神经网络研究分离成了两个领域：一个是建立有效的网络结构和算法并理解它们的数学属性，另一个关心的是对实际神经元的实验特性和神经元的集成建模。</a:t>
            </a:r>
          </a:p>
          <a:p>
            <a:r>
              <a:rPr lang="zh-CN" altLang="en-US" dirty="0"/>
              <a:t>    </a:t>
            </a:r>
          </a:p>
          <a:p>
            <a:r>
              <a:rPr lang="en-US" altLang="zh-CN" dirty="0"/>
              <a:t>8 </a:t>
            </a:r>
            <a:r>
              <a:rPr lang="zh-CN" altLang="en-US" dirty="0"/>
              <a:t>采用科学的方法（</a:t>
            </a:r>
            <a:r>
              <a:rPr lang="en-US" altLang="zh-CN" dirty="0"/>
              <a:t>1987—</a:t>
            </a:r>
            <a:r>
              <a:rPr lang="zh-CN" altLang="en-US" dirty="0"/>
              <a:t>）</a:t>
            </a:r>
          </a:p>
          <a:p>
            <a:r>
              <a:rPr lang="zh-CN" altLang="en-US" dirty="0"/>
              <a:t>    </a:t>
            </a:r>
            <a:r>
              <a:rPr lang="en-US" altLang="zh-CN" dirty="0"/>
              <a:t>1) </a:t>
            </a:r>
            <a:r>
              <a:rPr lang="zh-CN" altLang="en-US" dirty="0"/>
              <a:t>在方法论方面，</a:t>
            </a:r>
            <a:r>
              <a:rPr lang="en-US" altLang="zh-CN" dirty="0"/>
              <a:t>AI</a:t>
            </a:r>
            <a:r>
              <a:rPr lang="zh-CN" altLang="en-US" dirty="0"/>
              <a:t>最终成为坚实的科学方法：假设必须遵从严格的经验实验，结果的重要性必须经过统计分析；</a:t>
            </a:r>
          </a:p>
          <a:p>
            <a:r>
              <a:rPr lang="zh-CN" altLang="en-US" dirty="0"/>
              <a:t>    </a:t>
            </a:r>
            <a:r>
              <a:rPr lang="en-US" altLang="zh-CN" dirty="0"/>
              <a:t>2) </a:t>
            </a:r>
            <a:r>
              <a:rPr lang="zh-CN" altLang="en-US" dirty="0"/>
              <a:t>语音识别和机器翻译领域都发生了方法论的变革：隐马尔可夫模型（</a:t>
            </a:r>
            <a:r>
              <a:rPr lang="en-US" altLang="zh-CN" dirty="0"/>
              <a:t>HMMs</a:t>
            </a:r>
            <a:r>
              <a:rPr lang="zh-CN" altLang="en-US" dirty="0"/>
              <a:t>）主导前者，基于单词序列的方法主导后者；</a:t>
            </a:r>
          </a:p>
          <a:p>
            <a:r>
              <a:rPr lang="zh-CN" altLang="en-US" dirty="0"/>
              <a:t>    </a:t>
            </a:r>
            <a:r>
              <a:rPr lang="en-US" altLang="zh-CN" dirty="0"/>
              <a:t>3) </a:t>
            </a:r>
            <a:r>
              <a:rPr lang="zh-CN" altLang="en-US" dirty="0"/>
              <a:t>通过改进的方法论和理论框架，神经网络领域达到一个新的理解程度，可以和统计学、模式识别和机器学习等领域的对应技术相提并论；</a:t>
            </a:r>
          </a:p>
          <a:p>
            <a:r>
              <a:rPr lang="zh-CN" altLang="en-US" dirty="0"/>
              <a:t>    </a:t>
            </a:r>
            <a:r>
              <a:rPr lang="en-US" altLang="zh-CN" dirty="0"/>
              <a:t>4) 《</a:t>
            </a:r>
            <a:r>
              <a:rPr lang="zh-CN" altLang="en-US" dirty="0"/>
              <a:t>概率</a:t>
            </a:r>
            <a:r>
              <a:rPr lang="en-US" altLang="zh-CN" dirty="0"/>
              <a:t>》</a:t>
            </a:r>
            <a:r>
              <a:rPr lang="zh-CN" altLang="en-US" dirty="0"/>
              <a:t>和</a:t>
            </a:r>
            <a:r>
              <a:rPr lang="en-US" altLang="zh-CN" dirty="0"/>
              <a:t>《</a:t>
            </a:r>
            <a:r>
              <a:rPr lang="zh-CN" altLang="en-US" dirty="0"/>
              <a:t>智能系统中的概率推理</a:t>
            </a:r>
            <a:r>
              <a:rPr lang="en-US" altLang="zh-CN" dirty="0"/>
              <a:t>》</a:t>
            </a:r>
            <a:r>
              <a:rPr lang="zh-CN" altLang="en-US" dirty="0"/>
              <a:t>开启了</a:t>
            </a:r>
            <a:r>
              <a:rPr lang="en-US" altLang="zh-CN" dirty="0"/>
              <a:t>AI</a:t>
            </a:r>
            <a:r>
              <a:rPr lang="zh-CN" altLang="en-US" dirty="0"/>
              <a:t>对概率和决策理论的新一轮接纳：贝叶斯网络对于不确定知识进行有效表示和严格推理，主导着不确定推理和专家系统中的</a:t>
            </a:r>
            <a:r>
              <a:rPr lang="en-US" altLang="zh-CN" dirty="0"/>
              <a:t>AI</a:t>
            </a:r>
            <a:r>
              <a:rPr lang="zh-CN" altLang="en-US" dirty="0"/>
              <a:t>研究，结合了经典</a:t>
            </a:r>
            <a:r>
              <a:rPr lang="en-US" altLang="zh-CN" dirty="0"/>
              <a:t>AI</a:t>
            </a:r>
            <a:r>
              <a:rPr lang="zh-CN" altLang="en-US" dirty="0"/>
              <a:t>和神经网络的最好部分</a:t>
            </a:r>
          </a:p>
          <a:p>
            <a:r>
              <a:rPr lang="zh-CN" altLang="en-US" dirty="0"/>
              <a:t>    </a:t>
            </a:r>
            <a:r>
              <a:rPr lang="en-US" altLang="zh-CN" dirty="0"/>
              <a:t>5) </a:t>
            </a:r>
            <a:r>
              <a:rPr lang="zh-CN" altLang="en-US" dirty="0"/>
              <a:t>类似的温和革命也发生在机器人、计算机视觉和知识表示领域。</a:t>
            </a:r>
          </a:p>
          <a:p>
            <a:endParaRPr lang="zh-CN" altLang="en-US" dirty="0"/>
          </a:p>
          <a:p>
            <a:r>
              <a:rPr lang="en-US" altLang="zh-CN" dirty="0"/>
              <a:t>9 </a:t>
            </a:r>
            <a:r>
              <a:rPr lang="zh-CN" altLang="en-US" dirty="0"/>
              <a:t>智能</a:t>
            </a:r>
            <a:r>
              <a:rPr lang="en-US" altLang="zh-CN" dirty="0"/>
              <a:t>agent</a:t>
            </a:r>
            <a:r>
              <a:rPr lang="zh-CN" altLang="en-US" dirty="0"/>
              <a:t>的出现（</a:t>
            </a:r>
            <a:r>
              <a:rPr lang="en-US" altLang="zh-CN" dirty="0"/>
              <a:t>1995—</a:t>
            </a:r>
            <a:r>
              <a:rPr lang="zh-CN" altLang="en-US" dirty="0"/>
              <a:t>）</a:t>
            </a:r>
          </a:p>
          <a:p>
            <a:r>
              <a:rPr lang="zh-CN" altLang="en-US" dirty="0"/>
              <a:t>    </a:t>
            </a:r>
            <a:r>
              <a:rPr lang="en-US" altLang="zh-CN" dirty="0"/>
              <a:t>1) </a:t>
            </a:r>
            <a:r>
              <a:rPr lang="zh-CN" altLang="en-US" dirty="0"/>
              <a:t>研究者们再一次审视“完整</a:t>
            </a:r>
            <a:r>
              <a:rPr lang="en-US" altLang="zh-CN" dirty="0"/>
              <a:t>Agent”</a:t>
            </a:r>
            <a:r>
              <a:rPr lang="zh-CN" altLang="en-US" dirty="0"/>
              <a:t>问题。</a:t>
            </a:r>
            <a:r>
              <a:rPr lang="en-US" altLang="zh-CN" dirty="0"/>
              <a:t>Allen </a:t>
            </a:r>
            <a:r>
              <a:rPr lang="en-US" altLang="zh-CN" dirty="0" err="1"/>
              <a:t>NeWell</a:t>
            </a:r>
            <a:r>
              <a:rPr lang="zh-CN" altLang="en-US" dirty="0"/>
              <a:t>、</a:t>
            </a:r>
            <a:r>
              <a:rPr lang="en-US" altLang="zh-CN" dirty="0"/>
              <a:t>John Laird</a:t>
            </a:r>
            <a:r>
              <a:rPr lang="zh-CN" altLang="en-US" dirty="0"/>
              <a:t>和</a:t>
            </a:r>
            <a:r>
              <a:rPr lang="en-US" altLang="zh-CN" dirty="0"/>
              <a:t>Paul Rosenbloom</a:t>
            </a:r>
            <a:r>
              <a:rPr lang="zh-CN" altLang="en-US" dirty="0"/>
              <a:t>在</a:t>
            </a:r>
            <a:r>
              <a:rPr lang="en-US" altLang="zh-CN" dirty="0"/>
              <a:t>SOAR</a:t>
            </a:r>
            <a:r>
              <a:rPr lang="zh-CN" altLang="en-US" dirty="0"/>
              <a:t>系统上的工作是最有名的完整</a:t>
            </a:r>
            <a:r>
              <a:rPr lang="en-US" altLang="zh-CN" dirty="0"/>
              <a:t>Agent</a:t>
            </a:r>
            <a:r>
              <a:rPr lang="zh-CN" altLang="en-US" dirty="0"/>
              <a:t>结构的例子，智能</a:t>
            </a:r>
            <a:r>
              <a:rPr lang="en-US" altLang="zh-CN" dirty="0"/>
              <a:t>Agent</a:t>
            </a:r>
            <a:r>
              <a:rPr lang="zh-CN" altLang="en-US" dirty="0"/>
              <a:t>最重要的环境之一就是</a:t>
            </a:r>
            <a:r>
              <a:rPr lang="en-US" altLang="zh-CN" dirty="0"/>
              <a:t>Internet</a:t>
            </a:r>
            <a:r>
              <a:rPr lang="zh-CN" altLang="en-US" dirty="0"/>
              <a:t>；</a:t>
            </a:r>
          </a:p>
          <a:p>
            <a:r>
              <a:rPr lang="zh-CN" altLang="en-US" dirty="0"/>
              <a:t>    </a:t>
            </a:r>
            <a:r>
              <a:rPr lang="en-US" altLang="zh-CN" dirty="0"/>
              <a:t>2) </a:t>
            </a:r>
            <a:r>
              <a:rPr lang="zh-CN" altLang="en-US" dirty="0"/>
              <a:t>试图建立完整</a:t>
            </a:r>
            <a:r>
              <a:rPr lang="en-US" altLang="zh-CN" dirty="0"/>
              <a:t>Agent</a:t>
            </a:r>
            <a:r>
              <a:rPr lang="zh-CN" altLang="en-US" dirty="0"/>
              <a:t>，需要把以前被孤立的</a:t>
            </a:r>
            <a:r>
              <a:rPr lang="en-US" altLang="zh-CN" dirty="0"/>
              <a:t>AI</a:t>
            </a:r>
            <a:r>
              <a:rPr lang="zh-CN" altLang="en-US" dirty="0"/>
              <a:t>子领域重新组织；</a:t>
            </a:r>
          </a:p>
          <a:p>
            <a:r>
              <a:rPr lang="zh-CN" altLang="en-US" dirty="0"/>
              <a:t>    </a:t>
            </a:r>
            <a:r>
              <a:rPr lang="en-US" altLang="zh-CN" dirty="0"/>
              <a:t>3) </a:t>
            </a:r>
            <a:r>
              <a:rPr lang="zh-CN" altLang="en-US" dirty="0"/>
              <a:t>一些有影响的</a:t>
            </a:r>
            <a:r>
              <a:rPr lang="en-US" altLang="zh-CN" dirty="0"/>
              <a:t>AI</a:t>
            </a:r>
            <a:r>
              <a:rPr lang="zh-CN" altLang="en-US" dirty="0"/>
              <a:t>创建者，包括</a:t>
            </a:r>
            <a:r>
              <a:rPr lang="en-US" altLang="zh-CN" dirty="0"/>
              <a:t>John McCarthy</a:t>
            </a:r>
            <a:r>
              <a:rPr lang="zh-CN" altLang="en-US" dirty="0"/>
              <a:t>、</a:t>
            </a:r>
            <a:r>
              <a:rPr lang="en-US" altLang="zh-CN" dirty="0"/>
              <a:t>Marvin Minsky</a:t>
            </a:r>
            <a:r>
              <a:rPr lang="zh-CN" altLang="en-US" dirty="0"/>
              <a:t>、</a:t>
            </a:r>
            <a:r>
              <a:rPr lang="en-US" altLang="zh-CN" dirty="0"/>
              <a:t>Nils Nilsson</a:t>
            </a:r>
            <a:r>
              <a:rPr lang="zh-CN" altLang="en-US" dirty="0"/>
              <a:t>和</a:t>
            </a:r>
            <a:r>
              <a:rPr lang="en-US" altLang="zh-CN" dirty="0"/>
              <a:t>Patrick Winston</a:t>
            </a:r>
            <a:r>
              <a:rPr lang="zh-CN" altLang="en-US" dirty="0"/>
              <a:t>都表达了对</a:t>
            </a:r>
            <a:r>
              <a:rPr lang="en-US" altLang="zh-CN" dirty="0"/>
              <a:t>AI</a:t>
            </a:r>
            <a:r>
              <a:rPr lang="zh-CN" altLang="en-US" dirty="0"/>
              <a:t>进展的不满。他们认为</a:t>
            </a:r>
            <a:r>
              <a:rPr lang="en-US" altLang="zh-CN" dirty="0"/>
              <a:t>AI</a:t>
            </a:r>
            <a:r>
              <a:rPr lang="zh-CN" altLang="en-US" dirty="0"/>
              <a:t>应该少把重点放在改进对特定任务表现很好的应用，例如驾驶汽车、下棋或者语言识别。转而，应该回到它的根：会思考、会学习、会创造的人类级</a:t>
            </a:r>
            <a:r>
              <a:rPr lang="en-US" altLang="zh-CN" dirty="0"/>
              <a:t>AI</a:t>
            </a:r>
            <a:r>
              <a:rPr lang="zh-CN" altLang="en-US" dirty="0"/>
              <a:t>（</a:t>
            </a:r>
            <a:r>
              <a:rPr lang="en-US" altLang="zh-CN" dirty="0"/>
              <a:t>HLAI</a:t>
            </a:r>
            <a:r>
              <a:rPr lang="zh-CN" altLang="en-US" dirty="0"/>
              <a:t>）；</a:t>
            </a:r>
          </a:p>
          <a:p>
            <a:r>
              <a:rPr lang="zh-CN" altLang="en-US" dirty="0"/>
              <a:t>    </a:t>
            </a:r>
            <a:r>
              <a:rPr lang="en-US" altLang="zh-CN" dirty="0"/>
              <a:t>4) </a:t>
            </a:r>
            <a:r>
              <a:rPr lang="zh-CN" altLang="en-US" dirty="0"/>
              <a:t>和</a:t>
            </a:r>
            <a:r>
              <a:rPr lang="en-US" altLang="zh-CN" dirty="0"/>
              <a:t>HLAI</a:t>
            </a:r>
            <a:r>
              <a:rPr lang="zh-CN" altLang="en-US" dirty="0"/>
              <a:t>相关的思想是人工通用智能（</a:t>
            </a:r>
            <a:r>
              <a:rPr lang="en-US" altLang="zh-CN" dirty="0"/>
              <a:t>AGI</a:t>
            </a:r>
            <a:r>
              <a:rPr lang="zh-CN" altLang="en-US" dirty="0"/>
              <a:t>）子领域，寻找通用的在任何环境中的学习和行动算法。</a:t>
            </a:r>
          </a:p>
          <a:p>
            <a:r>
              <a:rPr lang="zh-CN" altLang="en-US" dirty="0"/>
              <a:t>    </a:t>
            </a:r>
          </a:p>
          <a:p>
            <a:r>
              <a:rPr lang="en-US" altLang="zh-CN" dirty="0"/>
              <a:t>10 </a:t>
            </a:r>
            <a:r>
              <a:rPr lang="zh-CN" altLang="en-US" dirty="0"/>
              <a:t>极大数据集的可用性（</a:t>
            </a:r>
            <a:r>
              <a:rPr lang="en-US" altLang="zh-CN" dirty="0"/>
              <a:t>2001—</a:t>
            </a:r>
            <a:r>
              <a:rPr lang="zh-CN" altLang="en-US" dirty="0"/>
              <a:t>）</a:t>
            </a:r>
          </a:p>
          <a:p>
            <a:r>
              <a:rPr lang="zh-CN" altLang="en-US" dirty="0"/>
              <a:t>    </a:t>
            </a:r>
            <a:r>
              <a:rPr lang="en-US" altLang="zh-CN" dirty="0"/>
              <a:t>1) </a:t>
            </a:r>
            <a:r>
              <a:rPr lang="zh-CN" altLang="en-US" dirty="0"/>
              <a:t>采用更多训练数据带来的性能提升超过选用算法带来的性能提升；</a:t>
            </a:r>
          </a:p>
          <a:p>
            <a:r>
              <a:rPr lang="zh-CN" altLang="en-US" dirty="0"/>
              <a:t>    </a:t>
            </a:r>
            <a:r>
              <a:rPr lang="en-US" altLang="zh-CN" dirty="0"/>
              <a:t>2) </a:t>
            </a:r>
            <a:r>
              <a:rPr lang="en-US" altLang="zh-CN" dirty="0" err="1"/>
              <a:t>Yarowsky</a:t>
            </a:r>
            <a:r>
              <a:rPr lang="zh-CN" altLang="en-US" dirty="0"/>
              <a:t>在</a:t>
            </a:r>
            <a:r>
              <a:rPr lang="en-US" altLang="zh-CN" dirty="0"/>
              <a:t>1995</a:t>
            </a:r>
            <a:r>
              <a:rPr lang="zh-CN" altLang="en-US" dirty="0"/>
              <a:t>年的论文提到，在词语歧义消除方面的工作，一个普通算法使用一亿个单词的未标注训练数据，会好过最有名的算法使用</a:t>
            </a:r>
            <a:r>
              <a:rPr lang="en-US" altLang="zh-CN" dirty="0"/>
              <a:t>100</a:t>
            </a:r>
            <a:r>
              <a:rPr lang="zh-CN" altLang="en-US" dirty="0"/>
              <a:t>万个单词；</a:t>
            </a:r>
          </a:p>
          <a:p>
            <a:r>
              <a:rPr lang="zh-CN" altLang="en-US" dirty="0"/>
              <a:t>    </a:t>
            </a:r>
            <a:r>
              <a:rPr lang="en-US" altLang="zh-CN" dirty="0"/>
              <a:t>3) Hays</a:t>
            </a:r>
            <a:r>
              <a:rPr lang="zh-CN" altLang="en-US" dirty="0"/>
              <a:t>和</a:t>
            </a:r>
            <a:r>
              <a:rPr lang="en-US" altLang="zh-CN" dirty="0" err="1"/>
              <a:t>Efros</a:t>
            </a:r>
            <a:r>
              <a:rPr lang="zh-CN" altLang="en-US" dirty="0"/>
              <a:t>在</a:t>
            </a:r>
            <a:r>
              <a:rPr lang="en-US" altLang="zh-CN" dirty="0"/>
              <a:t>2007</a:t>
            </a:r>
            <a:r>
              <a:rPr lang="zh-CN" altLang="en-US" dirty="0"/>
              <a:t>年讨论了照片中补洞的问题，发现如果他们只用一万张照片，那么他们的算法性能会很差，但如果增加到两百万张时，算法会一跃而表现出极好的性能。</a:t>
            </a:r>
          </a:p>
          <a:p>
            <a:endParaRPr lang="zh-CN" altLang="en-US" dirty="0"/>
          </a:p>
          <a:p>
            <a:r>
              <a:rPr lang="en-US" altLang="zh-CN" dirty="0"/>
              <a:t>11 </a:t>
            </a:r>
            <a:r>
              <a:rPr lang="zh-CN" altLang="en-US" dirty="0"/>
              <a:t>最新发展</a:t>
            </a:r>
          </a:p>
          <a:p>
            <a:r>
              <a:rPr lang="zh-CN" altLang="en-US" dirty="0"/>
              <a:t>    无人驾驶汽车、语音识别、自主规划与调度、博弈、垃圾信息过滤、后勤规划、机器人技术、机器翻译等。</a:t>
            </a:r>
          </a:p>
        </p:txBody>
      </p:sp>
      <p:sp>
        <p:nvSpPr>
          <p:cNvPr id="4" name="灯片编号占位符 3"/>
          <p:cNvSpPr>
            <a:spLocks noGrp="1"/>
          </p:cNvSpPr>
          <p:nvPr>
            <p:ph type="sldNum" sz="quarter" idx="10"/>
          </p:nvPr>
        </p:nvSpPr>
        <p:spPr/>
        <p:txBody>
          <a:bodyPr/>
          <a:lstStyle/>
          <a:p>
            <a:fld id="{CB044887-FDFD-47DC-BCF7-5B071AF27820}" type="slidenum">
              <a:rPr lang="zh-CN" altLang="en-US" smtClean="0"/>
              <a:t>100</a:t>
            </a:fld>
            <a:endParaRPr lang="zh-CN" altLang="en-US"/>
          </a:p>
        </p:txBody>
      </p:sp>
    </p:spTree>
    <p:extLst>
      <p:ext uri="{BB962C8B-B14F-4D97-AF65-F5344CB8AC3E}">
        <p14:creationId xmlns:p14="http://schemas.microsoft.com/office/powerpoint/2010/main" val="26394703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hlinkClick r:id="rId3"/>
              </a:rPr>
              <a:t>人工智能简史 </a:t>
            </a:r>
            <a:r>
              <a:rPr lang="en-US" altLang="zh-CN" dirty="0">
                <a:hlinkClick r:id="rId3"/>
              </a:rPr>
              <a:t>- </a:t>
            </a:r>
            <a:r>
              <a:rPr lang="zh-CN" altLang="en-US" dirty="0">
                <a:hlinkClick r:id="rId3"/>
              </a:rPr>
              <a:t>鹿抬头 </a:t>
            </a:r>
            <a:r>
              <a:rPr lang="en-US" altLang="zh-CN" dirty="0">
                <a:hlinkClick r:id="rId3"/>
              </a:rPr>
              <a:t>- </a:t>
            </a:r>
            <a:r>
              <a:rPr lang="zh-CN" altLang="en-US" dirty="0">
                <a:hlinkClick r:id="rId3"/>
              </a:rPr>
              <a:t>博客园 </a:t>
            </a:r>
            <a:r>
              <a:rPr lang="en-US" altLang="zh-CN" dirty="0">
                <a:hlinkClick r:id="rId3"/>
              </a:rPr>
              <a:t>(cnblogs.com)</a:t>
            </a:r>
            <a:endParaRPr lang="en-US" altLang="zh-CN" dirty="0"/>
          </a:p>
          <a:p>
            <a:endParaRPr lang="en-US" altLang="zh-CN" dirty="0"/>
          </a:p>
          <a:p>
            <a:r>
              <a:rPr lang="zh-CN" altLang="en-US" dirty="0">
                <a:hlinkClick r:id="rId4"/>
              </a:rPr>
              <a:t>人工智能发展史：</a:t>
            </a:r>
            <a:r>
              <a:rPr lang="en-US" altLang="zh-CN" dirty="0">
                <a:hlinkClick r:id="rId4"/>
              </a:rPr>
              <a:t>4</a:t>
            </a:r>
            <a:r>
              <a:rPr lang="zh-CN" altLang="en-US" dirty="0">
                <a:hlinkClick r:id="rId4"/>
              </a:rPr>
              <a:t>张图看尽</a:t>
            </a:r>
            <a:r>
              <a:rPr lang="en-US" altLang="zh-CN" dirty="0">
                <a:hlinkClick r:id="rId4"/>
              </a:rPr>
              <a:t>AI</a:t>
            </a:r>
            <a:r>
              <a:rPr lang="zh-CN" altLang="en-US" dirty="0">
                <a:hlinkClick r:id="rId4"/>
              </a:rPr>
              <a:t>重大里程碑 </a:t>
            </a:r>
            <a:r>
              <a:rPr lang="en-US" altLang="zh-CN" dirty="0">
                <a:hlinkClick r:id="rId4"/>
              </a:rPr>
              <a:t>- </a:t>
            </a:r>
            <a:r>
              <a:rPr lang="zh-CN" altLang="en-US" dirty="0">
                <a:hlinkClick r:id="rId4"/>
              </a:rPr>
              <a:t>知乎 </a:t>
            </a:r>
            <a:r>
              <a:rPr lang="en-US" altLang="zh-CN" dirty="0">
                <a:hlinkClick r:id="rId4"/>
              </a:rPr>
              <a:t>(zhihu.com)</a:t>
            </a:r>
            <a:endParaRPr lang="en-US" altLang="zh-CN" dirty="0"/>
          </a:p>
          <a:p>
            <a:endParaRPr lang="en-US" altLang="zh-CN" dirty="0"/>
          </a:p>
          <a:p>
            <a:r>
              <a:rPr lang="zh-CN" altLang="en-US" dirty="0">
                <a:hlinkClick r:id="rId5"/>
              </a:rPr>
              <a:t>一文概览人工智能</a:t>
            </a:r>
            <a:r>
              <a:rPr lang="en-US" altLang="zh-CN" dirty="0">
                <a:hlinkClick r:id="rId5"/>
              </a:rPr>
              <a:t>(AI)</a:t>
            </a:r>
            <a:r>
              <a:rPr lang="zh-CN" altLang="en-US" dirty="0">
                <a:hlinkClick r:id="rId5"/>
              </a:rPr>
              <a:t>发展历程 </a:t>
            </a:r>
            <a:r>
              <a:rPr lang="en-US" altLang="zh-CN" dirty="0">
                <a:hlinkClick r:id="rId5"/>
              </a:rPr>
              <a:t>- </a:t>
            </a:r>
            <a:r>
              <a:rPr lang="zh-CN" altLang="en-US" dirty="0">
                <a:hlinkClick r:id="rId5"/>
              </a:rPr>
              <a:t>知乎 </a:t>
            </a:r>
            <a:r>
              <a:rPr lang="en-US" altLang="zh-CN" dirty="0">
                <a:hlinkClick r:id="rId5"/>
              </a:rPr>
              <a:t>(zhihu.com)</a:t>
            </a:r>
            <a:endParaRPr lang="zh-CN" altLang="en-US" dirty="0"/>
          </a:p>
        </p:txBody>
      </p:sp>
      <p:sp>
        <p:nvSpPr>
          <p:cNvPr id="4" name="灯片编号占位符 3"/>
          <p:cNvSpPr>
            <a:spLocks noGrp="1"/>
          </p:cNvSpPr>
          <p:nvPr>
            <p:ph type="sldNum" sz="quarter" idx="5"/>
          </p:nvPr>
        </p:nvSpPr>
        <p:spPr/>
        <p:txBody>
          <a:bodyPr/>
          <a:lstStyle/>
          <a:p>
            <a:fld id="{3585FF43-A525-46AA-AF17-9E6C467D249B}" type="slidenum">
              <a:rPr lang="zh-CN" altLang="en-US" smtClean="0"/>
              <a:t>101</a:t>
            </a:fld>
            <a:endParaRPr lang="zh-CN" altLang="en-US"/>
          </a:p>
        </p:txBody>
      </p:sp>
    </p:spTree>
    <p:extLst>
      <p:ext uri="{BB962C8B-B14F-4D97-AF65-F5344CB8AC3E}">
        <p14:creationId xmlns:p14="http://schemas.microsoft.com/office/powerpoint/2010/main" val="21958191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人工智能作为一个专业名词是在 </a:t>
            </a:r>
            <a:r>
              <a:rPr lang="en-US" altLang="zh-CN" dirty="0"/>
              <a:t>1956 </a:t>
            </a:r>
            <a:r>
              <a:rPr lang="zh-CN" altLang="en-US" dirty="0"/>
              <a:t>年首次出现的。</a:t>
            </a:r>
            <a:endParaRPr lang="en-US" altLang="zh-CN" dirty="0"/>
          </a:p>
          <a:p>
            <a:r>
              <a:rPr lang="zh-CN" altLang="en-US" dirty="0"/>
              <a:t>人类对人造机械智能的想象与思考渊远流长。</a:t>
            </a:r>
            <a:endParaRPr lang="en-US" altLang="zh-CN" dirty="0"/>
          </a:p>
          <a:p>
            <a:r>
              <a:rPr lang="zh-CN" altLang="en-US" dirty="0"/>
              <a:t>最早的被称作机器人的东西居然是 </a:t>
            </a:r>
            <a:r>
              <a:rPr lang="en-US" altLang="zh-CN" dirty="0"/>
              <a:t>1499 </a:t>
            </a:r>
            <a:r>
              <a:rPr lang="zh-CN" altLang="en-US" dirty="0"/>
              <a:t>年由画家达芬奇设计的自动狮子，中国古代也有鲁班的飞鸟三日不坠、诸葛亮的木牛流马的记载。</a:t>
            </a:r>
            <a:endParaRPr lang="en-US" altLang="zh-CN" dirty="0"/>
          </a:p>
          <a:p>
            <a:r>
              <a:rPr lang="zh-CN" altLang="en-US" dirty="0"/>
              <a:t>人类对人工智能和机器人的幻想和探索一直持续到了 </a:t>
            </a:r>
            <a:r>
              <a:rPr lang="en-US" altLang="zh-CN" dirty="0"/>
              <a:t>20 </a:t>
            </a:r>
            <a:r>
              <a:rPr lang="zh-CN" altLang="en-US" dirty="0"/>
              <a:t>世纪 </a:t>
            </a:r>
            <a:r>
              <a:rPr lang="en-US" altLang="zh-CN" dirty="0"/>
              <a:t>40 </a:t>
            </a:r>
            <a:r>
              <a:rPr lang="zh-CN" altLang="en-US" dirty="0"/>
              <a:t>年代。</a:t>
            </a:r>
          </a:p>
          <a:p>
            <a:endParaRPr lang="zh-CN" altLang="en-US" dirty="0"/>
          </a:p>
        </p:txBody>
      </p:sp>
      <p:sp>
        <p:nvSpPr>
          <p:cNvPr id="4" name="灯片编号占位符 3"/>
          <p:cNvSpPr>
            <a:spLocks noGrp="1"/>
          </p:cNvSpPr>
          <p:nvPr>
            <p:ph type="sldNum" sz="quarter" idx="5"/>
          </p:nvPr>
        </p:nvSpPr>
        <p:spPr/>
        <p:txBody>
          <a:bodyPr/>
          <a:lstStyle/>
          <a:p>
            <a:fld id="{3585FF43-A525-46AA-AF17-9E6C467D249B}" type="slidenum">
              <a:rPr lang="zh-CN" altLang="en-US" smtClean="0"/>
              <a:t>103</a:t>
            </a:fld>
            <a:endParaRPr lang="zh-CN" altLang="en-US"/>
          </a:p>
        </p:txBody>
      </p:sp>
    </p:spTree>
    <p:extLst>
      <p:ext uri="{BB962C8B-B14F-4D97-AF65-F5344CB8AC3E}">
        <p14:creationId xmlns:p14="http://schemas.microsoft.com/office/powerpoint/2010/main" val="264711215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人工智能是一门融合了计算机科学、数学、生物学、脑神经科学、心理学和哲学等多种学科的综合性学科。</a:t>
            </a:r>
            <a:endParaRPr lang="en-US" altLang="zh-CN" dirty="0"/>
          </a:p>
          <a:p>
            <a:r>
              <a:rPr lang="zh-CN" altLang="en-US" dirty="0"/>
              <a:t>人工智能的发展历程并非是一帆风顺的，可谓一波三折。在人工智能学科诞生之后，很多科学家对人工智能的预测非常的乐观，甚至认为 </a:t>
            </a:r>
            <a:r>
              <a:rPr lang="en-US" altLang="zh-CN" dirty="0"/>
              <a:t>20 </a:t>
            </a:r>
            <a:r>
              <a:rPr lang="zh-CN" altLang="en-US" dirty="0"/>
              <a:t>年内就会出现完全智能的机器。就这样，人工智能迎来了第一次研究热潮。</a:t>
            </a:r>
            <a:endParaRPr lang="en-US" altLang="zh-CN" dirty="0"/>
          </a:p>
          <a:p>
            <a:r>
              <a:rPr lang="zh-CN" altLang="en-US" dirty="0"/>
              <a:t>在 </a:t>
            </a:r>
            <a:r>
              <a:rPr lang="en-US" altLang="zh-CN" dirty="0"/>
              <a:t>20 </a:t>
            </a:r>
            <a:r>
              <a:rPr lang="zh-CN" altLang="en-US" dirty="0"/>
              <a:t>世纪 </a:t>
            </a:r>
            <a:r>
              <a:rPr lang="en-US" altLang="zh-CN" dirty="0"/>
              <a:t>50 </a:t>
            </a:r>
            <a:r>
              <a:rPr lang="zh-CN" altLang="en-US" dirty="0"/>
              <a:t>年代到 </a:t>
            </a:r>
            <a:r>
              <a:rPr lang="en-US" altLang="zh-CN" dirty="0"/>
              <a:t>60 </a:t>
            </a:r>
            <a:r>
              <a:rPr lang="zh-CN" altLang="en-US" dirty="0"/>
              <a:t>年代，人们认为如果能够赋予机器逻辑推理的能力，机器就具有智能。在这个阶段的研究处于推理期，核心是符号主义。就是用机器证明的方法去证明和推理一些知识。例如用机器证明一个数学定理，要证明这些问题，就需要把原来的条件和定义变成逻辑表达式的形式，然后用逻辑的方法去证明最后的结论是对的还是错的。</a:t>
            </a:r>
            <a:endParaRPr lang="en-US" altLang="zh-CN" dirty="0"/>
          </a:p>
          <a:p>
            <a:r>
              <a:rPr lang="zh-CN" altLang="en-US" dirty="0"/>
              <a:t>定理证明是人工智能的第一波浪潮中实现效果最好的。 </a:t>
            </a:r>
            <a:r>
              <a:rPr lang="en-US" altLang="zh-CN" dirty="0"/>
              <a:t>1963 </a:t>
            </a:r>
            <a:r>
              <a:rPr lang="zh-CN" altLang="en-US" dirty="0"/>
              <a:t>年，数学家罗素的数学名著数学原理的第二章中，全部 </a:t>
            </a:r>
            <a:r>
              <a:rPr lang="en-US" altLang="zh-CN" dirty="0"/>
              <a:t>52 </a:t>
            </a:r>
            <a:r>
              <a:rPr lang="zh-CN" altLang="en-US" dirty="0"/>
              <a:t>条数学定理被计算机程序自动地证明出来，人工智能达到了第一次研究浪潮的巅峰。</a:t>
            </a:r>
            <a:endParaRPr lang="en-US" altLang="zh-CN" dirty="0"/>
          </a:p>
          <a:p>
            <a:r>
              <a:rPr lang="zh-CN" altLang="en-US" dirty="0"/>
              <a:t>在此期间还出现了第一个自然语言处理程序、第一个人形机器人等等。</a:t>
            </a:r>
            <a:endParaRPr lang="en-US" altLang="zh-CN" dirty="0"/>
          </a:p>
          <a:p>
            <a:r>
              <a:rPr lang="zh-CN" altLang="en-US" dirty="0"/>
              <a:t>但是由于科学家们一开始的预测过于乐观，后续的研究成果和之前人们对人工智能的期望之间产生了巨大的反差，导致公众的热情和投资消减。</a:t>
            </a:r>
            <a:endParaRPr lang="en-US" altLang="zh-CN" dirty="0"/>
          </a:p>
          <a:p>
            <a:r>
              <a:rPr lang="en-US" altLang="zh-CN" dirty="0"/>
              <a:t>70 </a:t>
            </a:r>
            <a:r>
              <a:rPr lang="zh-CN" altLang="en-US" dirty="0"/>
              <a:t>年代中期，人工智能步入第一次寒冬，人们逐渐认识到人工智能真正的挑战在于去解决那些对人来说很容易执行，但却很难形式化的描述出来的任务，比如聊天儿、识别图像等等。</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107</a:t>
            </a:fld>
            <a:endParaRPr lang="zh-CN" altLang="en-US"/>
          </a:p>
        </p:txBody>
      </p:sp>
    </p:spTree>
    <p:extLst>
      <p:ext uri="{BB962C8B-B14F-4D97-AF65-F5344CB8AC3E}">
        <p14:creationId xmlns:p14="http://schemas.microsoft.com/office/powerpoint/2010/main" val="33772226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想到人类之所以能够得到正确的判断和决策，除了具有逻辑推理能力之外，还需要有相关的知识。</a:t>
            </a:r>
            <a:endParaRPr lang="en-US" altLang="zh-CN" dirty="0"/>
          </a:p>
          <a:p>
            <a:r>
              <a:rPr lang="zh-CN" altLang="en-US" dirty="0"/>
              <a:t>于是对人工智能的研究开始进入了知识期，诞生了大量的专家系统，例如医学学专家系统、工程专家系统等等。</a:t>
            </a:r>
            <a:endParaRPr lang="en-US" altLang="zh-CN" dirty="0"/>
          </a:p>
          <a:p>
            <a:r>
              <a:rPr lang="zh-CN" altLang="en-US" dirty="0"/>
              <a:t>在这些系统中，人们将知识整理为计算机能够识别的规则，作为专家知识输入给计算机，计算机根据这些知识进行判断和决策。</a:t>
            </a:r>
            <a:endParaRPr lang="en-US" altLang="zh-CN" dirty="0"/>
          </a:p>
          <a:p>
            <a:endParaRPr lang="en-US" altLang="zh-CN" dirty="0"/>
          </a:p>
          <a:p>
            <a:r>
              <a:rPr lang="zh-CN" altLang="en-US" dirty="0"/>
              <a:t>然而随着研究的进展，人们发现人类的知识无穷无尽，而有些知识是很难总结之后再去交给计算机的。对于更难的问题，专家系统的效果都不太理想。</a:t>
            </a:r>
            <a:endParaRPr lang="en-US" altLang="zh-CN" dirty="0"/>
          </a:p>
          <a:p>
            <a:r>
              <a:rPr lang="zh-CN" altLang="en-US" dirty="0"/>
              <a:t>于是一些学者设想是否能够直接给计算机赋予学习知识的能力。</a:t>
            </a:r>
            <a:endParaRPr lang="en-US" altLang="zh-CN" dirty="0"/>
          </a:p>
          <a:p>
            <a:r>
              <a:rPr lang="en-US" altLang="zh-CN" dirty="0"/>
              <a:t>20 </a:t>
            </a:r>
            <a:r>
              <a:rPr lang="zh-CN" altLang="en-US" dirty="0"/>
              <a:t>世纪 </a:t>
            </a:r>
            <a:r>
              <a:rPr lang="en-US" altLang="zh-CN" dirty="0"/>
              <a:t>80 </a:t>
            </a:r>
            <a:r>
              <a:rPr lang="zh-CN" altLang="en-US" dirty="0"/>
              <a:t>年代，统计机器学习的方法开始出现，机器学习真正开始成为一个独立的学科领域，专家系统懂的成果和机器学习的兴起掀起了人工智能的第二波浪潮。 </a:t>
            </a:r>
            <a:endParaRPr lang="en-US" altLang="zh-CN" dirty="0"/>
          </a:p>
          <a:p>
            <a:r>
              <a:rPr lang="en-US" altLang="zh-CN" dirty="0"/>
              <a:t>1982 </a:t>
            </a:r>
            <a:r>
              <a:rPr lang="zh-CN" altLang="en-US" dirty="0"/>
              <a:t>年，日本启动了第五代计算机计划，希望通过大规模的并行计算来构造通用人工智能平台。人们又一次开始对人工智能充满期待。</a:t>
            </a:r>
            <a:endParaRPr lang="en-US" altLang="zh-CN" dirty="0"/>
          </a:p>
          <a:p>
            <a:r>
              <a:rPr lang="zh-CN" altLang="en-US" dirty="0"/>
              <a:t>但是由于计算资源和能力的限制，早期机器学习的效果并不是太理想。</a:t>
            </a:r>
            <a:endParaRPr lang="en-US" altLang="zh-CN" dirty="0"/>
          </a:p>
          <a:p>
            <a:r>
              <a:rPr lang="zh-CN" altLang="en-US" dirty="0"/>
              <a:t>同时日本的第五代计算机计划也研究失败，人工智能再次进入寒冬。</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112</a:t>
            </a:fld>
            <a:endParaRPr lang="zh-CN" altLang="en-US"/>
          </a:p>
        </p:txBody>
      </p:sp>
    </p:spTree>
    <p:extLst>
      <p:ext uri="{BB962C8B-B14F-4D97-AF65-F5344CB8AC3E}">
        <p14:creationId xmlns:p14="http://schemas.microsoft.com/office/powerpoint/2010/main" val="35892505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二战期间，各国对于计算能力和通信能力的迫切需求，信息科学和电子计算机开始出现。通用可编程的计算机技术理论已经成熟，而且有了初步的工业化成果。</a:t>
            </a:r>
            <a:endParaRPr lang="en-US" altLang="zh-CN" dirty="0"/>
          </a:p>
          <a:p>
            <a:r>
              <a:rPr lang="en-US" altLang="zh-CN" dirty="0"/>
              <a:t>1945 </a:t>
            </a:r>
            <a:r>
              <a:rPr lang="zh-CN" altLang="en-US" dirty="0"/>
              <a:t>年，冯贝塔菲发表了系统论的总结性著作。 </a:t>
            </a:r>
            <a:endParaRPr lang="en-US" altLang="zh-CN" dirty="0"/>
          </a:p>
          <a:p>
            <a:r>
              <a:rPr lang="en-US" altLang="zh-CN" dirty="0"/>
              <a:t>1946 </a:t>
            </a:r>
            <a:r>
              <a:rPr lang="zh-CN" altLang="en-US" dirty="0"/>
              <a:t>年，世界上第一台通用计算机电子数值积分计算机 </a:t>
            </a:r>
            <a:r>
              <a:rPr lang="en-US" altLang="zh-CN" dirty="0"/>
              <a:t>ENIAC</a:t>
            </a:r>
            <a:r>
              <a:rPr lang="zh-CN" altLang="en-US" dirty="0"/>
              <a:t>在美国宾夕法尼亚大学诞生，实际应用于陆军火炮弹道和火力计算工作。</a:t>
            </a:r>
            <a:endParaRPr lang="en-US" altLang="zh-CN" dirty="0"/>
          </a:p>
          <a:p>
            <a:r>
              <a:rPr lang="en-US" altLang="zh-CN" dirty="0"/>
              <a:t>1948</a:t>
            </a:r>
            <a:r>
              <a:rPr lang="zh-CN" altLang="en-US" dirty="0"/>
              <a:t>年，维纳和香农分别发表了两篇极具开创性的著作，创立了控制论和信息论。</a:t>
            </a:r>
            <a:endParaRPr lang="en-US" altLang="zh-CN" dirty="0"/>
          </a:p>
          <a:p>
            <a:endParaRPr lang="en-US" altLang="zh-CN" dirty="0"/>
          </a:p>
          <a:p>
            <a:r>
              <a:rPr lang="zh-CN" altLang="en-US" dirty="0"/>
              <a:t>整个信息科学完成了极大的突破。</a:t>
            </a:r>
            <a:endParaRPr lang="en-US" altLang="zh-CN" dirty="0"/>
          </a:p>
          <a:p>
            <a:r>
              <a:rPr lang="zh-CN" altLang="en-US" dirty="0"/>
              <a:t>至今，信息科学和信息技术产业得到了迅速的发展，在计算机、通信、互联网等方面发展也为人工智能的飞速发展奠定了基础。</a:t>
            </a:r>
            <a:endParaRPr lang="en-US" altLang="zh-CN" dirty="0"/>
          </a:p>
          <a:p>
            <a:endParaRPr lang="en-US" altLang="zh-CN" dirty="0"/>
          </a:p>
          <a:p>
            <a:r>
              <a:rPr lang="zh-CN" altLang="en-US" dirty="0"/>
              <a:t>同时，开始了对机器智能的探索。</a:t>
            </a:r>
            <a:endParaRPr lang="en-US" altLang="zh-CN" dirty="0"/>
          </a:p>
          <a:p>
            <a:r>
              <a:rPr lang="zh-CN" altLang="en-US" dirty="0"/>
              <a:t>提出问题：</a:t>
            </a:r>
            <a:endParaRPr lang="en-US" altLang="zh-CN" dirty="0"/>
          </a:p>
          <a:p>
            <a:r>
              <a:rPr lang="zh-CN" altLang="en-US" dirty="0"/>
              <a:t>    </a:t>
            </a:r>
            <a:r>
              <a:rPr lang="en-US" altLang="zh-CN" dirty="0"/>
              <a:t>1.</a:t>
            </a:r>
            <a:r>
              <a:rPr lang="zh-CN" altLang="en-US" dirty="0"/>
              <a:t> 图灵机这样一个并不复杂的计算模型，可以抽象出人类逻辑和计算能力，而逻辑和计算又是人类最具代表性的智能表现之一。</a:t>
            </a:r>
            <a:endParaRPr lang="en-US" altLang="zh-CN" dirty="0"/>
          </a:p>
          <a:p>
            <a:r>
              <a:rPr lang="en-US" altLang="zh-CN" dirty="0"/>
              <a:t>        </a:t>
            </a:r>
            <a:r>
              <a:rPr lang="zh-CN" altLang="en-US" dirty="0"/>
              <a:t>那思考能力（智能）是否也可以通过一个模型来描述出来，并且被机器所实现呢？</a:t>
            </a:r>
            <a:endParaRPr lang="en-US" altLang="zh-CN" dirty="0"/>
          </a:p>
          <a:p>
            <a:r>
              <a:rPr lang="en-US" altLang="zh-CN" dirty="0"/>
              <a:t>    2. </a:t>
            </a:r>
            <a:r>
              <a:rPr lang="zh-CN" altLang="en-US" dirty="0"/>
              <a:t>图灵机是否可以扩展为概括所有智能活动的模型？</a:t>
            </a:r>
            <a:endParaRPr lang="en-US" altLang="zh-CN" dirty="0"/>
          </a:p>
          <a:p>
            <a:r>
              <a:rPr lang="en-US" altLang="zh-CN" dirty="0"/>
              <a:t>        </a:t>
            </a:r>
            <a:r>
              <a:rPr lang="zh-CN" altLang="en-US" dirty="0"/>
              <a:t>如果图灵机不足以成为这种模型的话，是否有其他的模型可以胜任成为人造智能的基石呢？</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13</a:t>
            </a:fld>
            <a:endParaRPr lang="zh-CN" altLang="en-US"/>
          </a:p>
        </p:txBody>
      </p:sp>
    </p:spTree>
    <p:extLst>
      <p:ext uri="{BB962C8B-B14F-4D97-AF65-F5344CB8AC3E}">
        <p14:creationId xmlns:p14="http://schemas.microsoft.com/office/powerpoint/2010/main" val="50021183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在经历第二次低谷之后，科学家们更加理智。</a:t>
            </a:r>
            <a:endParaRPr lang="en-US" altLang="zh-CN" dirty="0"/>
          </a:p>
          <a:p>
            <a:r>
              <a:rPr lang="zh-CN" altLang="en-US" dirty="0"/>
              <a:t>在之后的数十年中，统计机器学习的算法逐步开始成为主流。</a:t>
            </a:r>
            <a:endParaRPr lang="en-US" altLang="zh-CN" dirty="0"/>
          </a:p>
          <a:p>
            <a:r>
              <a:rPr lang="zh-CN" altLang="en-US" dirty="0"/>
              <a:t>但是大家降低了对它的期望，不再叫它人工智能，而是利用这些方法来做一些更加实际的东西，例如计算机视觉、语音处理等等。</a:t>
            </a:r>
            <a:endParaRPr lang="en-US" altLang="zh-CN" dirty="0"/>
          </a:p>
          <a:p>
            <a:r>
              <a:rPr lang="zh-CN" altLang="en-US" dirty="0"/>
              <a:t>在此期间，神经网络和深度学习的方法也在默默的积累。 </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118</a:t>
            </a:fld>
            <a:endParaRPr lang="zh-CN" altLang="en-US"/>
          </a:p>
        </p:txBody>
      </p:sp>
    </p:spTree>
    <p:extLst>
      <p:ext uri="{BB962C8B-B14F-4D97-AF65-F5344CB8AC3E}">
        <p14:creationId xmlns:p14="http://schemas.microsoft.com/office/powerpoint/2010/main" val="308057798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2006 </a:t>
            </a:r>
            <a:r>
              <a:rPr lang="zh-CN" altLang="en-US" dirty="0"/>
              <a:t>年，辛顿在 </a:t>
            </a:r>
            <a:r>
              <a:rPr lang="en-US" altLang="zh-CN" dirty="0"/>
              <a:t>《</a:t>
            </a:r>
            <a:r>
              <a:rPr lang="zh-CN" altLang="en-US" dirty="0"/>
              <a:t>科学</a:t>
            </a:r>
            <a:r>
              <a:rPr lang="en-US" altLang="zh-CN" dirty="0"/>
              <a:t>》 </a:t>
            </a:r>
            <a:r>
              <a:rPr lang="zh-CN" altLang="en-US" dirty="0"/>
              <a:t>上发表了一篇论文，指出深层次的人工神经网络具有优异的学习能力，并提出了训练深层神经网络的算法，被认为是人工智能的第三次浪潮的起点。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2010 </a:t>
            </a:r>
            <a:r>
              <a:rPr lang="zh-CN" altLang="en-US" dirty="0"/>
              <a:t>年之后，深度学习在语音识别、计算机视觉等各个领域迅速取得了重大进展，彻底引爆了人工智能的第三次浪潮，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深度学习成为人工智能领域最重要的技术之一。</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计算机，一直按照摩尔定律的规律持续发展。</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人工智能。几十年的发展历程跌宕起伏。</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119</a:t>
            </a:fld>
            <a:endParaRPr lang="zh-CN" altLang="en-US"/>
          </a:p>
        </p:txBody>
      </p:sp>
    </p:spTree>
    <p:extLst>
      <p:ext uri="{BB962C8B-B14F-4D97-AF65-F5344CB8AC3E}">
        <p14:creationId xmlns:p14="http://schemas.microsoft.com/office/powerpoint/2010/main" val="225047432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 </a:t>
            </a:r>
            <a:r>
              <a:rPr lang="en-US" altLang="zh-CN" dirty="0"/>
              <a:t>20 </a:t>
            </a:r>
            <a:r>
              <a:rPr lang="zh-CN" altLang="en-US" dirty="0"/>
              <a:t>世纪 </a:t>
            </a:r>
            <a:r>
              <a:rPr lang="en-US" altLang="zh-CN" dirty="0"/>
              <a:t>60 </a:t>
            </a:r>
            <a:r>
              <a:rPr lang="zh-CN" altLang="en-US" dirty="0"/>
              <a:t>年代起，人工智能的发展经历了逻辑推理、专家系统、机器学习三个阶段。</a:t>
            </a:r>
            <a:endParaRPr lang="en-US" altLang="zh-CN" dirty="0"/>
          </a:p>
          <a:p>
            <a:endParaRPr lang="en-US" altLang="zh-CN" dirty="0"/>
          </a:p>
          <a:p>
            <a:r>
              <a:rPr lang="zh-CN" altLang="en-US" dirty="0"/>
              <a:t>在这 </a:t>
            </a:r>
            <a:r>
              <a:rPr lang="en-US" altLang="zh-CN" dirty="0"/>
              <a:t>60 </a:t>
            </a:r>
            <a:r>
              <a:rPr lang="zh-CN" altLang="en-US" dirty="0"/>
              <a:t>年中，人工智能的发展经历了三起两落，可谓跌宕起伏。在人工智能经历的三次浪潮中，有着非常著名的三盘棋，分别是 </a:t>
            </a:r>
            <a:r>
              <a:rPr lang="en-US" altLang="zh-CN" dirty="0"/>
              <a:t>1962 </a:t>
            </a:r>
            <a:r>
              <a:rPr lang="zh-CN" altLang="en-US" dirty="0"/>
              <a:t>年的夕阳跳起 </a:t>
            </a:r>
            <a:r>
              <a:rPr lang="en-US" altLang="zh-CN" dirty="0"/>
              <a:t>1997 </a:t>
            </a:r>
            <a:r>
              <a:rPr lang="zh-CN" altLang="en-US" dirty="0"/>
              <a:t>年的国际象棋以及 </a:t>
            </a:r>
            <a:r>
              <a:rPr lang="en-US" altLang="zh-CN" dirty="0"/>
              <a:t>2016 </a:t>
            </a:r>
            <a:r>
              <a:rPr lang="zh-CN" altLang="en-US" dirty="0"/>
              <a:t>年的围棋。</a:t>
            </a:r>
            <a:endParaRPr lang="en-US" altLang="zh-CN" dirty="0"/>
          </a:p>
          <a:p>
            <a:endParaRPr lang="en-US" altLang="zh-CN" dirty="0"/>
          </a:p>
          <a:p>
            <a:r>
              <a:rPr lang="zh-CN" altLang="en-US" dirty="0"/>
              <a:t>为什么科学家们总是热衷于让人工智能去下棋呢？</a:t>
            </a:r>
            <a:endParaRPr lang="en-US" altLang="zh-CN" dirty="0"/>
          </a:p>
          <a:p>
            <a:r>
              <a:rPr lang="zh-CN" altLang="en-US" dirty="0"/>
              <a:t>一方面，棋类游戏自古以来就被认为是人类智力活动的象征，人工智能如果能够达到甚至高于人类水平，那么自然可以吸引更多的人关注并投身于人工智能的研究和应用中来。</a:t>
            </a:r>
            <a:endParaRPr lang="en-US" altLang="zh-CN" dirty="0"/>
          </a:p>
          <a:p>
            <a:r>
              <a:rPr lang="zh-CN" altLang="en-US" dirty="0"/>
              <a:t>另一方面，棋类游戏规则清晰明了，胜负容易评估，也很适合计算机来求解。因此每一次人机对弈都会引起公众的极大关注，并推动人工智能技术的快速发展。</a:t>
            </a:r>
          </a:p>
        </p:txBody>
      </p:sp>
      <p:sp>
        <p:nvSpPr>
          <p:cNvPr id="4" name="灯片编号占位符 3"/>
          <p:cNvSpPr>
            <a:spLocks noGrp="1"/>
          </p:cNvSpPr>
          <p:nvPr>
            <p:ph type="sldNum" sz="quarter" idx="5"/>
          </p:nvPr>
        </p:nvSpPr>
        <p:spPr/>
        <p:txBody>
          <a:bodyPr/>
          <a:lstStyle/>
          <a:p>
            <a:fld id="{6182E228-E024-419D-8429-96CB3DB51177}" type="slidenum">
              <a:rPr lang="zh-CN" altLang="en-US" smtClean="0"/>
              <a:t>125</a:t>
            </a:fld>
            <a:endParaRPr lang="zh-CN" altLang="en-US"/>
          </a:p>
        </p:txBody>
      </p:sp>
    </p:spTree>
    <p:extLst>
      <p:ext uri="{BB962C8B-B14F-4D97-AF65-F5344CB8AC3E}">
        <p14:creationId xmlns:p14="http://schemas.microsoft.com/office/powerpoint/2010/main" val="93940512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1962 </a:t>
            </a:r>
            <a:r>
              <a:rPr lang="zh-CN" altLang="en-US" dirty="0"/>
              <a:t>年， </a:t>
            </a:r>
            <a:r>
              <a:rPr lang="en-US" altLang="zh-CN" dirty="0"/>
              <a:t>IBM </a:t>
            </a:r>
            <a:r>
              <a:rPr lang="zh-CN" altLang="en-US" dirty="0"/>
              <a:t>的阿瑟</a:t>
            </a:r>
            <a:r>
              <a:rPr lang="en-US" altLang="zh-CN" dirty="0"/>
              <a:t>·</a:t>
            </a:r>
            <a:r>
              <a:rPr lang="zh-CN" altLang="en-US" dirty="0"/>
              <a:t>萨缪尔（</a:t>
            </a:r>
            <a:r>
              <a:rPr lang="en-US" altLang="zh-CN" dirty="0"/>
              <a:t>Arthur Samuel</a:t>
            </a:r>
            <a:r>
              <a:rPr lang="zh-CN" altLang="en-US" dirty="0"/>
              <a:t>，</a:t>
            </a:r>
            <a:r>
              <a:rPr lang="en-US" altLang="zh-CN" dirty="0"/>
              <a:t>1901—1990</a:t>
            </a:r>
            <a:r>
              <a:rPr lang="zh-CN" altLang="en-US" dirty="0"/>
              <a:t>）在内内存仅有 </a:t>
            </a:r>
            <a:r>
              <a:rPr lang="en-US" altLang="zh-CN" dirty="0"/>
              <a:t>32 KB </a:t>
            </a:r>
            <a:r>
              <a:rPr lang="zh-CN" altLang="en-US" dirty="0"/>
              <a:t>的 </a:t>
            </a:r>
            <a:r>
              <a:rPr lang="en-US" altLang="zh-CN" dirty="0"/>
              <a:t>IBM 7090 </a:t>
            </a:r>
            <a:r>
              <a:rPr lang="zh-CN" altLang="en-US" dirty="0"/>
              <a:t>晶体管计算机上研制出了西洋跳棋程序，并击败了当时全美最强的西洋跳棋选手之一，引起了轰动，从而掀起了公众关注人工智能的第一次浪潮。</a:t>
            </a:r>
            <a:endParaRPr lang="en-US" altLang="zh-CN" dirty="0"/>
          </a:p>
          <a:p>
            <a:r>
              <a:rPr lang="zh-CN" altLang="en-US" dirty="0"/>
              <a:t>阿瑟</a:t>
            </a:r>
            <a:r>
              <a:rPr lang="en-US" altLang="zh-CN" dirty="0"/>
              <a:t>·</a:t>
            </a:r>
            <a:r>
              <a:rPr lang="zh-CN" altLang="en-US" dirty="0"/>
              <a:t>萨缪尔（</a:t>
            </a:r>
            <a:r>
              <a:rPr lang="en-US" altLang="zh-CN" dirty="0"/>
              <a:t>Arthur Samuel</a:t>
            </a:r>
            <a:r>
              <a:rPr lang="zh-CN" altLang="en-US" dirty="0"/>
              <a:t>，</a:t>
            </a:r>
            <a:r>
              <a:rPr lang="en-US" altLang="zh-CN" dirty="0"/>
              <a:t>1901—1990</a:t>
            </a:r>
            <a:r>
              <a:rPr lang="zh-CN" altLang="en-US" dirty="0"/>
              <a:t>）在西洋跳棋的程序的研制过程中，第一次提出了机器学习的概念，也就是说不需要显式的编程，让机器具有学习的能力，因此它被称为机器学习之父。</a:t>
            </a:r>
          </a:p>
          <a:p>
            <a:endParaRPr lang="zh-CN" altLang="en-US" dirty="0"/>
          </a:p>
        </p:txBody>
      </p:sp>
      <p:sp>
        <p:nvSpPr>
          <p:cNvPr id="4" name="灯片编号占位符 3"/>
          <p:cNvSpPr>
            <a:spLocks noGrp="1"/>
          </p:cNvSpPr>
          <p:nvPr>
            <p:ph type="sldNum" sz="quarter" idx="5"/>
          </p:nvPr>
        </p:nvSpPr>
        <p:spPr/>
        <p:txBody>
          <a:bodyPr/>
          <a:lstStyle/>
          <a:p>
            <a:fld id="{3585FF43-A525-46AA-AF17-9E6C467D249B}" type="slidenum">
              <a:rPr lang="zh-CN" altLang="en-US" smtClean="0"/>
              <a:t>127</a:t>
            </a:fld>
            <a:endParaRPr lang="zh-CN" altLang="en-US"/>
          </a:p>
        </p:txBody>
      </p:sp>
    </p:spTree>
    <p:extLst>
      <p:ext uri="{BB962C8B-B14F-4D97-AF65-F5344CB8AC3E}">
        <p14:creationId xmlns:p14="http://schemas.microsoft.com/office/powerpoint/2010/main" val="358433810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1952</a:t>
            </a:r>
            <a:r>
              <a:rPr lang="zh-CN" altLang="en-US"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IBM</a:t>
            </a:r>
            <a:r>
              <a:rPr lang="zh-CN" altLang="en-US" sz="1200" kern="1200" dirty="0">
                <a:solidFill>
                  <a:schemeClr val="tx1"/>
                </a:solidFill>
                <a:effectLst/>
                <a:latin typeface="+mn-lt"/>
                <a:ea typeface="+mn-ea"/>
                <a:cs typeface="+mn-cs"/>
              </a:rPr>
              <a:t>科学家亚瑟</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塞缪尔开发了一个跳棋程序。该程序能够通过观察当前位置，并学习一个隐含的模型，从而为后续动作提供更好的指导。塞缪尔发现，伴随着该游戏程序运行时间的增加，其可以实现越来越好的后续指导。通过这个程序，塞缪尔驳倒了普罗维登斯提出的机器无法超越人类，像人类一样写代码和学习的模式。</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他创造了“机器学习”这一术语，并将它定义为：</a:t>
            </a:r>
          </a:p>
          <a:p>
            <a:r>
              <a:rPr lang="zh-CN" altLang="en-US" dirty="0">
                <a:effectLst/>
              </a:rPr>
              <a:t>可以提供计算机能力而无需显式编程的研究领域</a:t>
            </a:r>
          </a:p>
          <a:p>
            <a:r>
              <a:rPr lang="en-US" altLang="zh-CN" dirty="0">
                <a:effectLst/>
              </a:rPr>
              <a:t>a field of study that gives computer the ability without being explicitly programmed.</a:t>
            </a:r>
          </a:p>
          <a:p>
            <a:endParaRPr lang="zh-CN" altLang="en-US" dirty="0"/>
          </a:p>
        </p:txBody>
      </p:sp>
      <p:sp>
        <p:nvSpPr>
          <p:cNvPr id="4" name="灯片编号占位符 3"/>
          <p:cNvSpPr>
            <a:spLocks noGrp="1"/>
          </p:cNvSpPr>
          <p:nvPr>
            <p:ph type="sldNum" sz="quarter" idx="5"/>
          </p:nvPr>
        </p:nvSpPr>
        <p:spPr/>
        <p:txBody>
          <a:bodyPr/>
          <a:lstStyle/>
          <a:p>
            <a:fld id="{CB044887-FDFD-47DC-BCF7-5B071AF27820}" type="slidenum">
              <a:rPr lang="zh-CN" altLang="en-US" smtClean="0"/>
              <a:t>129</a:t>
            </a:fld>
            <a:endParaRPr lang="zh-CN" altLang="en-US"/>
          </a:p>
        </p:txBody>
      </p:sp>
    </p:spTree>
    <p:extLst>
      <p:ext uri="{BB962C8B-B14F-4D97-AF65-F5344CB8AC3E}">
        <p14:creationId xmlns:p14="http://schemas.microsoft.com/office/powerpoint/2010/main" val="16256430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第一个可以完全走完全局的下棋程序，是 </a:t>
            </a:r>
            <a:r>
              <a:rPr lang="en-US" altLang="zh-CN" dirty="0"/>
              <a:t>IBM </a:t>
            </a:r>
            <a:r>
              <a:rPr lang="zh-CN" altLang="en-US" dirty="0"/>
              <a:t>的工程师伯恩斯坦（</a:t>
            </a:r>
            <a:r>
              <a:rPr lang="en-US" altLang="zh-CN" dirty="0"/>
              <a:t>Alex Bernstein</a:t>
            </a:r>
            <a:r>
              <a:rPr lang="zh-CN" altLang="en-US" dirty="0"/>
              <a:t>）</a:t>
            </a:r>
            <a:r>
              <a:rPr lang="en-US" altLang="zh-CN" dirty="0"/>
              <a:t>1958</a:t>
            </a:r>
            <a:r>
              <a:rPr lang="zh-CN" altLang="en-US" dirty="0"/>
              <a:t>年在一台 </a:t>
            </a:r>
            <a:r>
              <a:rPr lang="en-US" altLang="zh-CN" dirty="0"/>
              <a:t>IBM 704 </a:t>
            </a:r>
            <a:r>
              <a:rPr lang="zh-CN" altLang="en-US" dirty="0"/>
              <a:t>上实现的， 机器每步要花 </a:t>
            </a:r>
            <a:r>
              <a:rPr lang="en-US" altLang="zh-CN" dirty="0"/>
              <a:t>8 </a:t>
            </a:r>
            <a:r>
              <a:rPr lang="zh-CN" altLang="en-US" dirty="0"/>
              <a:t>分钟想。</a:t>
            </a:r>
          </a:p>
        </p:txBody>
      </p:sp>
      <p:sp>
        <p:nvSpPr>
          <p:cNvPr id="4" name="灯片编号占位符 3"/>
          <p:cNvSpPr>
            <a:spLocks noGrp="1"/>
          </p:cNvSpPr>
          <p:nvPr>
            <p:ph type="sldNum" sz="quarter" idx="10"/>
          </p:nvPr>
        </p:nvSpPr>
        <p:spPr/>
        <p:txBody>
          <a:bodyPr/>
          <a:lstStyle/>
          <a:p>
            <a:fld id="{CB044887-FDFD-47DC-BCF7-5B071AF27820}" type="slidenum">
              <a:rPr lang="zh-CN" altLang="en-US" smtClean="0"/>
              <a:t>132</a:t>
            </a:fld>
            <a:endParaRPr lang="zh-CN" altLang="en-US"/>
          </a:p>
        </p:txBody>
      </p:sp>
    </p:spTree>
    <p:extLst>
      <p:ext uri="{BB962C8B-B14F-4D97-AF65-F5344CB8AC3E}">
        <p14:creationId xmlns:p14="http://schemas.microsoft.com/office/powerpoint/2010/main" val="361245943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卡斯帕罗夫回忆</a:t>
            </a:r>
            <a:r>
              <a:rPr lang="en-US" altLang="zh-CN" dirty="0"/>
              <a:t>:</a:t>
            </a:r>
            <a:r>
              <a:rPr lang="zh-CN" altLang="en-US" dirty="0"/>
              <a:t>第二局是关键</a:t>
            </a:r>
            <a:r>
              <a:rPr lang="en-US" altLang="zh-CN" dirty="0"/>
              <a:t>, </a:t>
            </a:r>
            <a:r>
              <a:rPr lang="zh-CN" altLang="en-US" dirty="0"/>
              <a:t>机器表现出超出他的想象</a:t>
            </a:r>
            <a:r>
              <a:rPr lang="en-US" altLang="zh-CN" dirty="0"/>
              <a:t>.</a:t>
            </a:r>
            <a:r>
              <a:rPr lang="zh-CN" altLang="en-US" dirty="0"/>
              <a:t>它经常放弃短期利益</a:t>
            </a:r>
            <a:r>
              <a:rPr lang="en-US" altLang="zh-CN" dirty="0"/>
              <a:t>, </a:t>
            </a:r>
            <a:r>
              <a:rPr lang="zh-CN" altLang="en-US" dirty="0"/>
              <a:t>表现出非常拟人的危险</a:t>
            </a:r>
            <a:r>
              <a:rPr lang="en-US" altLang="zh-CN" dirty="0"/>
              <a:t>.(“showing a very human </a:t>
            </a:r>
            <a:r>
              <a:rPr lang="en-US" altLang="zh-CN" dirty="0" err="1"/>
              <a:t>snese</a:t>
            </a:r>
            <a:r>
              <a:rPr lang="en-US" altLang="zh-CN" dirty="0"/>
              <a:t> of danger”)</a:t>
            </a:r>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133</a:t>
            </a:fld>
            <a:endParaRPr lang="zh-CN" altLang="en-US"/>
          </a:p>
        </p:txBody>
      </p:sp>
    </p:spTree>
    <p:extLst>
      <p:ext uri="{BB962C8B-B14F-4D97-AF65-F5344CB8AC3E}">
        <p14:creationId xmlns:p14="http://schemas.microsoft.com/office/powerpoint/2010/main" val="275614829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 </a:t>
            </a:r>
            <a:r>
              <a:rPr lang="zh-CN" altLang="en-US" dirty="0"/>
              <a:t>年 </a:t>
            </a:r>
            <a:r>
              <a:rPr lang="en-US" altLang="zh-CN" dirty="0"/>
              <a:t>3 </a:t>
            </a:r>
            <a:r>
              <a:rPr lang="zh-CN" altLang="en-US" dirty="0"/>
              <a:t>月，谷歌旗下的 </a:t>
            </a:r>
            <a:r>
              <a:rPr lang="en-US" altLang="zh-CN" dirty="0" err="1"/>
              <a:t>deepmind</a:t>
            </a:r>
            <a:r>
              <a:rPr lang="en-US" altLang="zh-CN" dirty="0"/>
              <a:t> </a:t>
            </a:r>
            <a:r>
              <a:rPr lang="zh-CN" altLang="en-US" dirty="0"/>
              <a:t>公司研制出的 </a:t>
            </a:r>
            <a:r>
              <a:rPr lang="en-US" altLang="zh-CN" dirty="0"/>
              <a:t>alpha go </a:t>
            </a:r>
            <a:r>
              <a:rPr lang="zh-CN" altLang="en-US" dirty="0"/>
              <a:t>机器人战胜了韩国围棋世界冠军李世十九段，掀起了公众对人工智能关注的第三次浪潮。</a:t>
            </a:r>
            <a:endParaRPr lang="en-US" altLang="zh-CN" dirty="0"/>
          </a:p>
          <a:p>
            <a:r>
              <a:rPr lang="zh-CN" altLang="en-US" dirty="0"/>
              <a:t>围棋一直被认为是最复杂的棋类博弈，按照一盘棋平均走 </a:t>
            </a:r>
            <a:r>
              <a:rPr lang="en-US" altLang="zh-CN" dirty="0"/>
              <a:t>150 </a:t>
            </a:r>
            <a:r>
              <a:rPr lang="zh-CN" altLang="en-US" dirty="0"/>
              <a:t>步来计算，每步棋可能的落车子位置有 </a:t>
            </a:r>
            <a:r>
              <a:rPr lang="en-US" altLang="zh-CN" dirty="0"/>
              <a:t>250 </a:t>
            </a:r>
            <a:r>
              <a:rPr lang="zh-CN" altLang="en-US" dirty="0"/>
              <a:t>种可能性，则总的状态数大约有十的一百七十次方，而已知的宇宙中的原子总数是十的八十次方。</a:t>
            </a:r>
            <a:endParaRPr lang="en-US" altLang="zh-CN" dirty="0"/>
          </a:p>
          <a:p>
            <a:r>
              <a:rPr lang="zh-CN" altLang="en-US" dirty="0"/>
              <a:t>因此科学家们称围棋是地球人的最后一个堡垒。</a:t>
            </a:r>
            <a:endParaRPr lang="en-US" altLang="zh-CN" dirty="0"/>
          </a:p>
          <a:p>
            <a:r>
              <a:rPr lang="en-US" altLang="zh-CN" dirty="0"/>
              <a:t>alpha go</a:t>
            </a:r>
            <a:r>
              <a:rPr lang="zh-CN" altLang="en-US" dirty="0"/>
              <a:t>将深度学习、强化学习和蒙特卡罗树搜索有机整合起来，使其能够既有局部战斗力，同时还具备全局观。</a:t>
            </a:r>
          </a:p>
          <a:p>
            <a:r>
              <a:rPr lang="zh-CN" altLang="en-US" dirty="0"/>
              <a:t>谷歌的研发团队中并没有围棋高手，</a:t>
            </a:r>
            <a:r>
              <a:rPr lang="en-US" altLang="zh-CN" dirty="0" err="1"/>
              <a:t>alphago</a:t>
            </a:r>
            <a:r>
              <a:rPr lang="zh-CN" altLang="en-US" dirty="0"/>
              <a:t>展现出了机器惊人的自学能力。</a:t>
            </a:r>
            <a:endParaRPr lang="en-US" altLang="zh-CN" dirty="0"/>
          </a:p>
          <a:p>
            <a:endParaRPr lang="en-US" altLang="zh-CN" dirty="0"/>
          </a:p>
          <a:p>
            <a:r>
              <a:rPr lang="zh-CN" altLang="en-US" dirty="0"/>
              <a:t>在首场人机大战结束后，</a:t>
            </a:r>
            <a:r>
              <a:rPr lang="en-US" altLang="zh-CN" dirty="0" err="1"/>
              <a:t>alphago</a:t>
            </a:r>
            <a:r>
              <a:rPr lang="zh-CN" altLang="en-US" dirty="0"/>
              <a:t>的研发团队表示，他们的下一个目标是让计算机自己学会下棋，不再接受人类灌输的特定知识，做到真正的自主学习。 </a:t>
            </a:r>
            <a:endParaRPr lang="en-US" altLang="zh-CN" dirty="0"/>
          </a:p>
          <a:p>
            <a:r>
              <a:rPr lang="en-US" altLang="zh-CN" dirty="0"/>
              <a:t>2017 </a:t>
            </a:r>
            <a:r>
              <a:rPr lang="zh-CN" altLang="en-US" dirty="0"/>
              <a:t>年 </a:t>
            </a:r>
            <a:r>
              <a:rPr lang="en-US" altLang="zh-CN" dirty="0"/>
              <a:t>5 </a:t>
            </a:r>
            <a:r>
              <a:rPr lang="zh-CN" altLang="en-US" dirty="0"/>
              <a:t>月， </a:t>
            </a:r>
            <a:r>
              <a:rPr lang="en-US" altLang="zh-CN" dirty="0" err="1"/>
              <a:t>alphago</a:t>
            </a:r>
            <a:r>
              <a:rPr lang="en-US" altLang="zh-CN" dirty="0"/>
              <a:t> </a:t>
            </a:r>
            <a:r>
              <a:rPr lang="zh-CN" altLang="en-US" dirty="0"/>
              <a:t>的升级版本 </a:t>
            </a:r>
            <a:r>
              <a:rPr lang="en-US" altLang="zh-CN" dirty="0" err="1"/>
              <a:t>alphago</a:t>
            </a:r>
            <a:r>
              <a:rPr lang="en-US" altLang="zh-CN" dirty="0"/>
              <a:t> master </a:t>
            </a:r>
            <a:r>
              <a:rPr lang="zh-CN" altLang="en-US" dirty="0"/>
              <a:t>以 </a:t>
            </a:r>
            <a:r>
              <a:rPr lang="en-US" altLang="zh-CN" dirty="0"/>
              <a:t>3 </a:t>
            </a:r>
            <a:r>
              <a:rPr lang="zh-CN" altLang="en-US" dirty="0"/>
              <a:t>比 </a:t>
            </a:r>
            <a:r>
              <a:rPr lang="en-US" altLang="zh-CN" dirty="0"/>
              <a:t>0 </a:t>
            </a:r>
            <a:r>
              <a:rPr lang="zh-CN" altLang="en-US" dirty="0"/>
              <a:t>战胜人类排名第一的中国棋手柯洁九段。</a:t>
            </a:r>
            <a:endParaRPr lang="en-US" altLang="zh-CN" dirty="0"/>
          </a:p>
          <a:p>
            <a:r>
              <a:rPr lang="zh-CN" altLang="en-US" dirty="0"/>
              <a:t>虽然人类棋手在第一局中只输了半目，但是在全盘都没有任何胜击，而且无论多么复杂的局面，</a:t>
            </a:r>
            <a:r>
              <a:rPr lang="en-US" altLang="zh-CN" dirty="0" err="1"/>
              <a:t>alphago</a:t>
            </a:r>
            <a:r>
              <a:rPr lang="en-US" altLang="zh-CN" dirty="0"/>
              <a:t> master </a:t>
            </a:r>
            <a:r>
              <a:rPr lang="zh-CN" altLang="en-US" dirty="0"/>
              <a:t>都是秒下。</a:t>
            </a:r>
          </a:p>
          <a:p>
            <a:r>
              <a:rPr lang="en-US" altLang="zh-CN" dirty="0"/>
              <a:t>2017 </a:t>
            </a:r>
            <a:r>
              <a:rPr lang="zh-CN" altLang="en-US" dirty="0"/>
              <a:t>年 </a:t>
            </a:r>
            <a:r>
              <a:rPr lang="en-US" altLang="zh-CN" dirty="0"/>
              <a:t>10 </a:t>
            </a:r>
            <a:r>
              <a:rPr lang="zh-CN" altLang="en-US" dirty="0"/>
              <a:t>月， </a:t>
            </a:r>
            <a:r>
              <a:rPr lang="en-US" altLang="zh-CN" dirty="0" err="1"/>
              <a:t>deepmind</a:t>
            </a:r>
            <a:r>
              <a:rPr lang="en-US" altLang="zh-CN" dirty="0"/>
              <a:t> </a:t>
            </a:r>
            <a:r>
              <a:rPr lang="zh-CN" altLang="en-US" dirty="0"/>
              <a:t>公司公布了 </a:t>
            </a:r>
            <a:r>
              <a:rPr lang="en-US" altLang="zh-CN" dirty="0" err="1"/>
              <a:t>alphago</a:t>
            </a:r>
            <a:r>
              <a:rPr lang="en-US" altLang="zh-CN" dirty="0"/>
              <a:t> </a:t>
            </a:r>
            <a:r>
              <a:rPr lang="zh-CN" altLang="en-US" dirty="0"/>
              <a:t>的最新升级版本 </a:t>
            </a:r>
            <a:r>
              <a:rPr lang="en-US" altLang="zh-CN" dirty="0" err="1"/>
              <a:t>alphago</a:t>
            </a:r>
            <a:r>
              <a:rPr lang="en-US" altLang="zh-CN" dirty="0"/>
              <a:t> zero </a:t>
            </a:r>
            <a:r>
              <a:rPr lang="zh-CN" altLang="en-US" dirty="0"/>
              <a:t>他从零开始自学围棋，在没有任何人类经验输入的情况下，用 </a:t>
            </a:r>
            <a:r>
              <a:rPr lang="en-US" altLang="zh-CN" dirty="0"/>
              <a:t>3 </a:t>
            </a:r>
            <a:r>
              <a:rPr lang="zh-CN" altLang="en-US" dirty="0"/>
              <a:t>天时间自己对弈了 </a:t>
            </a:r>
            <a:r>
              <a:rPr lang="en-US" altLang="zh-CN" dirty="0"/>
              <a:t>490 </a:t>
            </a:r>
            <a:r>
              <a:rPr lang="zh-CN" altLang="en-US" dirty="0"/>
              <a:t>万盘棋之后，就以 </a:t>
            </a:r>
            <a:r>
              <a:rPr lang="en-US" altLang="zh-CN" dirty="0"/>
              <a:t>100 </a:t>
            </a:r>
            <a:r>
              <a:rPr lang="zh-CN" altLang="en-US" dirty="0"/>
              <a:t>比 </a:t>
            </a:r>
            <a:r>
              <a:rPr lang="en-US" altLang="zh-CN" dirty="0"/>
              <a:t>0 </a:t>
            </a:r>
            <a:r>
              <a:rPr lang="zh-CN" altLang="en-US" dirty="0"/>
              <a:t>击败了</a:t>
            </a:r>
            <a:r>
              <a:rPr lang="en-US" altLang="zh-CN" dirty="0" err="1"/>
              <a:t>alphago</a:t>
            </a:r>
            <a:r>
              <a:rPr lang="zh-CN" altLang="en-US" dirty="0"/>
              <a:t>，自学 </a:t>
            </a:r>
            <a:r>
              <a:rPr lang="en-US" altLang="zh-CN" dirty="0"/>
              <a:t>21 </a:t>
            </a:r>
            <a:r>
              <a:rPr lang="zh-CN" altLang="en-US" dirty="0"/>
              <a:t>天后达到了</a:t>
            </a:r>
            <a:r>
              <a:rPr lang="en-US" altLang="zh-CN" dirty="0" err="1"/>
              <a:t>alphago</a:t>
            </a:r>
            <a:r>
              <a:rPr lang="en-US" altLang="zh-CN" dirty="0"/>
              <a:t> master </a:t>
            </a:r>
            <a:r>
              <a:rPr lang="zh-CN" altLang="en-US" dirty="0"/>
              <a:t>的水平，与其对弈胜率超过八成。</a:t>
            </a:r>
            <a:endParaRPr lang="en-US" altLang="zh-CN" dirty="0"/>
          </a:p>
          <a:p>
            <a:endParaRPr lang="en-US" altLang="zh-CN" dirty="0"/>
          </a:p>
          <a:p>
            <a:endParaRPr lang="en-US" altLang="zh-CN" dirty="0"/>
          </a:p>
          <a:p>
            <a:r>
              <a:rPr lang="zh-CN" altLang="en-US" dirty="0"/>
              <a:t>经过 </a:t>
            </a:r>
            <a:r>
              <a:rPr lang="en-US" altLang="zh-CN" dirty="0"/>
              <a:t>40 </a:t>
            </a:r>
            <a:r>
              <a:rPr lang="zh-CN" altLang="en-US" dirty="0"/>
              <a:t>天的自我训练之后，</a:t>
            </a:r>
            <a:r>
              <a:rPr lang="en-US" altLang="zh-CN" dirty="0" err="1"/>
              <a:t>alphago</a:t>
            </a:r>
            <a:r>
              <a:rPr lang="en-US" altLang="zh-CN" dirty="0"/>
              <a:t> zero </a:t>
            </a:r>
            <a:r>
              <a:rPr lang="zh-CN" altLang="en-US" dirty="0"/>
              <a:t>已经变得更加强大，在当今的世界上已经无人能敌。然后他就退役了，因为已经找不到任何人类的对手了。</a:t>
            </a:r>
          </a:p>
          <a:p>
            <a:endParaRPr lang="zh-CN" altLang="en-US" dirty="0"/>
          </a:p>
        </p:txBody>
      </p:sp>
      <p:sp>
        <p:nvSpPr>
          <p:cNvPr id="4" name="灯片编号占位符 3"/>
          <p:cNvSpPr>
            <a:spLocks noGrp="1"/>
          </p:cNvSpPr>
          <p:nvPr>
            <p:ph type="sldNum" sz="quarter" idx="5"/>
          </p:nvPr>
        </p:nvSpPr>
        <p:spPr/>
        <p:txBody>
          <a:bodyPr/>
          <a:lstStyle/>
          <a:p>
            <a:fld id="{3585FF43-A525-46AA-AF17-9E6C467D249B}" type="slidenum">
              <a:rPr lang="zh-CN" altLang="en-US" smtClean="0"/>
              <a:t>136</a:t>
            </a:fld>
            <a:endParaRPr lang="zh-CN" altLang="en-US"/>
          </a:p>
        </p:txBody>
      </p:sp>
    </p:spTree>
    <p:extLst>
      <p:ext uri="{BB962C8B-B14F-4D97-AF65-F5344CB8AC3E}">
        <p14:creationId xmlns:p14="http://schemas.microsoft.com/office/powerpoint/2010/main" val="10625043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585FF43-A525-46AA-AF17-9E6C467D249B}" type="slidenum">
              <a:rPr lang="zh-CN" altLang="en-US" smtClean="0"/>
              <a:t>137</a:t>
            </a:fld>
            <a:endParaRPr lang="zh-CN" altLang="en-US"/>
          </a:p>
        </p:txBody>
      </p:sp>
    </p:spTree>
    <p:extLst>
      <p:ext uri="{BB962C8B-B14F-4D97-AF65-F5344CB8AC3E}">
        <p14:creationId xmlns:p14="http://schemas.microsoft.com/office/powerpoint/2010/main" val="174638704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AlphaGo</a:t>
            </a:r>
            <a:r>
              <a:rPr lang="zh-CN" altLang="en-US" dirty="0"/>
              <a:t>围棋的核心技术是将深度学习、强化学习和蒙特卡洛树搜索有机整合起来，使其既具有围棋的局部战斗能力，更重要的是还具备了围棋的全局观。</a:t>
            </a:r>
            <a:endParaRPr lang="en-US" altLang="zh-CN" dirty="0"/>
          </a:p>
          <a:p>
            <a:endParaRPr lang="en-US" altLang="zh-CN" dirty="0"/>
          </a:p>
          <a:p>
            <a:r>
              <a:rPr lang="zh-CN" altLang="en-US" dirty="0"/>
              <a:t>总体而言，</a:t>
            </a:r>
            <a:r>
              <a:rPr lang="en-US" altLang="zh-CN" dirty="0"/>
              <a:t>AlphaGo</a:t>
            </a:r>
            <a:r>
              <a:rPr lang="zh-CN" altLang="en-US" dirty="0"/>
              <a:t>具有两套深度神经网络：即策略网络（</a:t>
            </a:r>
            <a:r>
              <a:rPr lang="en-US" altLang="zh-CN" dirty="0"/>
              <a:t>Policy network</a:t>
            </a:r>
            <a:r>
              <a:rPr lang="zh-CN" altLang="en-US" dirty="0"/>
              <a:t>）与价值网络（</a:t>
            </a:r>
            <a:r>
              <a:rPr lang="en-US" altLang="zh-CN" dirty="0"/>
              <a:t>Value network</a:t>
            </a:r>
            <a:r>
              <a:rPr lang="zh-CN" altLang="en-US" dirty="0"/>
              <a:t>）。策略网络选择下棋步法，即给定当前的局面，预测下一步如何走棋；价值网络则评估当前局面，即给定当前局面，估计是白方胜还是黑方胜。</a:t>
            </a:r>
          </a:p>
          <a:p>
            <a:endParaRPr lang="en-US" altLang="zh-CN" dirty="0"/>
          </a:p>
          <a:p>
            <a:r>
              <a:rPr lang="en-US" altLang="zh-CN" dirty="0"/>
              <a:t>AlphaGo</a:t>
            </a:r>
            <a:r>
              <a:rPr lang="zh-CN" altLang="en-US" dirty="0"/>
              <a:t>首先从专业棋手的三千万手棋，通过监督学习的方式，训练深度卷积神经网络，学习人类围棋高手下棋的方式，这个策略网络称为“监督学习策略网络”；接着，</a:t>
            </a:r>
            <a:r>
              <a:rPr lang="en-US" altLang="zh-CN" dirty="0"/>
              <a:t>AlphaGo</a:t>
            </a:r>
            <a:r>
              <a:rPr lang="zh-CN" altLang="en-US" dirty="0"/>
              <a:t>让两个训练好的监督学习策略网络对弈，从而训练一个更强的策略网络，称为“强化学习策略网络”。</a:t>
            </a:r>
            <a:r>
              <a:rPr lang="en-US" altLang="zh-CN" dirty="0"/>
              <a:t>AlphaGo</a:t>
            </a:r>
            <a:r>
              <a:rPr lang="zh-CN" altLang="en-US" dirty="0"/>
              <a:t>再利用强化学习策略网络对弈的数据作为输入，通过深度卷积神经网络训练价值网络。在对弈过程中，</a:t>
            </a:r>
            <a:r>
              <a:rPr lang="en-US" altLang="zh-CN" dirty="0"/>
              <a:t>AlphaGo</a:t>
            </a:r>
            <a:r>
              <a:rPr lang="zh-CN" altLang="en-US" dirty="0"/>
              <a:t>采用蒙特卡洛模拟方法，针对当前局面，根据策略网络的建议，有限制地向前模拟展开行为树，并用估值网络对每种走法的胜率进行估计，在展开足够的搜索后选择最优的下一手棋。</a:t>
            </a:r>
            <a:endParaRPr lang="en-US" altLang="zh-CN" dirty="0"/>
          </a:p>
          <a:p>
            <a:endParaRPr lang="zh-CN" altLang="en-US" dirty="0"/>
          </a:p>
          <a:p>
            <a:r>
              <a:rPr lang="zh-CN" altLang="en-US" dirty="0"/>
              <a:t>因此，</a:t>
            </a:r>
            <a:r>
              <a:rPr lang="en-US" altLang="zh-CN" dirty="0"/>
              <a:t>AlphaGo</a:t>
            </a:r>
            <a:r>
              <a:rPr lang="zh-CN" altLang="en-US" dirty="0"/>
              <a:t>本质上是在蒙特卡洛树搜索框架下，整合了深度学习和强化学习技术并将线下深度学习与在线高效搜索相结合，从而获取围棋问题的有效解法。虽然，</a:t>
            </a:r>
            <a:r>
              <a:rPr lang="en-US" altLang="zh-CN" dirty="0"/>
              <a:t>AlphaGo</a:t>
            </a:r>
            <a:r>
              <a:rPr lang="zh-CN" altLang="en-US" dirty="0"/>
              <a:t>只解决了计算机围棋的问题，但它在算法上比深蓝具有通用性，其思想可以被应用在多个领域，比如</a:t>
            </a:r>
            <a:r>
              <a:rPr lang="en-US" altLang="zh-CN" dirty="0"/>
              <a:t>DeepMind</a:t>
            </a:r>
            <a:r>
              <a:rPr lang="zh-CN" altLang="en-US" dirty="0"/>
              <a:t>最新的研究是让</a:t>
            </a:r>
            <a:r>
              <a:rPr lang="en-US" altLang="zh-CN" dirty="0"/>
              <a:t>AI</a:t>
            </a:r>
            <a:r>
              <a:rPr lang="zh-CN" altLang="en-US" dirty="0"/>
              <a:t>能和人类玩家一起玩星际争霸这类电子游戏，而这类电子游戏是属于不完全信息博弈，因此比围棋</a:t>
            </a:r>
            <a:r>
              <a:rPr lang="en-US" altLang="zh-CN" dirty="0"/>
              <a:t>AI</a:t>
            </a:r>
            <a:r>
              <a:rPr lang="zh-CN" altLang="en-US" dirty="0"/>
              <a:t>更具挑战。</a:t>
            </a:r>
          </a:p>
          <a:p>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138</a:t>
            </a:fld>
            <a:endParaRPr lang="zh-CN" altLang="en-US"/>
          </a:p>
        </p:txBody>
      </p:sp>
    </p:spTree>
    <p:extLst>
      <p:ext uri="{BB962C8B-B14F-4D97-AF65-F5344CB8AC3E}">
        <p14:creationId xmlns:p14="http://schemas.microsoft.com/office/powerpoint/2010/main" val="1290085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开始了对机器智能的探索。</a:t>
            </a:r>
            <a:endParaRPr lang="en-US" altLang="zh-CN" dirty="0"/>
          </a:p>
          <a:p>
            <a:r>
              <a:rPr lang="zh-CN" altLang="en-US" dirty="0"/>
              <a:t>提出问题：</a:t>
            </a:r>
            <a:endParaRPr lang="en-US" altLang="zh-CN" dirty="0"/>
          </a:p>
          <a:p>
            <a:r>
              <a:rPr lang="zh-CN" altLang="en-US" dirty="0"/>
              <a:t>    </a:t>
            </a:r>
            <a:r>
              <a:rPr lang="en-US" altLang="zh-CN" dirty="0"/>
              <a:t>1.</a:t>
            </a:r>
            <a:r>
              <a:rPr lang="zh-CN" altLang="en-US" dirty="0"/>
              <a:t> 图灵机这样一个并不复杂的计算模型，可以抽象出人类逻辑和计算能力，而逻辑和计算又是人类最具代表性的智能表现之一。</a:t>
            </a:r>
            <a:endParaRPr lang="en-US" altLang="zh-CN" dirty="0"/>
          </a:p>
          <a:p>
            <a:r>
              <a:rPr lang="en-US" altLang="zh-CN" dirty="0"/>
              <a:t>        </a:t>
            </a:r>
            <a:r>
              <a:rPr lang="zh-CN" altLang="en-US" dirty="0"/>
              <a:t>那思考能力（智能）是否也可以通过一个模型来描述出来，并且被机器所实现呢？</a:t>
            </a:r>
            <a:endParaRPr lang="en-US" altLang="zh-CN" dirty="0"/>
          </a:p>
          <a:p>
            <a:r>
              <a:rPr lang="en-US" altLang="zh-CN" dirty="0"/>
              <a:t>    2. </a:t>
            </a:r>
            <a:r>
              <a:rPr lang="zh-CN" altLang="en-US" dirty="0"/>
              <a:t>图灵机是否可以扩展为概括所有智能活动的模型？</a:t>
            </a:r>
            <a:endParaRPr lang="en-US" altLang="zh-CN" dirty="0"/>
          </a:p>
          <a:p>
            <a:r>
              <a:rPr lang="en-US" altLang="zh-CN" dirty="0"/>
              <a:t>        </a:t>
            </a:r>
            <a:r>
              <a:rPr lang="zh-CN" altLang="en-US" dirty="0"/>
              <a:t>如果图灵机不足以成为这种模型的话，是否有其他的模型可以胜任成为人造智能的基石呢？</a:t>
            </a:r>
            <a:endParaRPr lang="en-US" altLang="zh-CN" dirty="0"/>
          </a:p>
          <a:p>
            <a:endParaRPr lang="en-US" altLang="zh-CN" dirty="0"/>
          </a:p>
          <a:p>
            <a:r>
              <a:rPr lang="zh-CN" altLang="en-US" dirty="0"/>
              <a:t>对于机器如何实现智能这个问题，图灵提出了两条可能的发展路线。</a:t>
            </a:r>
            <a:endParaRPr lang="en-US" altLang="zh-CN" dirty="0"/>
          </a:p>
          <a:p>
            <a:r>
              <a:rPr lang="en-US" altLang="zh-CN" dirty="0"/>
              <a:t>    </a:t>
            </a:r>
            <a:r>
              <a:rPr lang="zh-CN" altLang="en-US" dirty="0"/>
              <a:t>一种是基于建设基础能力的方法</a:t>
            </a:r>
            <a:endParaRPr lang="en-US" altLang="zh-CN" dirty="0"/>
          </a:p>
          <a:p>
            <a:r>
              <a:rPr lang="en-US" altLang="zh-CN" dirty="0"/>
              <a:t>        </a:t>
            </a:r>
            <a:r>
              <a:rPr lang="zh-CN" altLang="en-US" dirty="0"/>
              <a:t>通过编写越来越庞大完善的成程序，使机器具备越来越多的能力，比如下棋分析、股票识别图形等能力，图灵认为这是完全可以做到的。</a:t>
            </a:r>
            <a:endParaRPr lang="en-US" altLang="zh-CN" dirty="0"/>
          </a:p>
          <a:p>
            <a:r>
              <a:rPr lang="zh-CN" altLang="en-US" dirty="0"/>
              <a:t>    一种是基于思维状态来建造大脑（图灵更感兴趣）</a:t>
            </a:r>
            <a:endParaRPr lang="en-US" altLang="zh-CN" dirty="0"/>
          </a:p>
          <a:p>
            <a:r>
              <a:rPr lang="zh-CN" altLang="en-US" dirty="0"/>
              <a:t>        指导思想：</a:t>
            </a:r>
            <a:endParaRPr lang="en-US" altLang="zh-CN" dirty="0"/>
          </a:p>
          <a:p>
            <a:r>
              <a:rPr lang="zh-CN" altLang="en-US" dirty="0"/>
              <a:t>        没有什么更高等的神秘的力量在为人的大脑编程，人类大脑一定存在着某种内在的机制来产生智能。</a:t>
            </a:r>
            <a:endParaRPr lang="en-US" altLang="zh-CN" dirty="0"/>
          </a:p>
          <a:p>
            <a:r>
              <a:rPr lang="en-US" altLang="zh-CN" dirty="0"/>
              <a:t>        </a:t>
            </a:r>
            <a:r>
              <a:rPr lang="zh-CN" altLang="en-US" dirty="0"/>
              <a:t>所以一定存在着某种方法可以使机器自动的学习，就像人类大脑一样。</a:t>
            </a:r>
            <a:endParaRPr lang="en-US" altLang="zh-CN" dirty="0"/>
          </a:p>
          <a:p>
            <a:r>
              <a:rPr lang="en-US" altLang="zh-CN" dirty="0"/>
              <a:t>        </a:t>
            </a:r>
            <a:r>
              <a:rPr lang="zh-CN" altLang="en-US" dirty="0"/>
              <a:t>因此如果找到人类大脑获得智能的途径，并把它应用于机器上，就可以实现一个能够自己学习成长的机器，实现掌握任何领域技能的全面解决方案。</a:t>
            </a:r>
            <a:endParaRPr lang="en-US" altLang="zh-CN" dirty="0"/>
          </a:p>
          <a:p>
            <a:endParaRPr lang="en-US" altLang="zh-CN" dirty="0"/>
          </a:p>
          <a:p>
            <a:r>
              <a:rPr lang="zh-CN" altLang="en-US" dirty="0"/>
              <a:t>图灵和香农在贝尔实验室进行过长期的探讨，并没有解决如何定义智能、图灵机是否能够智能的承载模型这样的问题。</a:t>
            </a:r>
            <a:endParaRPr lang="en-US" altLang="zh-CN" dirty="0"/>
          </a:p>
          <a:p>
            <a:r>
              <a:rPr lang="zh-CN" altLang="en-US" dirty="0"/>
              <a:t>他们这一系列关于智能的讨论代表着这个时期的学者对于机器和智能思考的萌芽，是人工智能从科幻走向科学的第一步。 </a:t>
            </a:r>
            <a:endParaRPr lang="en-US" altLang="zh-CN" dirty="0"/>
          </a:p>
          <a:p>
            <a:endParaRPr lang="en-US" altLang="zh-CN" dirty="0"/>
          </a:p>
          <a:p>
            <a:r>
              <a:rPr lang="en-US" altLang="zh-CN" dirty="0"/>
              <a:t>1950 </a:t>
            </a:r>
            <a:r>
              <a:rPr lang="zh-CN" altLang="en-US" dirty="0"/>
              <a:t>年，图灵发表了另一篇划时代的论文，</a:t>
            </a:r>
            <a:r>
              <a:rPr lang="en-US" altLang="zh-CN" dirty="0"/>
              <a:t>《</a:t>
            </a:r>
            <a:r>
              <a:rPr lang="zh-CN" altLang="en-US" dirty="0"/>
              <a:t>计算机器和智能</a:t>
            </a:r>
            <a:r>
              <a:rPr lang="en-US" altLang="zh-CN" dirty="0"/>
              <a:t>》</a:t>
            </a:r>
            <a:r>
              <a:rPr lang="zh-CN" altLang="en-US" dirty="0"/>
              <a:t>，提出了著名的图灵测试。因为这篇论文图灵被称为人工智能之父。</a:t>
            </a:r>
            <a:endParaRPr lang="en-US" altLang="zh-CN" dirty="0"/>
          </a:p>
          <a:p>
            <a:r>
              <a:rPr lang="zh-CN" altLang="en-US" dirty="0"/>
              <a:t>在文章中并没有明确的定义何谓智能，而是首先假定智能是可以被机器所模拟的。然后对机器是否具有智能给出了一个判定的途径：</a:t>
            </a:r>
            <a:endParaRPr lang="en-US" altLang="zh-CN" dirty="0"/>
          </a:p>
          <a:p>
            <a:r>
              <a:rPr lang="en-US" altLang="zh-CN" dirty="0"/>
              <a:t>    </a:t>
            </a:r>
            <a:r>
              <a:rPr lang="zh-CN" altLang="en-US" dirty="0"/>
              <a:t>将人类和机器分开在两间房间中并进行对话。如果人类无法分辨出和它对话的到底是人类还是机器，那么就可以认为这台机器是存在智能的。</a:t>
            </a:r>
            <a:endParaRPr lang="en-US" altLang="zh-CN" dirty="0"/>
          </a:p>
          <a:p>
            <a:r>
              <a:rPr lang="zh-CN" altLang="en-US" dirty="0"/>
              <a:t>图灵测试更接近于一个思想实验，并没有规定参加测试的机器要和人对话多长时间，要骗过多少名受测者、参加测试的人的智力年龄应该在什么样的水平，机器应该模仿一个年龄多大的人等等。</a:t>
            </a:r>
            <a:endParaRPr lang="en-US" altLang="zh-CN" dirty="0"/>
          </a:p>
          <a:p>
            <a:r>
              <a:rPr lang="zh-CN" altLang="en-US" dirty="0"/>
              <a:t>图灵测试中所指的人类更多的是一个范畴，而非特定的某类人或者某个人。</a:t>
            </a:r>
            <a:endParaRPr lang="en-US" altLang="zh-CN" dirty="0"/>
          </a:p>
          <a:p>
            <a:r>
              <a:rPr lang="zh-CN" altLang="en-US" dirty="0"/>
              <a:t>迄今为止没有任何机器被公认为已经通过图灵测试。</a:t>
            </a:r>
            <a:endParaRPr lang="en-US" altLang="zh-CN" dirty="0"/>
          </a:p>
          <a:p>
            <a:endParaRPr lang="en-US" altLang="zh-CN" dirty="0"/>
          </a:p>
          <a:p>
            <a:r>
              <a:rPr lang="zh-CN" altLang="en-US" dirty="0"/>
              <a:t>因为机器在图灵测试上一次又一次的失败，人类发现机器通过这种测试是很困难的，反而创造出图灵测试最广泛的应用场景（在网络上随处可见），图形验证码。</a:t>
            </a:r>
            <a:endParaRPr lang="en-US" altLang="zh-CN" dirty="0"/>
          </a:p>
          <a:p>
            <a:pPr marL="12700" indent="0">
              <a:lnSpc>
                <a:spcPct val="100000"/>
              </a:lnSpc>
              <a:spcBef>
                <a:spcPts val="105"/>
              </a:spcBef>
              <a:buClr>
                <a:srgbClr val="DF5E2F"/>
              </a:buClr>
              <a:buFont typeface="Wingdings"/>
              <a:buNone/>
              <a:tabLst>
                <a:tab pos="355600" algn="l"/>
              </a:tabLst>
            </a:pPr>
            <a:r>
              <a:rPr lang="zh-CN" altLang="en-US" sz="1600" b="1" spc="-10" dirty="0">
                <a:latin typeface="微软雅黑"/>
                <a:cs typeface="微软雅黑"/>
              </a:rPr>
              <a:t>验证码（</a:t>
            </a:r>
            <a:r>
              <a:rPr lang="en-US" altLang="zh-CN" sz="1600" spc="-10" dirty="0">
                <a:latin typeface="微软雅黑"/>
                <a:cs typeface="微软雅黑"/>
              </a:rPr>
              <a:t>Captcha</a:t>
            </a:r>
            <a:r>
              <a:rPr lang="zh-CN" altLang="en-US" sz="1600" spc="-10" dirty="0">
                <a:latin typeface="微软雅黑"/>
                <a:cs typeface="微软雅黑"/>
              </a:rPr>
              <a:t>）</a:t>
            </a:r>
            <a:endParaRPr lang="en-US" altLang="zh-CN" sz="1600" b="0" spc="-10" dirty="0">
              <a:latin typeface="微软雅黑"/>
              <a:cs typeface="微软雅黑"/>
            </a:endParaRPr>
          </a:p>
          <a:p>
            <a:pPr marL="12700" indent="0">
              <a:lnSpc>
                <a:spcPct val="100000"/>
              </a:lnSpc>
              <a:spcBef>
                <a:spcPts val="105"/>
              </a:spcBef>
              <a:buClr>
                <a:srgbClr val="DF5E2F"/>
              </a:buClr>
              <a:buFont typeface="Wingdings"/>
              <a:buNone/>
              <a:tabLst>
                <a:tab pos="355600" algn="l"/>
              </a:tabLst>
            </a:pPr>
            <a:r>
              <a:rPr lang="en-US" altLang="zh-CN" sz="1200" b="1" dirty="0">
                <a:latin typeface="微软雅黑"/>
                <a:cs typeface="微软雅黑"/>
              </a:rPr>
              <a:t>C</a:t>
            </a:r>
            <a:r>
              <a:rPr lang="en-US" altLang="zh-CN" sz="1200" dirty="0">
                <a:latin typeface="微软雅黑"/>
                <a:cs typeface="微软雅黑"/>
              </a:rPr>
              <a:t>ompletely</a:t>
            </a:r>
            <a:r>
              <a:rPr lang="en-US" altLang="zh-CN" sz="1200" spc="-60" dirty="0">
                <a:latin typeface="微软雅黑"/>
                <a:cs typeface="微软雅黑"/>
              </a:rPr>
              <a:t> </a:t>
            </a:r>
            <a:r>
              <a:rPr lang="en-US" altLang="zh-CN" sz="1200" b="1" dirty="0">
                <a:latin typeface="微软雅黑"/>
                <a:cs typeface="微软雅黑"/>
              </a:rPr>
              <a:t>A</a:t>
            </a:r>
            <a:r>
              <a:rPr lang="en-US" altLang="zh-CN" sz="1200" dirty="0">
                <a:latin typeface="微软雅黑"/>
                <a:cs typeface="微软雅黑"/>
              </a:rPr>
              <a:t>utomated</a:t>
            </a:r>
            <a:r>
              <a:rPr lang="en-US" altLang="zh-CN" sz="1200" spc="-50" dirty="0">
                <a:latin typeface="微软雅黑"/>
                <a:cs typeface="微软雅黑"/>
              </a:rPr>
              <a:t> </a:t>
            </a:r>
            <a:r>
              <a:rPr lang="en-US" altLang="zh-CN" sz="1200" b="1" dirty="0">
                <a:latin typeface="微软雅黑"/>
                <a:cs typeface="微软雅黑"/>
              </a:rPr>
              <a:t>P</a:t>
            </a:r>
            <a:r>
              <a:rPr lang="en-US" altLang="zh-CN" sz="1200" dirty="0">
                <a:latin typeface="微软雅黑"/>
                <a:cs typeface="微软雅黑"/>
              </a:rPr>
              <a:t>ublic</a:t>
            </a:r>
            <a:r>
              <a:rPr lang="en-US" altLang="zh-CN" sz="1200" spc="-55" dirty="0">
                <a:latin typeface="微软雅黑"/>
                <a:cs typeface="微软雅黑"/>
              </a:rPr>
              <a:t> </a:t>
            </a:r>
            <a:r>
              <a:rPr lang="en-US" altLang="zh-CN" sz="1200" b="1" dirty="0">
                <a:latin typeface="微软雅黑"/>
                <a:cs typeface="微软雅黑"/>
              </a:rPr>
              <a:t>T</a:t>
            </a:r>
            <a:r>
              <a:rPr lang="en-US" altLang="zh-CN" sz="1200" dirty="0">
                <a:latin typeface="微软雅黑"/>
                <a:cs typeface="微软雅黑"/>
              </a:rPr>
              <a:t>uring</a:t>
            </a:r>
            <a:r>
              <a:rPr lang="en-US" altLang="zh-CN" sz="1200" spc="-50" dirty="0">
                <a:latin typeface="微软雅黑"/>
                <a:cs typeface="微软雅黑"/>
              </a:rPr>
              <a:t> </a:t>
            </a:r>
            <a:r>
              <a:rPr lang="en-US" altLang="zh-CN" sz="1200" dirty="0">
                <a:latin typeface="微软雅黑"/>
                <a:cs typeface="微软雅黑"/>
              </a:rPr>
              <a:t>test</a:t>
            </a:r>
            <a:r>
              <a:rPr lang="en-US" altLang="zh-CN" sz="1200" spc="-55" dirty="0">
                <a:latin typeface="微软雅黑"/>
                <a:cs typeface="微软雅黑"/>
              </a:rPr>
              <a:t> </a:t>
            </a:r>
            <a:r>
              <a:rPr lang="en-US" altLang="zh-CN" sz="1200" dirty="0">
                <a:latin typeface="微软雅黑"/>
                <a:cs typeface="微软雅黑"/>
              </a:rPr>
              <a:t>to</a:t>
            </a:r>
            <a:r>
              <a:rPr lang="en-US" altLang="zh-CN" sz="1200" spc="-55" dirty="0">
                <a:latin typeface="微软雅黑"/>
                <a:cs typeface="微软雅黑"/>
              </a:rPr>
              <a:t> </a:t>
            </a:r>
            <a:r>
              <a:rPr lang="en-US" altLang="zh-CN" sz="1200" dirty="0">
                <a:latin typeface="微软雅黑"/>
                <a:cs typeface="微软雅黑"/>
              </a:rPr>
              <a:t>tell</a:t>
            </a:r>
            <a:r>
              <a:rPr lang="en-US" altLang="zh-CN" sz="1200" spc="-55" dirty="0">
                <a:latin typeface="微软雅黑"/>
                <a:cs typeface="微软雅黑"/>
              </a:rPr>
              <a:t> </a:t>
            </a:r>
            <a:r>
              <a:rPr lang="en-US" altLang="zh-CN" sz="1200" b="1" dirty="0">
                <a:latin typeface="微软雅黑"/>
                <a:cs typeface="微软雅黑"/>
              </a:rPr>
              <a:t>C</a:t>
            </a:r>
            <a:r>
              <a:rPr lang="en-US" altLang="zh-CN" sz="1200" dirty="0">
                <a:latin typeface="微软雅黑"/>
                <a:cs typeface="微软雅黑"/>
              </a:rPr>
              <a:t>omputers</a:t>
            </a:r>
            <a:r>
              <a:rPr lang="en-US" altLang="zh-CN" sz="1200" spc="-55" dirty="0">
                <a:latin typeface="微软雅黑"/>
                <a:cs typeface="微软雅黑"/>
              </a:rPr>
              <a:t> </a:t>
            </a:r>
            <a:r>
              <a:rPr lang="en-US" altLang="zh-CN" sz="1200" dirty="0">
                <a:latin typeface="微软雅黑"/>
                <a:cs typeface="微软雅黑"/>
              </a:rPr>
              <a:t>and</a:t>
            </a:r>
            <a:r>
              <a:rPr lang="en-US" altLang="zh-CN" sz="1200" spc="-50" dirty="0">
                <a:latin typeface="微软雅黑"/>
                <a:cs typeface="微软雅黑"/>
              </a:rPr>
              <a:t> </a:t>
            </a:r>
            <a:r>
              <a:rPr lang="en-US" altLang="zh-CN" sz="1200" b="1" dirty="0">
                <a:latin typeface="微软雅黑"/>
                <a:cs typeface="微软雅黑"/>
              </a:rPr>
              <a:t>H</a:t>
            </a:r>
            <a:r>
              <a:rPr lang="en-US" altLang="zh-CN" sz="1200" dirty="0">
                <a:latin typeface="微软雅黑"/>
                <a:cs typeface="微软雅黑"/>
              </a:rPr>
              <a:t>umans</a:t>
            </a:r>
            <a:r>
              <a:rPr lang="en-US" altLang="zh-CN" sz="1200" spc="-55" dirty="0">
                <a:latin typeface="微软雅黑"/>
                <a:cs typeface="微软雅黑"/>
              </a:rPr>
              <a:t> </a:t>
            </a:r>
            <a:r>
              <a:rPr lang="en-US" altLang="zh-CN" sz="1200" b="1" spc="-10" dirty="0">
                <a:latin typeface="微软雅黑"/>
                <a:cs typeface="微软雅黑"/>
              </a:rPr>
              <a:t>A</a:t>
            </a:r>
            <a:r>
              <a:rPr lang="en-US" altLang="zh-CN" sz="1200" spc="-10" dirty="0">
                <a:latin typeface="微软雅黑"/>
                <a:cs typeface="微软雅黑"/>
              </a:rPr>
              <a:t>part</a:t>
            </a:r>
          </a:p>
          <a:p>
            <a:pPr marL="12700" indent="0">
              <a:lnSpc>
                <a:spcPct val="100000"/>
              </a:lnSpc>
              <a:spcBef>
                <a:spcPts val="105"/>
              </a:spcBef>
              <a:buClr>
                <a:srgbClr val="DF5E2F"/>
              </a:buClr>
              <a:buFont typeface="Wingdings"/>
              <a:buNone/>
              <a:tabLst>
                <a:tab pos="355600" algn="l"/>
              </a:tabLst>
            </a:pPr>
            <a:r>
              <a:rPr lang="zh-CN" altLang="en-US" sz="1200" dirty="0">
                <a:latin typeface="微软雅黑"/>
                <a:cs typeface="微软雅黑"/>
              </a:rPr>
              <a:t>通过图灵测试来完全自动地分辨出计算机和人类</a:t>
            </a:r>
            <a:endParaRPr lang="en-US" altLang="zh-CN" sz="1200" dirty="0">
              <a:latin typeface="微软雅黑"/>
              <a:cs typeface="微软雅黑"/>
            </a:endParaRPr>
          </a:p>
          <a:p>
            <a:endParaRPr lang="en-US" altLang="zh-CN" dirty="0"/>
          </a:p>
          <a:p>
            <a:r>
              <a:rPr lang="zh-CN" altLang="en-US" dirty="0"/>
              <a:t>这个才是图灵测试必须要知道的：</a:t>
            </a:r>
            <a:endParaRPr lang="en-US" altLang="zh-CN" dirty="0"/>
          </a:p>
          <a:p>
            <a:r>
              <a:rPr lang="zh-CN" altLang="en-US" sz="1200" dirty="0">
                <a:latin typeface="微软雅黑"/>
                <a:cs typeface="微软雅黑"/>
              </a:rPr>
              <a:t>图灵测试</a:t>
            </a:r>
            <a:r>
              <a:rPr lang="zh-CN" altLang="en-US" dirty="0"/>
              <a:t>所提出的目标：超过了人类自身的需要。</a:t>
            </a:r>
            <a:endParaRPr lang="en-US" altLang="zh-CN" dirty="0"/>
          </a:p>
          <a:p>
            <a:r>
              <a:rPr lang="zh-CN" altLang="en-US" dirty="0"/>
              <a:t>比如：人类制造出更好的飞机，目的肯定是为了更快更舒适的旅行，而不是为了让它飞得更像鸽子，以至于能够骗过其他的鸟类。</a:t>
            </a:r>
            <a:endParaRPr lang="en-US" altLang="zh-CN" dirty="0"/>
          </a:p>
          <a:p>
            <a:r>
              <a:rPr lang="zh-CN" altLang="en-US" dirty="0"/>
              <a:t>通过一个简单的集合关系来解释：</a:t>
            </a:r>
            <a:endParaRPr lang="en-US" altLang="zh-CN" dirty="0"/>
          </a:p>
          <a:p>
            <a:r>
              <a:rPr lang="zh-CN" altLang="en-US" dirty="0"/>
              <a:t>定义了两个集合，全部智能行为和全部人类行为，它们既有交集又互有不同。</a:t>
            </a:r>
            <a:endParaRPr lang="en-US" altLang="zh-CN" dirty="0"/>
          </a:p>
          <a:p>
            <a:r>
              <a:rPr lang="zh-CN" altLang="en-US" dirty="0"/>
              <a:t>在全部智能行为的范围集合中，有一些是人类靠自身无法做到的。比如：计算出围棋中白棋是否必胜。</a:t>
            </a:r>
            <a:endParaRPr lang="en-US" altLang="zh-CN" dirty="0"/>
          </a:p>
          <a:p>
            <a:r>
              <a:rPr lang="zh-CN" altLang="en-US" dirty="0"/>
              <a:t>在全部人类行为的范围集合种，并非所有都是需要智能的或者需要让计算机代替人类去完成的。比如：没有必要让计算机去分辨出九转大肠和鱼香肉丝哪个更好吃？</a:t>
            </a:r>
            <a:endParaRPr lang="en-US" altLang="zh-CN" dirty="0"/>
          </a:p>
          <a:p>
            <a:r>
              <a:rPr lang="en-US" altLang="zh-CN" dirty="0"/>
              <a:t>    </a:t>
            </a:r>
            <a:r>
              <a:rPr lang="zh-CN" altLang="en-US" dirty="0"/>
              <a:t>能够回答这样的问题也不会作为衡量有没有智商或者判断智商高低水平的依据。</a:t>
            </a:r>
            <a:endParaRPr lang="en-US" altLang="zh-CN" dirty="0"/>
          </a:p>
          <a:p>
            <a:r>
              <a:rPr lang="zh-CN" altLang="en-US" dirty="0"/>
              <a:t>图灵测试所判定的智能是能够模拟全部人类行为的智能，其中既包含了两个集合的交集（人类的智能行为），也包含了人类的非智能行为。</a:t>
            </a:r>
            <a:endParaRPr lang="en-US" altLang="zh-CN" dirty="0"/>
          </a:p>
          <a:p>
            <a:r>
              <a:rPr lang="zh-CN" altLang="en-US" dirty="0"/>
              <a:t>实际上，机器只要能够完成两个集合的交集部分，就应该被认为是拥有智能的。</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6182E228-E024-419D-8429-96CB3DB51177}" type="slidenum">
              <a:rPr lang="zh-CN" altLang="en-US" smtClean="0"/>
              <a:t>14</a:t>
            </a:fld>
            <a:endParaRPr lang="zh-CN" altLang="en-US"/>
          </a:p>
        </p:txBody>
      </p:sp>
    </p:spTree>
    <p:extLst>
      <p:ext uri="{BB962C8B-B14F-4D97-AF65-F5344CB8AC3E}">
        <p14:creationId xmlns:p14="http://schemas.microsoft.com/office/powerpoint/2010/main" val="207841852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三次对弈掀起人工智能发展史的三次浪潮</a:t>
            </a:r>
          </a:p>
          <a:p>
            <a:endParaRPr lang="zh-CN" altLang="en-US" dirty="0"/>
          </a:p>
        </p:txBody>
      </p:sp>
      <p:sp>
        <p:nvSpPr>
          <p:cNvPr id="4" name="灯片编号占位符 3"/>
          <p:cNvSpPr>
            <a:spLocks noGrp="1"/>
          </p:cNvSpPr>
          <p:nvPr>
            <p:ph type="sldNum" sz="quarter" idx="5"/>
          </p:nvPr>
        </p:nvSpPr>
        <p:spPr/>
        <p:txBody>
          <a:bodyPr/>
          <a:lstStyle/>
          <a:p>
            <a:fld id="{3585FF43-A525-46AA-AF17-9E6C467D249B}" type="slidenum">
              <a:rPr lang="zh-CN" altLang="en-US" smtClean="0"/>
              <a:t>139</a:t>
            </a:fld>
            <a:endParaRPr lang="zh-CN" altLang="en-US"/>
          </a:p>
        </p:txBody>
      </p:sp>
    </p:spTree>
    <p:extLst>
      <p:ext uri="{BB962C8B-B14F-4D97-AF65-F5344CB8AC3E}">
        <p14:creationId xmlns:p14="http://schemas.microsoft.com/office/powerpoint/2010/main" val="28953206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形象地展示出人们在此前两次人工智能热潮中，从被人工智能在某些领域的惊艳表现震撼，到逐渐认识到当时的人工智能还有各种局限，以至于产生巨大心理落差的有趣过程。</a:t>
            </a:r>
          </a:p>
        </p:txBody>
      </p:sp>
      <p:sp>
        <p:nvSpPr>
          <p:cNvPr id="4" name="灯片编号占位符 3"/>
          <p:cNvSpPr>
            <a:spLocks noGrp="1"/>
          </p:cNvSpPr>
          <p:nvPr>
            <p:ph type="sldNum" sz="quarter" idx="10"/>
          </p:nvPr>
        </p:nvSpPr>
        <p:spPr/>
        <p:txBody>
          <a:bodyPr/>
          <a:lstStyle/>
          <a:p>
            <a:fld id="{CB044887-FDFD-47DC-BCF7-5B071AF27820}" type="slidenum">
              <a:rPr lang="zh-CN" altLang="en-US" smtClean="0"/>
              <a:t>144</a:t>
            </a:fld>
            <a:endParaRPr lang="zh-CN" altLang="en-US"/>
          </a:p>
        </p:txBody>
      </p:sp>
    </p:spTree>
    <p:extLst>
      <p:ext uri="{BB962C8B-B14F-4D97-AF65-F5344CB8AC3E}">
        <p14:creationId xmlns:p14="http://schemas.microsoft.com/office/powerpoint/2010/main" val="13043973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如上图的曲线所示，一种新科技的研发过程通常是这样的：初创公司接受第一轮风投，开发出第一代产品，虽然不成熟，但足以吸引一批早期接受者</a:t>
            </a:r>
            <a:r>
              <a:rPr lang="en-US" altLang="zh-CN" dirty="0"/>
              <a:t>——</a:t>
            </a:r>
            <a:r>
              <a:rPr lang="zh-CN" altLang="en-US" dirty="0"/>
              <a:t>粉丝。在早期阶段，产品的优点被粉丝放大，大众媒体跟风炒作，将该技术推向一个充满泡沫的膨胀期。随着盲目的追捧者激增，跟风研发、生产的初创公司越来越多，产品的不足被无限放大，负面报道开始出现，供过于求的市场竞争中，大批跟风入局的初创公司不是被兼并，就是走向倒闭，只有少数拥有核心竞争力的坚持了过来。跌入低谷后，第二轮、第三轮风投资金注入大浪淘沙后仅存的中坚企业，新一代技术和产品也随之问世，整个技术曲线步入稳步攀升的平台期和成熟期，潜在用户的接受程度也从</a:t>
            </a:r>
            <a:r>
              <a:rPr lang="en-US" altLang="zh-CN" dirty="0"/>
              <a:t>5%</a:t>
            </a:r>
            <a:r>
              <a:rPr lang="zh-CN" altLang="en-US" dirty="0"/>
              <a:t>以下逐渐提升到</a:t>
            </a:r>
            <a:r>
              <a:rPr lang="en-US" altLang="zh-CN" dirty="0"/>
              <a:t>20%</a:t>
            </a:r>
            <a:r>
              <a:rPr lang="zh-CN" altLang="en-US" dirty="0"/>
              <a:t>到</a:t>
            </a:r>
            <a:r>
              <a:rPr lang="en-US" altLang="zh-CN" dirty="0"/>
              <a:t>30%</a:t>
            </a:r>
            <a:r>
              <a:rPr lang="zh-CN" altLang="en-US" dirty="0"/>
              <a:t>，初创企业和风投资本开始迎来高额回报。</a:t>
            </a:r>
          </a:p>
          <a:p>
            <a:r>
              <a:rPr lang="zh-CN" altLang="en-US" dirty="0"/>
              <a:t>这条曲线概括了绝大多数高新技术的发展历程。更重要的是，每年高德纳公司都会根据当年度所有流行技术的发展、成熟状况，制作出一张当年各流行技术在高德纳曲线上的发展位置图示，标示出每种前沿技术是处在萌芽期、泡沫期、低谷期还是成熟期，以及每种未达成熟期的技术还需要几年才会真正成熟起来。技术人员、投资者经常根据高德纳曲线来判断时代潮流，选择投资方向。</a:t>
            </a:r>
          </a:p>
          <a:p>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145</a:t>
            </a:fld>
            <a:endParaRPr lang="zh-CN" altLang="en-US"/>
          </a:p>
        </p:txBody>
      </p:sp>
    </p:spTree>
    <p:extLst>
      <p:ext uri="{BB962C8B-B14F-4D97-AF65-F5344CB8AC3E}">
        <p14:creationId xmlns:p14="http://schemas.microsoft.com/office/powerpoint/2010/main" val="8471492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http://www.qdaily.com/articles/40505.html </a:t>
            </a:r>
          </a:p>
          <a:p>
            <a:r>
              <a:rPr lang="zh-CN" altLang="en-US" b="1" dirty="0"/>
              <a:t>作者简介：</a:t>
            </a:r>
          </a:p>
          <a:p>
            <a:r>
              <a:rPr lang="zh-CN" altLang="en-US" dirty="0"/>
              <a:t>李开复：创新工场董事长、首席执行官兼人工智能工程院院长。李开复博士于 </a:t>
            </a:r>
            <a:r>
              <a:rPr lang="en-US" altLang="zh-CN" dirty="0"/>
              <a:t>2009 </a:t>
            </a:r>
            <a:r>
              <a:rPr lang="zh-CN" altLang="en-US" dirty="0"/>
              <a:t>年创立创新工场，曾任谷歌全球副总裁兼大中华区总裁、微软全球副总裁、苹果交互式多媒体部门副总裁。</a:t>
            </a:r>
          </a:p>
          <a:p>
            <a:r>
              <a:rPr lang="en-US" altLang="zh-CN" dirty="0"/>
              <a:t>1998 </a:t>
            </a:r>
            <a:r>
              <a:rPr lang="zh-CN" altLang="en-US" dirty="0"/>
              <a:t>年，李开复创办微软中国研究院（后更名为微软亚洲研究院），在极短时间内创建了一个国际一流的计算机研究院，曾被</a:t>
            </a:r>
            <a:r>
              <a:rPr lang="en-US" altLang="zh-CN" dirty="0"/>
              <a:t>《</a:t>
            </a:r>
            <a:r>
              <a:rPr lang="zh-CN" altLang="en-US" dirty="0"/>
              <a:t>麻省理工技术评论</a:t>
            </a:r>
            <a:r>
              <a:rPr lang="en-US" altLang="zh-CN" dirty="0"/>
              <a:t>》</a:t>
            </a:r>
            <a:r>
              <a:rPr lang="zh-CN" altLang="en-US" dirty="0"/>
              <a:t>评为“最火的计算机实验室”。</a:t>
            </a:r>
            <a:r>
              <a:rPr lang="en-US" altLang="zh-CN" dirty="0"/>
              <a:t>1988 </a:t>
            </a:r>
            <a:r>
              <a:rPr lang="zh-CN" altLang="en-US" dirty="0"/>
              <a:t>年，李开复获卡内基梅隆大学计算机学博士学位，他的博士论文题目是 “非特定人连续语音识别系统”。同年，</a:t>
            </a:r>
            <a:r>
              <a:rPr lang="en-US" altLang="zh-CN" dirty="0"/>
              <a:t>《</a:t>
            </a:r>
            <a:r>
              <a:rPr lang="zh-CN" altLang="en-US" dirty="0"/>
              <a:t>商业周刊</a:t>
            </a:r>
            <a:r>
              <a:rPr lang="en-US" altLang="zh-CN" dirty="0"/>
              <a:t>》</a:t>
            </a:r>
            <a:r>
              <a:rPr lang="zh-CN" altLang="en-US" dirty="0"/>
              <a:t>授予该系统“科学创新奖”。他开发的“奥赛罗”人机对弈系统，在 </a:t>
            </a:r>
            <a:r>
              <a:rPr lang="en-US" altLang="zh-CN" dirty="0"/>
              <a:t>1988 </a:t>
            </a:r>
            <a:r>
              <a:rPr lang="zh-CN" altLang="en-US" dirty="0"/>
              <a:t>年击败了得过世界团体比赛冠军的选手。</a:t>
            </a:r>
          </a:p>
          <a:p>
            <a:r>
              <a:rPr lang="zh-CN" altLang="en-US" dirty="0"/>
              <a:t>王咏刚：创新工场技术副总裁兼人工智能工程院副院长。他毕业于北京大学，毕业后长期从事金融行业软件研发，任方正奥德公司技术总监。 </a:t>
            </a:r>
            <a:r>
              <a:rPr lang="en-US" altLang="zh-CN" dirty="0"/>
              <a:t>2006 - 2016 </a:t>
            </a:r>
            <a:r>
              <a:rPr lang="zh-CN" altLang="en-US" dirty="0"/>
              <a:t>在谷歌公司任 </a:t>
            </a:r>
            <a:r>
              <a:rPr lang="en-US" altLang="zh-CN" dirty="0"/>
              <a:t>Staff Engineer </a:t>
            </a:r>
            <a:r>
              <a:rPr lang="zh-CN" altLang="en-US" dirty="0"/>
              <a:t>、资深技术经理等职，参与或负责研发的项目包括桌面搜索、谷歌拼音输入法、产品搜索、知识图谱、谷歌首页涂鸦（</a:t>
            </a:r>
            <a:r>
              <a:rPr lang="en-US" altLang="zh-CN" dirty="0"/>
              <a:t>Doodles</a:t>
            </a:r>
            <a:r>
              <a:rPr lang="zh-CN" altLang="en-US" dirty="0"/>
              <a:t>）等。</a:t>
            </a:r>
          </a:p>
          <a:p>
            <a:r>
              <a:rPr lang="zh-CN" altLang="en-US" b="1" dirty="0"/>
              <a:t>书籍摘录：</a:t>
            </a:r>
          </a:p>
          <a:p>
            <a:r>
              <a:rPr lang="zh-CN" altLang="en-US" b="1" dirty="0"/>
              <a:t>第三次 </a:t>
            </a:r>
            <a:r>
              <a:rPr lang="en-US" altLang="zh-CN" b="1" dirty="0"/>
              <a:t>AI </a:t>
            </a:r>
            <a:r>
              <a:rPr lang="zh-CN" altLang="en-US" b="1" dirty="0"/>
              <a:t>热潮：有何不同？</a:t>
            </a:r>
            <a:endParaRPr lang="zh-CN" altLang="en-US" dirty="0"/>
          </a:p>
          <a:p>
            <a:r>
              <a:rPr lang="en-US" altLang="zh-CN" dirty="0"/>
              <a:t>2016 </a:t>
            </a:r>
            <a:r>
              <a:rPr lang="zh-CN" altLang="en-US" dirty="0"/>
              <a:t>年 </a:t>
            </a:r>
            <a:r>
              <a:rPr lang="en-US" altLang="zh-CN" dirty="0"/>
              <a:t>3 </a:t>
            </a:r>
            <a:r>
              <a:rPr lang="zh-CN" altLang="en-US" dirty="0"/>
              <a:t>月，似乎人人都在谈人工智能。</a:t>
            </a:r>
          </a:p>
          <a:p>
            <a:r>
              <a:rPr lang="en-US" altLang="zh-CN" dirty="0"/>
              <a:t>AlphaGo </a:t>
            </a:r>
            <a:r>
              <a:rPr lang="zh-CN" altLang="en-US" dirty="0"/>
              <a:t>与李世石的一盘棋将普通人一下子带入科技最前沿。围棋人机大战刚刚尘埃落定，“人类是不是要被机器毁灭了”之类的话题就超出了科幻迷的圈子，在普通人中流行开来。每天，我都能在各种场合听见人们谈论人工智能，哪怕是在街头的咖啡馆里，也能听到“深度学习”这样的专业字眼儿；大大小小的人工智能“论坛”或“年会”如雨后春笋般在北京、上海、广州、深圳、杭州等地涌现出来，学术界的人工智能大师们在各种会议、商业活动和科普活动中奔波忙碌，马不停蹄；一边是专业的科研机构、高科技公司在谈论人工智能，另一边，银行、保险、能源、家电等传统行业厂商也都忙不迭地把“ </a:t>
            </a:r>
            <a:r>
              <a:rPr lang="en-US" altLang="zh-CN" dirty="0"/>
              <a:t>AI ”</a:t>
            </a:r>
            <a:r>
              <a:rPr lang="zh-CN" altLang="en-US" dirty="0"/>
              <a:t>或“ </a:t>
            </a:r>
            <a:r>
              <a:rPr lang="en-US" altLang="zh-CN" dirty="0"/>
              <a:t>AI+ ”</a:t>
            </a:r>
            <a:r>
              <a:rPr lang="zh-CN" altLang="en-US" dirty="0"/>
              <a:t>的标签贴在自己身上；创投领域就更是热火朝天，包括创新工场在内，每家高科技投资机构都盯紧了人工智能领域的初创公司</a:t>
            </a:r>
            <a:r>
              <a:rPr lang="en-US" altLang="zh-CN" dirty="0"/>
              <a:t>——</a:t>
            </a:r>
            <a:r>
              <a:rPr lang="zh-CN" altLang="en-US" dirty="0"/>
              <a:t>这种火热场面，和整个投资圈在 </a:t>
            </a:r>
            <a:r>
              <a:rPr lang="en-US" altLang="zh-CN" dirty="0"/>
              <a:t>2016 </a:t>
            </a:r>
            <a:r>
              <a:rPr lang="zh-CN" altLang="en-US" dirty="0"/>
              <a:t>年遇冷的大背景迥然不同。</a:t>
            </a:r>
          </a:p>
          <a:p>
            <a:r>
              <a:rPr lang="zh-CN" altLang="en-US" dirty="0"/>
              <a:t>可大家千万不要忘了，这并不是人机对弈第一次激起公众的热情。 </a:t>
            </a:r>
            <a:r>
              <a:rPr lang="en-US" altLang="zh-CN" dirty="0"/>
              <a:t>1997 </a:t>
            </a:r>
            <a:r>
              <a:rPr lang="zh-CN" altLang="en-US" dirty="0"/>
              <a:t>年 </a:t>
            </a:r>
            <a:r>
              <a:rPr lang="en-US" altLang="zh-CN" dirty="0"/>
              <a:t>IBM </a:t>
            </a:r>
            <a:r>
              <a:rPr lang="zh-CN" altLang="en-US" dirty="0"/>
              <a:t>的深蓝战胜卡斯帕罗夫的那一天，全世界科技爱好者奔走相告的场景丝毫不比今天人们对 </a:t>
            </a:r>
            <a:r>
              <a:rPr lang="en-US" altLang="zh-CN" dirty="0"/>
              <a:t>AlphaGo </a:t>
            </a:r>
            <a:r>
              <a:rPr lang="zh-CN" altLang="en-US" dirty="0"/>
              <a:t>的追捧逊色多少。再往前看， </a:t>
            </a:r>
            <a:r>
              <a:rPr lang="en-US" altLang="zh-CN" dirty="0"/>
              <a:t>1962 </a:t>
            </a:r>
            <a:r>
              <a:rPr lang="zh-CN" altLang="en-US" dirty="0"/>
              <a:t>年， </a:t>
            </a:r>
            <a:r>
              <a:rPr lang="en-US" altLang="zh-CN" dirty="0"/>
              <a:t>IBM </a:t>
            </a:r>
            <a:r>
              <a:rPr lang="zh-CN" altLang="en-US" dirty="0"/>
              <a:t>的阿瑟</a:t>
            </a:r>
            <a:r>
              <a:rPr lang="en-US" altLang="zh-CN" dirty="0"/>
              <a:t>·</a:t>
            </a:r>
            <a:r>
              <a:rPr lang="zh-CN" altLang="en-US" dirty="0"/>
              <a:t>萨缪尔开发的西洋跳棋程序就战胜过一位盲人跳棋高手，那时，报纸也在追捧人工智能，公众也一样对智能机器的未来充满了好奇。</a:t>
            </a:r>
          </a:p>
          <a:p>
            <a:r>
              <a:rPr lang="zh-CN" altLang="en-US" dirty="0"/>
              <a:t>从 </a:t>
            </a:r>
            <a:r>
              <a:rPr lang="en-US" altLang="zh-CN" dirty="0"/>
              <a:t>20 </a:t>
            </a:r>
            <a:r>
              <a:rPr lang="zh-CN" altLang="en-US" dirty="0"/>
              <a:t>世纪 </a:t>
            </a:r>
            <a:r>
              <a:rPr lang="en-US" altLang="zh-CN" dirty="0"/>
              <a:t>60 </a:t>
            </a:r>
            <a:r>
              <a:rPr lang="zh-CN" altLang="en-US" dirty="0"/>
              <a:t>年代到 </a:t>
            </a:r>
            <a:r>
              <a:rPr lang="en-US" altLang="zh-CN" dirty="0"/>
              <a:t>90 </a:t>
            </a:r>
            <a:r>
              <a:rPr lang="zh-CN" altLang="en-US" dirty="0"/>
              <a:t>年代再到今天，从西洋跳棋到国际象棋再到围棋，三盘棋，三次人工智能在公众中引发的热潮</a:t>
            </a:r>
            <a:r>
              <a:rPr lang="en-US" altLang="zh-CN" dirty="0"/>
              <a:t>——</a:t>
            </a:r>
            <a:r>
              <a:rPr lang="zh-CN" altLang="en-US" dirty="0"/>
              <a:t>为什么处在风口浪尖的偏偏都是人机对弈？为什么会下棋的计算机程序如此风光？</a:t>
            </a:r>
          </a:p>
          <a:p>
            <a:r>
              <a:rPr lang="zh-CN" altLang="en-US" dirty="0"/>
              <a:t>来自：</a:t>
            </a:r>
            <a:r>
              <a:rPr lang="en-US" altLang="zh-CN" dirty="0" err="1">
                <a:hlinkClick r:id="rId3"/>
              </a:rPr>
              <a:t>flickr</a:t>
            </a:r>
            <a:r>
              <a:rPr lang="zh-CN" altLang="en-US" dirty="0"/>
              <a:t> </a:t>
            </a:r>
          </a:p>
          <a:p>
            <a:r>
              <a:rPr lang="zh-CN" altLang="en-US" dirty="0"/>
              <a:t>纵观人工智能发展史，人机对弈只是人工智能在公众心目中的地位起起落落的一个缩影。对于人工智能的技术研发者而言，选择人机对弈作为算法的突破口，这一方面是因为棋类游戏代表着一大类典型的、有清晰定义和规则、容易评估效果的智能问题；另一方面也是因为具备一定复杂性的棋类游戏通常都会被公众视为人类智慧的代表，一旦突破了人机对弈算法，也就意味着突破了公众对人工智能这项新技术的接受门槛。</a:t>
            </a:r>
          </a:p>
          <a:p>
            <a:r>
              <a:rPr lang="zh-CN" altLang="en-US" dirty="0"/>
              <a:t>的确，每次人机大战以及计算机胜出的结果，都在公众视野中激起万千波澜。可反过来想一想，人类对计算机在棋类项目上胜出的心理承受力又是何等脆弱和可笑。跳棋程序甫一成熟，公众惊呼“智能机器威胁论”，可没过几年，习惯了计算机会下简单棋类的公众又转而挑衅地说：“下个跳棋有什么了不起，有本事去下复杂无比的国际象棋试试？” </a:t>
            </a:r>
            <a:r>
              <a:rPr lang="en-US" altLang="zh-CN" dirty="0"/>
              <a:t>IBM </a:t>
            </a:r>
            <a:r>
              <a:rPr lang="zh-CN" altLang="en-US" dirty="0"/>
              <a:t>的深蓝刚刚战胜卡斯帕罗夫的时候，全世界关心科技发展的公众都在为人类的未来命运担忧，可没过几年，国际象棋和中国象棋程序就变成了再普通不过的计算机应用，在大多数人心目中，“下个象棋算什么智能？有本事去下奥妙无穷的围棋试试？”</a:t>
            </a:r>
          </a:p>
          <a:p>
            <a:r>
              <a:rPr lang="zh-CN" altLang="en-US" dirty="0"/>
              <a:t>网上流传着一幅有关“人工智能发展成熟度曲线”的漫画，形象地展示出人们在此前两次人工智能热潮中，从被人工智能在某些领域的惊艳表现震撼，到逐渐认识到当时的人工智能还有各种局限，以至于产生巨大心理落差的有趣过程。</a:t>
            </a:r>
          </a:p>
          <a:p>
            <a:r>
              <a:rPr lang="zh-CN" altLang="en-US" dirty="0"/>
              <a:t>网上流传的漫画：人工智能发展成熟度曲线</a:t>
            </a:r>
          </a:p>
          <a:p>
            <a:r>
              <a:rPr lang="zh-CN" altLang="en-US" dirty="0"/>
              <a:t>与其说这是人类自身的心理落差，不如说这是计算机是否具有智能的判定标准在不断被拔高。从会下跳棋就算智能，到会下象棋才算智能，再到会下围棋才算智能</a:t>
            </a:r>
            <a:r>
              <a:rPr lang="en-US" altLang="zh-CN" dirty="0"/>
              <a:t>……</a:t>
            </a:r>
            <a:r>
              <a:rPr lang="zh-CN" altLang="en-US" dirty="0"/>
              <a:t>到底有没有客观的评价尺度？到底要给计算机设定怎样的门槛，才能正式发给它一张“人类智慧”的鉴定证书？今天我们管 </a:t>
            </a:r>
            <a:r>
              <a:rPr lang="en-US" altLang="zh-CN" dirty="0"/>
              <a:t>AlphaGo </a:t>
            </a:r>
            <a:r>
              <a:rPr lang="zh-CN" altLang="en-US" dirty="0"/>
              <a:t>叫人工智能了， </a:t>
            </a:r>
            <a:r>
              <a:rPr lang="en-US" altLang="zh-CN" dirty="0"/>
              <a:t>3 </a:t>
            </a:r>
            <a:r>
              <a:rPr lang="zh-CN" altLang="en-US" dirty="0"/>
              <a:t>年之后呢？ </a:t>
            </a:r>
            <a:r>
              <a:rPr lang="en-US" altLang="zh-CN" dirty="0"/>
              <a:t>5 </a:t>
            </a:r>
            <a:r>
              <a:rPr lang="zh-CN" altLang="en-US" dirty="0"/>
              <a:t>年之后呢？</a:t>
            </a:r>
          </a:p>
          <a:p>
            <a:r>
              <a:rPr lang="en-US" altLang="zh-CN" dirty="0"/>
              <a:t>AlphaGo </a:t>
            </a:r>
            <a:r>
              <a:rPr lang="zh-CN" altLang="en-US" dirty="0"/>
              <a:t>之前，人们至少喊过两次“人类要被机器毁灭了！” </a:t>
            </a:r>
            <a:r>
              <a:rPr lang="en-US" altLang="zh-CN" dirty="0"/>
              <a:t>20 </a:t>
            </a:r>
            <a:r>
              <a:rPr lang="zh-CN" altLang="en-US" dirty="0"/>
              <a:t>世纪 </a:t>
            </a:r>
            <a:r>
              <a:rPr lang="en-US" altLang="zh-CN" dirty="0"/>
              <a:t>60 </a:t>
            </a:r>
            <a:r>
              <a:rPr lang="zh-CN" altLang="en-US" dirty="0"/>
              <a:t>年代前后算一次， </a:t>
            </a:r>
            <a:r>
              <a:rPr lang="en-US" altLang="zh-CN" dirty="0"/>
              <a:t>20 </a:t>
            </a:r>
            <a:r>
              <a:rPr lang="zh-CN" altLang="en-US" dirty="0"/>
              <a:t>世纪 </a:t>
            </a:r>
            <a:r>
              <a:rPr lang="en-US" altLang="zh-CN" dirty="0"/>
              <a:t>80 </a:t>
            </a:r>
            <a:r>
              <a:rPr lang="zh-CN" altLang="en-US" dirty="0"/>
              <a:t>年代到 </a:t>
            </a:r>
            <a:r>
              <a:rPr lang="en-US" altLang="zh-CN" dirty="0"/>
              <a:t>90 </a:t>
            </a:r>
            <a:r>
              <a:rPr lang="zh-CN" altLang="en-US" dirty="0"/>
              <a:t>年代前后也算一次。前两次人工智能热潮，每一次都释放过人类关于未来的瑰丽想象力，每一次都让许多人热血沸腾。但很不幸，两次热潮在分别经历了十数年的喧嚣后，无一例外地迅速跌入低谷，并在漫长的寒冬中蛰伏起来。</a:t>
            </a:r>
          </a:p>
          <a:p>
            <a:r>
              <a:rPr lang="en-US" altLang="zh-CN" dirty="0"/>
              <a:t>1998 </a:t>
            </a:r>
            <a:r>
              <a:rPr lang="zh-CN" altLang="en-US" dirty="0"/>
              <a:t>年，我来到北京创立微软亚洲研究院的时候，正值当时人工智能的热潮开始消退，人们对热潮中随处可见的盲目情绪心有余悸，很多人甚至不愿再用“人工智能”这个词来指代相关的研发领域。在学术圈子里，一度有很多人觉得，凡是叫“人工智能”的，都是那些被过分夸大，其实并不管用的技术。结果，我们为微软亚洲研究院设定科研方向的时候，就经常主动回避“人工智能”这个字眼儿，而是选用“机器视觉”“自然语言理解”“语音识别”“知识挖掘”之类侧重具体应用领域的术语。 </a:t>
            </a:r>
          </a:p>
          <a:p>
            <a:r>
              <a:rPr lang="zh-CN" altLang="en-US" dirty="0"/>
              <a:t>仅仅因为人工智能的表现与普通人的期望存在差距，我们这些研究人工智能的人就羞于提及“人工智能”，这真是一件尴尬的事儿。</a:t>
            </a:r>
          </a:p>
          <a:p>
            <a:r>
              <a:rPr lang="zh-CN" altLang="en-US" dirty="0"/>
              <a:t>那么，今天这次人工智能热潮会如何发展呢？第三次人工智能热潮有何本质上的不同？几年后的我们是否还会像前两次那样，不但忘掉了曾经的兴奋，还愤愤地说人工智能都是骗子？学术界、投资界、商业界乃至普通大众还会像此前两次那样在热闹了一阵子之后就归于沉寂，甚至跌入冰点吗？</a:t>
            </a:r>
          </a:p>
          <a:p>
            <a:r>
              <a:rPr lang="zh-CN" altLang="en-US" dirty="0"/>
              <a:t>李开复，来自：由出版社提供 </a:t>
            </a:r>
          </a:p>
          <a:p>
            <a:r>
              <a:rPr lang="zh-CN" altLang="en-US" b="1" dirty="0"/>
              <a:t>用高德纳技术成熟度曲线看</a:t>
            </a:r>
            <a:r>
              <a:rPr lang="en-US" altLang="zh-CN" b="1" dirty="0"/>
              <a:t>AI</a:t>
            </a:r>
            <a:r>
              <a:rPr lang="zh-CN" altLang="en-US" b="1" dirty="0"/>
              <a:t>发展史</a:t>
            </a:r>
            <a:endParaRPr lang="zh-CN" altLang="en-US" dirty="0"/>
          </a:p>
          <a:p>
            <a:r>
              <a:rPr lang="zh-CN" altLang="en-US" dirty="0"/>
              <a:t>和前面那张搞笑的“人工智能发展成熟度曲线”不同，学术界、产业界和投资界在谈到技术高潮与低谷时，经常会引用高德纳咨询公司（</a:t>
            </a:r>
            <a:r>
              <a:rPr lang="en-US" altLang="zh-CN" dirty="0"/>
              <a:t>Gartner</a:t>
            </a:r>
            <a:r>
              <a:rPr lang="zh-CN" altLang="en-US" dirty="0"/>
              <a:t>）推荐的技术成熟度曲线。</a:t>
            </a:r>
          </a:p>
          <a:p>
            <a:r>
              <a:rPr lang="zh-CN" altLang="en-US" dirty="0"/>
              <a:t>这条曲线显示出，几乎每一项新兴且成功的技术，在真正成熟之前，都要经历先扬后抑的过程，并在波折起伏中通过积累和迭代，最终走向真正的繁荣、稳定和有序发展。</a:t>
            </a:r>
          </a:p>
          <a:p>
            <a:r>
              <a:rPr lang="zh-CN" altLang="en-US" dirty="0"/>
              <a:t>高德纳咨询公司（</a:t>
            </a:r>
            <a:r>
              <a:rPr lang="en-US" altLang="zh-CN" dirty="0"/>
              <a:t>Gartner</a:t>
            </a:r>
            <a:r>
              <a:rPr lang="zh-CN" altLang="en-US" dirty="0"/>
              <a:t>）技术成熟度曲线（</a:t>
            </a:r>
            <a:r>
              <a:rPr lang="en-US" altLang="zh-CN" dirty="0"/>
              <a:t>CC BY-SA 3.0</a:t>
            </a:r>
            <a:r>
              <a:rPr lang="zh-CN" altLang="en-US" dirty="0"/>
              <a:t>，</a:t>
            </a:r>
            <a:r>
              <a:rPr lang="en-US" altLang="zh-CN" dirty="0"/>
              <a:t>Wikipedia</a:t>
            </a:r>
            <a:r>
              <a:rPr lang="zh-CN" altLang="en-US" dirty="0"/>
              <a:t>） </a:t>
            </a:r>
          </a:p>
          <a:p>
            <a:r>
              <a:rPr lang="zh-CN" altLang="en-US" dirty="0"/>
              <a:t>如上图的曲线所示，一种新科技的研发过程通常是这样的：初创公司接受第一轮风投，开发出第一代产品，虽然不成熟，但足以吸引一批早期接受者</a:t>
            </a:r>
            <a:r>
              <a:rPr lang="en-US" altLang="zh-CN" dirty="0"/>
              <a:t>——</a:t>
            </a:r>
            <a:r>
              <a:rPr lang="zh-CN" altLang="en-US" dirty="0"/>
              <a:t>粉丝。在早期阶段，产品的优点被粉丝放大，大众媒体跟风炒作，将该技术推向一个充满泡沫的膨胀期。随着盲目的追捧者激增，跟风研发、生产的初创公司越来越多，产品的不足被无限放大，负面报道开始出现，供过于求的市场竞争中，大批跟风入局的初创公司不是被兼并，就是走向倒闭，只有少数拥有核心竞争力的坚持了过来。跌入低谷后，第二轮、第三轮风投资金注入大浪淘沙后仅存的中坚企业，新一代技术和产品也随之问世，整个技术曲线步入稳步攀升的平台期和成熟期，潜在用户的接受程度也从</a:t>
            </a:r>
            <a:r>
              <a:rPr lang="en-US" altLang="zh-CN" dirty="0"/>
              <a:t>5%</a:t>
            </a:r>
            <a:r>
              <a:rPr lang="zh-CN" altLang="en-US" dirty="0"/>
              <a:t>以下逐渐提升到</a:t>
            </a:r>
            <a:r>
              <a:rPr lang="en-US" altLang="zh-CN" dirty="0"/>
              <a:t>20%</a:t>
            </a:r>
            <a:r>
              <a:rPr lang="zh-CN" altLang="en-US" dirty="0"/>
              <a:t>到</a:t>
            </a:r>
            <a:r>
              <a:rPr lang="en-US" altLang="zh-CN" dirty="0"/>
              <a:t>30%</a:t>
            </a:r>
            <a:r>
              <a:rPr lang="zh-CN" altLang="en-US" dirty="0"/>
              <a:t>，初创企业和风投资本开始迎来高额回报。</a:t>
            </a:r>
          </a:p>
          <a:p>
            <a:r>
              <a:rPr lang="zh-CN" altLang="en-US" dirty="0"/>
              <a:t>这条曲线概括了绝大多数高新技术的发展历程。更重要的是，每年高德纳公司都会根据当年度所有流行技术的发展、成熟状况，制作出一张当年各流行技术在高德纳曲线上的发展位置图示，标示出每种前沿技术是处在萌芽期、泡沫期、低谷期还是成熟期，以及每种未达成熟期的技术还需要几年才会真正成熟起来。技术人员、投资者经常根据高德纳曲线来判断时代潮流，选择投资方向。</a:t>
            </a:r>
          </a:p>
          <a:p>
            <a:r>
              <a:rPr lang="zh-CN" altLang="en-US" dirty="0"/>
              <a:t>将高德纳技术成熟度曲线对应到人工智能波折起伏的发展历程中，其实不难看到，人工智能此前两次表现出的热潮，更多应该被理解为一项新兴技术在萌芽期的躁动以及在泡沫期的过分膨胀。</a:t>
            </a:r>
          </a:p>
          <a:p>
            <a:r>
              <a:rPr lang="zh-CN" altLang="en-US" dirty="0"/>
              <a:t>王咏刚，来自：由出版社提供 </a:t>
            </a:r>
          </a:p>
          <a:p>
            <a:r>
              <a:rPr lang="en-US" altLang="zh-CN" dirty="0"/>
              <a:t>20 </a:t>
            </a:r>
            <a:r>
              <a:rPr lang="zh-CN" altLang="en-US" dirty="0"/>
              <a:t>世纪 </a:t>
            </a:r>
            <a:r>
              <a:rPr lang="en-US" altLang="zh-CN" dirty="0"/>
              <a:t>50 </a:t>
            </a:r>
            <a:r>
              <a:rPr lang="zh-CN" altLang="en-US" dirty="0"/>
              <a:t>年代到 </a:t>
            </a:r>
            <a:r>
              <a:rPr lang="en-US" altLang="zh-CN" dirty="0"/>
              <a:t>60 </a:t>
            </a:r>
            <a:r>
              <a:rPr lang="zh-CN" altLang="en-US" dirty="0"/>
              <a:t>年代，伴随着通用电子计算机的诞生，人工智能悄然在大学实验室里崭露头角。以艾伦</a:t>
            </a:r>
            <a:r>
              <a:rPr lang="en-US" altLang="zh-CN" dirty="0"/>
              <a:t>·</a:t>
            </a:r>
            <a:r>
              <a:rPr lang="zh-CN" altLang="en-US" dirty="0"/>
              <a:t>图灵（</a:t>
            </a:r>
            <a:r>
              <a:rPr lang="en-US" altLang="zh-CN" dirty="0"/>
              <a:t>Alan Turing</a:t>
            </a:r>
            <a:r>
              <a:rPr lang="zh-CN" altLang="en-US" dirty="0"/>
              <a:t>）提出图灵测试为标志，数学证明系统、知识推理系统、专家系统等里程碑式的技术和应用一下子在研究者中掀起了第一拨人工智能热潮。但那个年代，无论是计算机的运算速度还是相关的程序设计与算法理论，都远不足以支撑人工智能的发展需要。例如，计算机科学和人工智能的先驱艾伦</a:t>
            </a:r>
            <a:r>
              <a:rPr lang="en-US" altLang="zh-CN" dirty="0"/>
              <a:t>·</a:t>
            </a:r>
            <a:r>
              <a:rPr lang="zh-CN" altLang="en-US" dirty="0"/>
              <a:t>图灵就曾在 </a:t>
            </a:r>
            <a:r>
              <a:rPr lang="en-US" altLang="zh-CN" dirty="0"/>
              <a:t>1951 </a:t>
            </a:r>
            <a:r>
              <a:rPr lang="zh-CN" altLang="en-US" dirty="0"/>
              <a:t>年发表过一份写在纸上的象棋程序，可惜当年的计算机难以实现这样复杂的运算。这就像探险家发现新大陆一样，第一次踏足新大陆和真正让新大陆蓬勃发展起来是根本不同的两件事。于是，从 </a:t>
            </a:r>
            <a:r>
              <a:rPr lang="en-US" altLang="zh-CN" dirty="0"/>
              <a:t>20 </a:t>
            </a:r>
            <a:r>
              <a:rPr lang="zh-CN" altLang="en-US" dirty="0"/>
              <a:t>世纪 </a:t>
            </a:r>
            <a:r>
              <a:rPr lang="en-US" altLang="zh-CN" dirty="0"/>
              <a:t>60 </a:t>
            </a:r>
            <a:r>
              <a:rPr lang="zh-CN" altLang="en-US" dirty="0"/>
              <a:t>年代末开始，无论是专业研究者还是普通公众，大家对人工智能的热情迅速消退。</a:t>
            </a:r>
          </a:p>
          <a:p>
            <a:r>
              <a:rPr lang="en-US" altLang="zh-CN" dirty="0"/>
              <a:t>20 </a:t>
            </a:r>
            <a:r>
              <a:rPr lang="zh-CN" altLang="en-US" dirty="0"/>
              <a:t>世纪 </a:t>
            </a:r>
            <a:r>
              <a:rPr lang="en-US" altLang="zh-CN" dirty="0"/>
              <a:t>80 </a:t>
            </a:r>
            <a:r>
              <a:rPr lang="zh-CN" altLang="en-US" dirty="0"/>
              <a:t>年代到 </a:t>
            </a:r>
            <a:r>
              <a:rPr lang="en-US" altLang="zh-CN" dirty="0"/>
              <a:t>90 </a:t>
            </a:r>
            <a:r>
              <a:rPr lang="zh-CN" altLang="en-US" dirty="0"/>
              <a:t>年代，也就是我在卡内基</a:t>
            </a:r>
            <a:r>
              <a:rPr lang="en-US" altLang="zh-CN" dirty="0"/>
              <a:t>-</a:t>
            </a:r>
            <a:r>
              <a:rPr lang="zh-CN" altLang="en-US" dirty="0"/>
              <a:t>梅隆大学发明非特定人连续语音识别技术并将其用于苹果计算机系统的时代</a:t>
            </a:r>
            <a:r>
              <a:rPr lang="en-US" altLang="zh-CN" dirty="0"/>
              <a:t>——</a:t>
            </a:r>
            <a:r>
              <a:rPr lang="zh-CN" altLang="en-US" dirty="0"/>
              <a:t>那的确是人工智能研究者和产品开发者的一个黄金时代。传统的基于符号主义学派的技术被我和其他同时代研究者抛弃在一边，基于统计模型的技术悄然兴起，并在语音识别、机器翻译等领域取得了不俗的进展，人工神经网络也在模式识别等应用领域开始有所建树，再加上 </a:t>
            </a:r>
            <a:r>
              <a:rPr lang="en-US" altLang="zh-CN" dirty="0"/>
              <a:t>1997 </a:t>
            </a:r>
            <a:r>
              <a:rPr lang="zh-CN" altLang="en-US" dirty="0"/>
              <a:t>年深蓝计算机战胜人类棋王卡斯帕罗夫，普通人的积极性一度高涨起来。</a:t>
            </a:r>
          </a:p>
          <a:p>
            <a:r>
              <a:rPr lang="zh-CN" altLang="en-US" dirty="0"/>
              <a:t>但是，那个时代的技术进步还不够好，不足以超过人类对智能机器的心理预期。拿语音识别来说，统计模型虽然让语音识别技术前进了一大步，但还没有好到可以让普通人接受的程度，测试环境稍稍变化就会造成识别效果大幅下降。那时，我在苹果公司开发的语音识别应用就更多被用于演示和宣传，实用价值十分有限。从整体上看，那一拨人工智能热潮仍然笼罩着浓厚的学术研究和科学实验色彩，虽然激发了大众的热情，但更像是跌入谷底前的泡沫期，远没有达到与商业模式、大众需求接轨并稳步发展的地步。</a:t>
            </a:r>
          </a:p>
          <a:p>
            <a:r>
              <a:rPr lang="en-US" altLang="zh-CN" dirty="0"/>
              <a:t>2010 </a:t>
            </a:r>
            <a:r>
              <a:rPr lang="zh-CN" altLang="en-US" dirty="0"/>
              <a:t>年前后，准确地说，是从 </a:t>
            </a:r>
            <a:r>
              <a:rPr lang="en-US" altLang="zh-CN" dirty="0"/>
              <a:t>2006 </a:t>
            </a:r>
            <a:r>
              <a:rPr lang="zh-CN" altLang="en-US" dirty="0"/>
              <a:t>年开始，随着深度学习技术的成熟，加上计算机运算速度的大幅增长，当然，还有互联网时代积累起来的海量数据财富，人工智能开始了一段与以往大为不同的复兴之路。</a:t>
            </a:r>
          </a:p>
          <a:p>
            <a:r>
              <a:rPr lang="zh-CN" altLang="en-US" dirty="0"/>
              <a:t>例如， </a:t>
            </a:r>
            <a:r>
              <a:rPr lang="en-US" altLang="zh-CN" dirty="0"/>
              <a:t>2012 </a:t>
            </a:r>
            <a:r>
              <a:rPr lang="zh-CN" altLang="en-US" dirty="0"/>
              <a:t>年到 </a:t>
            </a:r>
            <a:r>
              <a:rPr lang="en-US" altLang="zh-CN" dirty="0"/>
              <a:t>2015 </a:t>
            </a:r>
            <a:r>
              <a:rPr lang="zh-CN" altLang="en-US" dirty="0"/>
              <a:t>年，在代表计算机智能图像识别最前沿发展水平的 </a:t>
            </a:r>
            <a:r>
              <a:rPr lang="en-US" altLang="zh-CN" dirty="0"/>
              <a:t>ImageNet </a:t>
            </a:r>
            <a:r>
              <a:rPr lang="zh-CN" altLang="en-US" dirty="0"/>
              <a:t>竞赛（</a:t>
            </a:r>
            <a:r>
              <a:rPr lang="en-US" altLang="zh-CN" dirty="0"/>
              <a:t>ILSVRC</a:t>
            </a:r>
            <a:r>
              <a:rPr lang="zh-CN" altLang="en-US" dirty="0"/>
              <a:t>）中，参赛的人工智能算法在识别准确率上突飞猛进。 </a:t>
            </a:r>
            <a:r>
              <a:rPr lang="en-US" altLang="zh-CN" dirty="0"/>
              <a:t>2014 </a:t>
            </a:r>
            <a:r>
              <a:rPr lang="zh-CN" altLang="en-US" dirty="0"/>
              <a:t>年，在识别图片中的人、动物、车辆或其他常见对象时，基于深度学习的计算机程序超过了普通人类的肉眼识别准确率。</a:t>
            </a:r>
          </a:p>
          <a:p>
            <a:r>
              <a:rPr lang="en-US" altLang="zh-CN" dirty="0"/>
              <a:t>ImageNet</a:t>
            </a:r>
            <a:r>
              <a:rPr lang="zh-CN" altLang="en-US" dirty="0"/>
              <a:t>图像分类比赛历年来识别错误率的变化趋势 </a:t>
            </a:r>
          </a:p>
          <a:p>
            <a:r>
              <a:rPr lang="zh-CN" altLang="en-US" dirty="0"/>
              <a:t>人们在 </a:t>
            </a:r>
            <a:r>
              <a:rPr lang="en-US" altLang="zh-CN" dirty="0"/>
              <a:t>ImageNet </a:t>
            </a:r>
            <a:r>
              <a:rPr lang="zh-CN" altLang="en-US" dirty="0"/>
              <a:t>竞赛（</a:t>
            </a:r>
            <a:r>
              <a:rPr lang="en-US" altLang="zh-CN" dirty="0"/>
              <a:t>ILSVRC</a:t>
            </a:r>
            <a:r>
              <a:rPr lang="zh-CN" altLang="en-US" dirty="0"/>
              <a:t>）中取得的非凡成就是人工智能发展史上一个了不起的里程碑，也是当今这一拨人工智能热潮由萌芽到兴起的关键节点。随着机器视觉领域的突破，深度学习迅速开始在语音识别、数据挖掘、自然语言处理等不同领域攻城略地，甚至开始将以前被人们视为科幻的自动驾驶技术带入现实。此外，基于深度学习的科研成果还被推向了各个主流商业应用领域，如银行、保险、交通运输、医疗、教育、市场营销等，第一次实现了人工智能技术与产业链条的有机结合。</a:t>
            </a:r>
          </a:p>
          <a:p>
            <a:r>
              <a:rPr lang="zh-CN" altLang="en-US" b="1" dirty="0"/>
              <a:t>今天的人工智能是“有用”的人工智能</a:t>
            </a:r>
            <a:endParaRPr lang="zh-CN" altLang="en-US" dirty="0"/>
          </a:p>
          <a:p>
            <a:r>
              <a:rPr lang="zh-CN" altLang="en-US" dirty="0"/>
              <a:t>我觉得，和前两次 </a:t>
            </a:r>
            <a:r>
              <a:rPr lang="en-US" altLang="zh-CN" dirty="0"/>
              <a:t>AI </a:t>
            </a:r>
            <a:r>
              <a:rPr lang="zh-CN" altLang="en-US" dirty="0"/>
              <a:t>热潮相比，这一次人工智能复兴的最大特点，就是</a:t>
            </a:r>
            <a:r>
              <a:rPr lang="en-US" altLang="zh-CN" dirty="0"/>
              <a:t>AI</a:t>
            </a:r>
            <a:r>
              <a:rPr lang="zh-CN" altLang="en-US" dirty="0"/>
              <a:t>在多个相关领域表现出可以被普通人认可的性能或效率，并因此被成熟的商业模式接受，开始在产业界发挥出真正的价值。</a:t>
            </a:r>
          </a:p>
          <a:p>
            <a:r>
              <a:rPr lang="zh-CN" altLang="en-US" dirty="0"/>
              <a:t>还是拿图像识别来说，在人工智能发展早期，如果一个计算机程序宣称可以识别出图片中的人脸，但它的识别准确率只有五成左右，那普通人只会将这个程序看作一个玩具，绝不会认为它拥有智慧。随着技术进步，当人脸识别算法的识别准确率提高到 </a:t>
            </a:r>
            <a:r>
              <a:rPr lang="en-US" altLang="zh-CN" dirty="0"/>
              <a:t>80%</a:t>
            </a:r>
            <a:r>
              <a:rPr lang="zh-CN" altLang="en-US" dirty="0"/>
              <a:t>甚至接近 </a:t>
            </a:r>
            <a:r>
              <a:rPr lang="en-US" altLang="zh-CN" dirty="0"/>
              <a:t>90%</a:t>
            </a:r>
            <a:r>
              <a:rPr lang="zh-CN" altLang="en-US" dirty="0"/>
              <a:t>的时候，研究者们当然知道，取得这样的进步十分不易，但这一结果其实还是很难被普通人接受，因为每五个人脸就认错一个，这明显无法在实际生活中使用</a:t>
            </a:r>
            <a:r>
              <a:rPr lang="en-US" altLang="zh-CN" dirty="0"/>
              <a:t>——</a:t>
            </a:r>
            <a:r>
              <a:rPr lang="zh-CN" altLang="en-US" dirty="0"/>
              <a:t>人们也许会说这个程序挺聪明，但绝对不会认为这个程序已经聪明到可以替代人类的眼睛。只有计算机在人脸识别上的准确率非常接近甚至超过普通人的水平，安防系统才会用计算机来取代人类保安完成身份甄别工作。也就是说，对于人脸识别这个应用，接近或超过普通人的水平才是我们关心的“绝对阈值”。</a:t>
            </a:r>
          </a:p>
          <a:p>
            <a:r>
              <a:rPr lang="zh-CN" altLang="en-US" dirty="0"/>
              <a:t>所以，我们说“人工智能来了”，其实是说，人工智能或深度学习真的可以解决实际问题了。在机器视觉、语音识别、数据挖掘、自动驾驶等应用场景，人工智能接连突破了人们可以接受的心理阈值，并第一次在产业层面“落地”，发挥并创造出真正的价值。</a:t>
            </a:r>
          </a:p>
          <a:p>
            <a:r>
              <a:rPr lang="zh-CN" altLang="en-US" dirty="0"/>
              <a:t>人工智能之所以有今天的成就，深度学习技术居功至伟。谷歌最杰出的工程师杰夫</a:t>
            </a:r>
            <a:r>
              <a:rPr lang="en-US" altLang="zh-CN" dirty="0"/>
              <a:t>·</a:t>
            </a:r>
            <a:r>
              <a:rPr lang="zh-CN" altLang="en-US" dirty="0"/>
              <a:t>迪恩说：“我认为在过去 </a:t>
            </a:r>
            <a:r>
              <a:rPr lang="en-US" altLang="zh-CN" dirty="0"/>
              <a:t>5 </a:t>
            </a:r>
            <a:r>
              <a:rPr lang="zh-CN" altLang="en-US" dirty="0"/>
              <a:t>年，最重大的突破应该是对于深度学习的使用。这项技术目前已经成功地被应用到许许多多的场景中，从语音识别到图像识别，再到语言理解。而且有意思的是，目前我们还没有看到有什么是深度学习做不了的。希望在未来我们能看到更多更有影响力的技 术。”</a:t>
            </a:r>
          </a:p>
          <a:p>
            <a:r>
              <a:rPr lang="zh-CN" altLang="en-US" dirty="0"/>
              <a:t>电影</a:t>
            </a:r>
            <a:r>
              <a:rPr lang="en-US" altLang="zh-CN" dirty="0"/>
              <a:t>《</a:t>
            </a:r>
            <a:r>
              <a:rPr lang="zh-CN" altLang="en-US" dirty="0"/>
              <a:t>人工智能</a:t>
            </a:r>
            <a:r>
              <a:rPr lang="en-US" altLang="zh-CN" dirty="0"/>
              <a:t>》</a:t>
            </a:r>
            <a:r>
              <a:rPr lang="zh-CN" altLang="en-US" dirty="0"/>
              <a:t>海报，来自：豆瓣</a:t>
            </a:r>
          </a:p>
          <a:p>
            <a:r>
              <a:rPr lang="zh-CN" altLang="en-US" dirty="0"/>
              <a:t>所以，关于第三次人工智能热潮，我的看法是：  </a:t>
            </a:r>
            <a:br>
              <a:rPr lang="zh-CN" altLang="en-US" dirty="0"/>
            </a:br>
            <a:endParaRPr lang="zh-CN" altLang="en-US" dirty="0"/>
          </a:p>
          <a:p>
            <a:r>
              <a:rPr lang="zh-CN" altLang="en-US" dirty="0"/>
              <a:t>前两次人工智能热潮是学术研究主导的，而这次人工智能热潮是现实商业需求主导的。</a:t>
            </a:r>
          </a:p>
          <a:p>
            <a:r>
              <a:rPr lang="zh-CN" altLang="en-US" dirty="0"/>
              <a:t>前两次人工智能热潮多是市场宣传层面的，而这次人工智能热潮是商业模式层面的。</a:t>
            </a:r>
          </a:p>
          <a:p>
            <a:r>
              <a:rPr lang="zh-CN" altLang="en-US" dirty="0"/>
              <a:t>前两次人工智能热潮多是学术界在劝说、游说政府和投资人投钱，而这次人工智能热潮多是投资人主动向热点领域的学术项目和创业项目投钱。</a:t>
            </a:r>
          </a:p>
          <a:p>
            <a:r>
              <a:rPr lang="zh-CN" altLang="en-US" dirty="0"/>
              <a:t>前两次人工智能热潮更多是提出问题，而这次人工智能热潮更多是解决问题。</a:t>
            </a:r>
          </a:p>
          <a:p>
            <a:r>
              <a:rPr lang="zh-CN" altLang="en-US" dirty="0"/>
              <a:t>到底本次人工智能热潮是不是处于技术成熟度曲线的成熟上升期，到底能不能保持长期持续增长的势头，是不是会像此前的人工智能热潮那样，有跌入低谷的风险？我想，经过上面的分析，大家应该会有自己的判断。</a:t>
            </a:r>
          </a:p>
          <a:p>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146</a:t>
            </a:fld>
            <a:endParaRPr lang="zh-CN" altLang="en-US"/>
          </a:p>
        </p:txBody>
      </p:sp>
    </p:spTree>
    <p:extLst>
      <p:ext uri="{BB962C8B-B14F-4D97-AF65-F5344CB8AC3E}">
        <p14:creationId xmlns:p14="http://schemas.microsoft.com/office/powerpoint/2010/main" val="3118301398"/>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t>无监督的深度学习</a:t>
            </a:r>
            <a:endParaRPr lang="zh-CN" altLang="en-US" dirty="0"/>
          </a:p>
          <a:p>
            <a:r>
              <a:rPr lang="zh-CN" altLang="en-US" dirty="0"/>
              <a:t>目前，深度学习在复杂特征空间上泛化能力依赖于带有标签信息的大规模数据样本，因此无监督的深度学习技术将是未来深度学习发展的重要方向。就如深度学习三巨头之一的</a:t>
            </a:r>
            <a:r>
              <a:rPr lang="en-US" altLang="zh-CN" dirty="0"/>
              <a:t>Yann </a:t>
            </a:r>
            <a:r>
              <a:rPr lang="en-US" altLang="zh-CN" dirty="0" err="1"/>
              <a:t>LeCun</a:t>
            </a:r>
            <a:r>
              <a:rPr lang="zh-CN" altLang="en-US" dirty="0"/>
              <a:t>的观点：</a:t>
            </a:r>
            <a:r>
              <a:rPr lang="en-US" altLang="zh-CN" dirty="0"/>
              <a:t>AI</a:t>
            </a:r>
            <a:r>
              <a:rPr lang="zh-CN" altLang="en-US" dirty="0"/>
              <a:t>最大的局限是没有人类的常识，而无监督学习是突破</a:t>
            </a:r>
            <a:r>
              <a:rPr lang="en-US" altLang="zh-CN" dirty="0"/>
              <a:t>AI</a:t>
            </a:r>
            <a:r>
              <a:rPr lang="zh-CN" altLang="en-US" dirty="0"/>
              <a:t>局限的关键。</a:t>
            </a:r>
          </a:p>
          <a:p>
            <a:r>
              <a:rPr lang="zh-CN" altLang="en-US" b="1" dirty="0"/>
              <a:t>迁移学习</a:t>
            </a:r>
            <a:endParaRPr lang="zh-CN" altLang="en-US" dirty="0"/>
          </a:p>
          <a:p>
            <a:r>
              <a:rPr lang="zh-CN" altLang="en-US" dirty="0"/>
              <a:t>所谓迁移学习，就是能让现有的模型算法稍加调整即可应用于一个新的领域或功能的机器学习技术。迁移学习的目标是用已有的知识来解决目标领域中仅有少量有标签样本数据，甚至没有数据的学习问题，让机器赋予人类举一反三的智慧。前百度首席科学家吴恩达认为，迁移学习将引领下一波人工智能技术商业化的浪潮。</a:t>
            </a:r>
          </a:p>
          <a:p>
            <a:r>
              <a:rPr lang="zh-CN" altLang="en-US" b="1" dirty="0"/>
              <a:t>深度强化学习</a:t>
            </a:r>
            <a:endParaRPr lang="zh-CN" altLang="en-US" dirty="0"/>
          </a:p>
          <a:p>
            <a:r>
              <a:rPr lang="zh-CN" altLang="en-US" dirty="0"/>
              <a:t>人工智能领域，感知、规划、推理、决策的能力是衡量智能的指标，深度学习使得</a:t>
            </a:r>
            <a:r>
              <a:rPr lang="en-US" altLang="zh-CN" dirty="0"/>
              <a:t>AI</a:t>
            </a:r>
            <a:r>
              <a:rPr lang="zh-CN" altLang="en-US" dirty="0"/>
              <a:t>的感知能力（视觉、听觉等）得到了巨大的提升，但通过与环境交互，并作出最优的决策是目前深度学习所不能解决的问题。强化学习则可不断与环境交互，以试错的学习方式获得最优决策。因此，将深度学习与强化学习有机融合的“深度强化学习”可以让智能体既具有感知能力，又具有理性行动能力。该技术是</a:t>
            </a:r>
            <a:r>
              <a:rPr lang="en-US" altLang="zh-CN" dirty="0"/>
              <a:t>DeepMind</a:t>
            </a:r>
            <a:r>
              <a:rPr lang="zh-CN" altLang="en-US" dirty="0"/>
              <a:t>公司近年来重点研究和应用的核心技术。</a:t>
            </a:r>
          </a:p>
          <a:p>
            <a:r>
              <a:rPr lang="zh-CN" altLang="en-US" b="1" dirty="0"/>
              <a:t>贝叶斯深度学习</a:t>
            </a:r>
            <a:endParaRPr lang="zh-CN" altLang="en-US" dirty="0"/>
          </a:p>
          <a:p>
            <a:r>
              <a:rPr lang="zh-CN" altLang="en-US" dirty="0"/>
              <a:t>贝叶斯学习指的是具有在小样本数据上学习与推理的能力。因此，将深度学习与贝叶斯学习结合起来的“贝叶斯深度学习”可以使智能体既具有小样本学习和推理能力，又有深度学习非常强大的拟合能力，即让智能体既有感知能力又具备推理能力。</a:t>
            </a:r>
          </a:p>
          <a:p>
            <a:r>
              <a:rPr lang="zh-CN" altLang="en-US" b="1" dirty="0">
                <a:effectLst/>
              </a:rPr>
              <a:t>若能将深度学习、贝叶斯学习和强化学习有机融合，让</a:t>
            </a:r>
            <a:r>
              <a:rPr lang="en-US" altLang="zh-CN" b="1" dirty="0">
                <a:effectLst/>
              </a:rPr>
              <a:t>AI</a:t>
            </a:r>
            <a:r>
              <a:rPr lang="zh-CN" altLang="en-US" b="1" dirty="0">
                <a:effectLst/>
              </a:rPr>
              <a:t>具备感知、推理、决策和理性行动能力，将是实现强人工智能的可能途径。</a:t>
            </a:r>
            <a:endParaRPr lang="en-US" altLang="zh-CN" b="1" dirty="0">
              <a:effectLst/>
            </a:endParaRPr>
          </a:p>
          <a:p>
            <a:r>
              <a:rPr lang="zh-CN" altLang="en-US" b="1" dirty="0">
                <a:effectLst/>
              </a:rPr>
              <a:t>此外，人工智能的某些应用还需要解决其安全性、鲁棒性（</a:t>
            </a:r>
            <a:r>
              <a:rPr lang="en-US" altLang="zh-CN" b="1" dirty="0">
                <a:effectLst/>
              </a:rPr>
              <a:t>robust</a:t>
            </a:r>
            <a:r>
              <a:rPr lang="zh-CN" altLang="en-US" b="1" dirty="0">
                <a:effectLst/>
              </a:rPr>
              <a:t>）和人机交互问题，比如自动驾驶</a:t>
            </a:r>
            <a:r>
              <a:rPr lang="en-US" altLang="zh-CN" b="1" dirty="0">
                <a:effectLst/>
              </a:rPr>
              <a:t>AI</a:t>
            </a:r>
            <a:r>
              <a:rPr lang="zh-CN" altLang="en-US" b="1" dirty="0">
                <a:effectLst/>
              </a:rPr>
              <a:t>、自动手术</a:t>
            </a:r>
            <a:r>
              <a:rPr lang="en-US" altLang="zh-CN" b="1" dirty="0">
                <a:effectLst/>
              </a:rPr>
              <a:t>AI</a:t>
            </a:r>
            <a:r>
              <a:rPr lang="zh-CN" altLang="en-US" b="1" dirty="0">
                <a:effectLst/>
              </a:rPr>
              <a:t>、基于</a:t>
            </a:r>
            <a:r>
              <a:rPr lang="en-US" altLang="zh-CN" b="1" dirty="0">
                <a:effectLst/>
              </a:rPr>
              <a:t>AI</a:t>
            </a:r>
            <a:r>
              <a:rPr lang="zh-CN" altLang="en-US" b="1" dirty="0">
                <a:effectLst/>
              </a:rPr>
              <a:t>的对冲基金等场景。</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147</a:t>
            </a:fld>
            <a:endParaRPr lang="zh-CN" altLang="en-US"/>
          </a:p>
        </p:txBody>
      </p:sp>
    </p:spTree>
    <p:extLst>
      <p:ext uri="{BB962C8B-B14F-4D97-AF65-F5344CB8AC3E}">
        <p14:creationId xmlns:p14="http://schemas.microsoft.com/office/powerpoint/2010/main" val="41620967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zh-CN" altLang="en-US" dirty="0"/>
              <a:t>我们的生活中已经充满了弱人工智能，只是我们大部分人没有意识到：从手机上的计算器到无人驾驶汽车，从地图软件导航到垃圾邮件（短信）过滤，从谷歌翻译到社交</a:t>
            </a:r>
            <a:r>
              <a:rPr lang="en-US" altLang="zh-CN" dirty="0">
                <a:ea typeface="新細明體" pitchFamily="18" charset="-120"/>
              </a:rPr>
              <a:t>/</a:t>
            </a:r>
            <a:r>
              <a:rPr lang="zh-CN" altLang="en-US" dirty="0"/>
              <a:t>购物网站的好友</a:t>
            </a:r>
            <a:r>
              <a:rPr lang="en-US" altLang="zh-CN" dirty="0">
                <a:ea typeface="新細明體" pitchFamily="18" charset="-120"/>
              </a:rPr>
              <a:t>/</a:t>
            </a:r>
            <a:r>
              <a:rPr lang="zh-CN" altLang="en-US" dirty="0"/>
              <a:t>商品推荐，都是人工智能在特定领域的应用。</a:t>
            </a:r>
            <a:endParaRPr lang="en-US" altLang="zh-CN" dirty="0"/>
          </a:p>
          <a:p>
            <a:pPr eaLnBrk="1" hangingPunct="1">
              <a:spcBef>
                <a:spcPct val="0"/>
              </a:spcBef>
            </a:pPr>
            <a:r>
              <a:rPr lang="zh-CN" altLang="en-US" dirty="0"/>
              <a:t>弱人工智能是擅长于单个方面的人工智能。比如有能战胜象棋世界冠军的人工智能，但是它只会下象棋，你要问它怎样更好地在硬盘上储存数据，它就不知道怎么回答你了。</a:t>
            </a:r>
          </a:p>
          <a:p>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149</a:t>
            </a:fld>
            <a:endParaRPr lang="zh-CN" altLang="en-US"/>
          </a:p>
        </p:txBody>
      </p:sp>
    </p:spTree>
    <p:extLst>
      <p:ext uri="{BB962C8B-B14F-4D97-AF65-F5344CB8AC3E}">
        <p14:creationId xmlns:p14="http://schemas.microsoft.com/office/powerpoint/2010/main" val="24280703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zh-CN" altLang="en-US" b="1" dirty="0">
                <a:solidFill>
                  <a:srgbClr val="485766"/>
                </a:solidFill>
                <a:latin typeface="微软雅黑" panose="020B0503020204020204" pitchFamily="34" charset="-122"/>
                <a:ea typeface="微软雅黑" panose="020B0503020204020204" pitchFamily="34" charset="-122"/>
              </a:rPr>
              <a:t>超人工智能可以用纳米技术直接搭建出肉来，而这些搭建出来的肉和真肉在分子结构上会是完全相同的</a:t>
            </a:r>
            <a:r>
              <a:rPr lang="en-US" altLang="en-US" b="1" dirty="0">
                <a:solidFill>
                  <a:srgbClr val="485766"/>
                </a:solidFill>
                <a:latin typeface="微软雅黑" panose="020B0503020204020204" pitchFamily="34" charset="-122"/>
                <a:ea typeface="微软雅黑" panose="020B0503020204020204" pitchFamily="34" charset="-122"/>
              </a:rPr>
              <a:t>——</a:t>
            </a:r>
            <a:r>
              <a:rPr lang="zh-CN" altLang="en-US" b="1" dirty="0">
                <a:solidFill>
                  <a:srgbClr val="485766"/>
                </a:solidFill>
                <a:latin typeface="微软雅黑" panose="020B0503020204020204" pitchFamily="34" charset="-122"/>
                <a:ea typeface="微软雅黑" panose="020B0503020204020204" pitchFamily="34" charset="-122"/>
              </a:rPr>
              <a:t>换句话说，就是真肉。</a:t>
            </a:r>
            <a:endParaRPr lang="en-US" altLang="zh-CN" b="1" dirty="0">
              <a:solidFill>
                <a:srgbClr val="485766"/>
              </a:solidFill>
              <a:latin typeface="微软雅黑" panose="020B0503020204020204" pitchFamily="34" charset="-122"/>
              <a:ea typeface="微软雅黑" panose="020B0503020204020204" pitchFamily="34" charset="-122"/>
            </a:endParaRPr>
          </a:p>
          <a:p>
            <a:pPr eaLnBrk="1" hangingPunct="1">
              <a:spcBef>
                <a:spcPct val="0"/>
              </a:spcBef>
            </a:pPr>
            <a:r>
              <a:rPr lang="zh-CN" altLang="en-US" dirty="0"/>
              <a:t>费曼曾经写道：</a:t>
            </a:r>
          </a:p>
          <a:p>
            <a:pPr eaLnBrk="1" hangingPunct="1">
              <a:spcBef>
                <a:spcPct val="0"/>
              </a:spcBef>
            </a:pPr>
            <a:r>
              <a:rPr lang="en-US" altLang="zh-CN" dirty="0">
                <a:ea typeface="新細明體" pitchFamily="18" charset="-120"/>
              </a:rPr>
              <a:t>“</a:t>
            </a:r>
            <a:r>
              <a:rPr lang="zh-CN" altLang="en-US" dirty="0"/>
              <a:t>在所有的生物科学中，没有任何证据说明死亡是必需的。如果你说你想造永动机，那我们对于物理学的研究已经让我们有足够的理论来说明这是不可能的。但是在生物领域我们还没发现任何证据证明死亡是不可避免的。也就是说死亡不一定是不可避免的，生物学家早晚会发现造成我们死亡的原因是什么，而死亡这个糟糕的</a:t>
            </a:r>
            <a:r>
              <a:rPr lang="en-US" altLang="zh-CN" dirty="0">
                <a:ea typeface="新細明體" pitchFamily="18" charset="-120"/>
              </a:rPr>
              <a:t>‘</a:t>
            </a:r>
            <a:r>
              <a:rPr lang="zh-CN" altLang="en-US" dirty="0"/>
              <a:t>病</a:t>
            </a:r>
            <a:r>
              <a:rPr lang="en-US" altLang="zh-CN" dirty="0">
                <a:ea typeface="新細明體" pitchFamily="18" charset="-120"/>
              </a:rPr>
              <a:t>’</a:t>
            </a:r>
            <a:r>
              <a:rPr lang="zh-CN" altLang="en-US" dirty="0"/>
              <a:t>就会被治好，而人类的身体也将不再只是个暂时的容器。</a:t>
            </a:r>
            <a:r>
              <a:rPr lang="en-US" altLang="zh-CN" dirty="0">
                <a:ea typeface="新細明體" pitchFamily="18" charset="-120"/>
              </a:rPr>
              <a:t>”</a:t>
            </a:r>
          </a:p>
          <a:p>
            <a:pPr eaLnBrk="1" hangingPunct="1">
              <a:spcBef>
                <a:spcPct val="0"/>
              </a:spcBef>
            </a:pPr>
            <a:r>
              <a:rPr lang="zh-CN" altLang="en-US" dirty="0"/>
              <a:t>一些我们觉得困难的事情</a:t>
            </a:r>
            <a:r>
              <a:rPr lang="en-US" altLang="zh-CN" dirty="0">
                <a:ea typeface="新細明體" pitchFamily="18" charset="-120"/>
              </a:rPr>
              <a:t>——</a:t>
            </a:r>
            <a:r>
              <a:rPr lang="zh-CN" altLang="en-US" dirty="0"/>
              <a:t>微积分、金融市场策略、翻译等，对于电脑来说都太简单了</a:t>
            </a:r>
          </a:p>
          <a:p>
            <a:pPr eaLnBrk="1" hangingPunct="1">
              <a:spcBef>
                <a:spcPct val="0"/>
              </a:spcBef>
            </a:pPr>
            <a:r>
              <a:rPr lang="zh-CN" altLang="en-US" dirty="0"/>
              <a:t>我们觉得容易的事情</a:t>
            </a:r>
            <a:r>
              <a:rPr lang="en-US" altLang="zh-CN" dirty="0">
                <a:ea typeface="新細明體" pitchFamily="18" charset="-120"/>
              </a:rPr>
              <a:t>——</a:t>
            </a:r>
            <a:r>
              <a:rPr lang="zh-CN" altLang="en-US" dirty="0"/>
              <a:t>视觉、动态、移动、直觉</a:t>
            </a:r>
            <a:r>
              <a:rPr lang="en-US" altLang="zh-CN" dirty="0">
                <a:ea typeface="新細明體" pitchFamily="18" charset="-120"/>
              </a:rPr>
              <a:t>——</a:t>
            </a:r>
            <a:r>
              <a:rPr lang="zh-CN" altLang="en-US" dirty="0"/>
              <a:t>对电脑来说太</a:t>
            </a:r>
            <a:r>
              <a:rPr lang="en-US" altLang="zh-CN" dirty="0">
                <a:ea typeface="新細明體" pitchFamily="18" charset="-120"/>
              </a:rPr>
              <a:t>TM</a:t>
            </a:r>
            <a:r>
              <a:rPr lang="zh-CN" altLang="en-US" dirty="0"/>
              <a:t>的难了。</a:t>
            </a:r>
          </a:p>
          <a:p>
            <a:pPr eaLnBrk="1" hangingPunct="1">
              <a:spcBef>
                <a:spcPct val="0"/>
              </a:spcBef>
            </a:pPr>
            <a:r>
              <a:rPr lang="zh-CN" altLang="en-US" dirty="0"/>
              <a:t>用计算机科学家</a:t>
            </a:r>
            <a:r>
              <a:rPr lang="en-US" altLang="zh-CN" dirty="0">
                <a:ea typeface="新細明體" pitchFamily="18" charset="-120"/>
              </a:rPr>
              <a:t>Donald Knuth</a:t>
            </a:r>
            <a:r>
              <a:rPr lang="zh-CN" altLang="en-US" dirty="0"/>
              <a:t>的说法，</a:t>
            </a:r>
            <a:r>
              <a:rPr lang="en-US" altLang="zh-CN" dirty="0">
                <a:ea typeface="新細明體" pitchFamily="18" charset="-120"/>
              </a:rPr>
              <a:t>“</a:t>
            </a:r>
            <a:r>
              <a:rPr lang="zh-CN" altLang="en-US" dirty="0"/>
              <a:t>人工智能已经在几乎所有需要思考的领域超过了人类，但是在那些人类和其它动物不需要思考就能完成的事情上，还差得很远。</a:t>
            </a:r>
            <a:r>
              <a:rPr lang="en-US" altLang="zh-CN" dirty="0">
                <a:ea typeface="新細明體" pitchFamily="18" charset="-120"/>
              </a:rPr>
              <a:t>”</a:t>
            </a:r>
            <a:endParaRPr lang="zh-CN" altLang="en-US" dirty="0"/>
          </a:p>
          <a:p>
            <a:pPr eaLnBrk="1" hangingPunct="1"/>
            <a:r>
              <a:rPr lang="zh-CN" altLang="en-US" sz="1200" dirty="0">
                <a:latin typeface="微软雅黑" panose="020B0503020204020204" pitchFamily="34" charset="-122"/>
                <a:ea typeface="微软雅黑" panose="020B0503020204020204" pitchFamily="34" charset="-122"/>
              </a:rPr>
              <a:t>造一个能在瞬间算出十位数乘法的计算机</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非常简单</a:t>
            </a:r>
          </a:p>
          <a:p>
            <a:pPr eaLnBrk="1" hangingPunct="1"/>
            <a:r>
              <a:rPr lang="zh-CN" altLang="en-US" sz="1200" dirty="0">
                <a:latin typeface="微软雅黑" panose="020B0503020204020204" pitchFamily="34" charset="-122"/>
                <a:ea typeface="微软雅黑" panose="020B0503020204020204" pitchFamily="34" charset="-122"/>
              </a:rPr>
              <a:t>造一个能分辨出一个动物是猫还是狗的计算机</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极端困难</a:t>
            </a:r>
          </a:p>
          <a:p>
            <a:pPr eaLnBrk="1" hangingPunct="1"/>
            <a:r>
              <a:rPr lang="zh-CN" altLang="en-US" sz="1200" dirty="0">
                <a:latin typeface="微软雅黑" panose="020B0503020204020204" pitchFamily="34" charset="-122"/>
                <a:ea typeface="微软雅黑" panose="020B0503020204020204" pitchFamily="34" charset="-122"/>
              </a:rPr>
              <a:t>造一个能战胜世界象棋冠军的电脑</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早就成功了</a:t>
            </a:r>
          </a:p>
          <a:p>
            <a:pPr eaLnBrk="1" hangingPunct="1"/>
            <a:r>
              <a:rPr lang="zh-CN" altLang="en-US" sz="1200" dirty="0">
                <a:latin typeface="微软雅黑" panose="020B0503020204020204" pitchFamily="34" charset="-122"/>
                <a:ea typeface="微软雅黑" panose="020B0503020204020204" pitchFamily="34" charset="-122"/>
              </a:rPr>
              <a:t>造一个能够读懂六岁小朋友的图片书中的文字，并且了解那些词汇意思的电脑</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谷歌花了</a:t>
            </a:r>
            <a:r>
              <a:rPr lang="zh-CN" altLang="en-US" sz="1200" b="1" dirty="0">
                <a:solidFill>
                  <a:schemeClr val="tx2"/>
                </a:solidFill>
                <a:latin typeface="微软雅黑" panose="020B0503020204020204" pitchFamily="34" charset="-122"/>
                <a:ea typeface="微软雅黑" panose="020B0503020204020204" pitchFamily="34" charset="-122"/>
              </a:rPr>
              <a:t>几十亿美元</a:t>
            </a:r>
            <a:r>
              <a:rPr lang="zh-CN" altLang="en-US" sz="1200" dirty="0">
                <a:latin typeface="微软雅黑" panose="020B0503020204020204" pitchFamily="34" charset="-122"/>
                <a:ea typeface="微软雅黑" panose="020B0503020204020204" pitchFamily="34" charset="-122"/>
              </a:rPr>
              <a:t>在做，还没做出来</a:t>
            </a:r>
            <a:endParaRPr lang="zh-CN" altLang="en-US"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151</a:t>
            </a:fld>
            <a:endParaRPr lang="zh-CN" altLang="en-US"/>
          </a:p>
        </p:txBody>
      </p:sp>
    </p:spTree>
    <p:extLst>
      <p:ext uri="{BB962C8B-B14F-4D97-AF65-F5344CB8AC3E}">
        <p14:creationId xmlns:p14="http://schemas.microsoft.com/office/powerpoint/2010/main" val="291737939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a:t>牛津哲学家，知名人工智能思想家</a:t>
            </a:r>
            <a:r>
              <a:rPr lang="en-US" altLang="zh-CN">
                <a:ea typeface="新細明體" pitchFamily="18" charset="-120"/>
              </a:rPr>
              <a:t>Nick Bostrom</a:t>
            </a:r>
            <a:r>
              <a:rPr lang="zh-CN" altLang="en-US"/>
              <a:t>把超级智能定义为</a:t>
            </a:r>
            <a:r>
              <a:rPr lang="en-US" altLang="zh-CN">
                <a:ea typeface="新細明體" pitchFamily="18" charset="-120"/>
              </a:rPr>
              <a:t>“</a:t>
            </a:r>
            <a:r>
              <a:rPr lang="zh-CN" altLang="en-US"/>
              <a:t>在几乎所有领域都比最聪明的人类大脑都聪明很多，包括科学创新、通识和社交技能。</a:t>
            </a:r>
            <a:r>
              <a:rPr lang="en-US" altLang="zh-CN">
                <a:ea typeface="新細明體" pitchFamily="18" charset="-120"/>
              </a:rPr>
              <a:t>”</a:t>
            </a:r>
            <a:r>
              <a:rPr lang="zh-CN" altLang="en-US"/>
              <a:t>超人工智能可以是各方面都比人类强一点，也可以是各方面都比人类强万亿倍的。</a:t>
            </a:r>
          </a:p>
        </p:txBody>
      </p:sp>
      <p:sp>
        <p:nvSpPr>
          <p:cNvPr id="256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新細明體" pitchFamily="18" charset="-120"/>
              </a:defRPr>
            </a:lvl1pPr>
            <a:lvl2pPr marL="742950" indent="-285750">
              <a:spcBef>
                <a:spcPct val="30000"/>
              </a:spcBef>
              <a:defRPr sz="1200">
                <a:solidFill>
                  <a:schemeClr val="tx1"/>
                </a:solidFill>
                <a:latin typeface="Calibri" panose="020F0502020204030204" pitchFamily="34" charset="0"/>
                <a:ea typeface="新細明體" pitchFamily="18" charset="-120"/>
              </a:defRPr>
            </a:lvl2pPr>
            <a:lvl3pPr marL="1143000" indent="-228600">
              <a:spcBef>
                <a:spcPct val="30000"/>
              </a:spcBef>
              <a:defRPr sz="1200">
                <a:solidFill>
                  <a:schemeClr val="tx1"/>
                </a:solidFill>
                <a:latin typeface="Calibri" panose="020F0502020204030204" pitchFamily="34" charset="0"/>
                <a:ea typeface="新細明體" pitchFamily="18" charset="-120"/>
              </a:defRPr>
            </a:lvl3pPr>
            <a:lvl4pPr marL="1600200" indent="-228600">
              <a:spcBef>
                <a:spcPct val="30000"/>
              </a:spcBef>
              <a:defRPr sz="1200">
                <a:solidFill>
                  <a:schemeClr val="tx1"/>
                </a:solidFill>
                <a:latin typeface="Calibri" panose="020F0502020204030204" pitchFamily="34" charset="0"/>
                <a:ea typeface="新細明體" pitchFamily="18" charset="-120"/>
              </a:defRPr>
            </a:lvl4pPr>
            <a:lvl5pPr marL="2057400" indent="-228600">
              <a:spcBef>
                <a:spcPct val="30000"/>
              </a:spcBef>
              <a:defRPr sz="1200">
                <a:solidFill>
                  <a:schemeClr val="tx1"/>
                </a:solidFill>
                <a:latin typeface="Calibri" panose="020F0502020204030204" pitchFamily="34" charset="0"/>
                <a:ea typeface="新細明體" pitchFamily="18" charset="-12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新細明體" pitchFamily="18" charset="-12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新細明體" pitchFamily="18" charset="-12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新細明體" pitchFamily="18" charset="-12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新細明體" pitchFamily="18" charset="-120"/>
              </a:defRPr>
            </a:lvl9pPr>
          </a:lstStyle>
          <a:p>
            <a:pPr>
              <a:spcBef>
                <a:spcPct val="0"/>
              </a:spcBef>
            </a:pPr>
            <a:fld id="{269ABEF8-71E1-4B4D-96CB-16B530D1132D}" type="slidenum">
              <a:rPr lang="zh-HK" altLang="en-US" smtClean="0"/>
              <a:pPr>
                <a:spcBef>
                  <a:spcPct val="0"/>
                </a:spcBef>
              </a:pPr>
              <a:t>153</a:t>
            </a:fld>
            <a:endParaRPr lang="en-US" altLang="zh-HK"/>
          </a:p>
        </p:txBody>
      </p:sp>
    </p:spTree>
    <p:extLst>
      <p:ext uri="{BB962C8B-B14F-4D97-AF65-F5344CB8AC3E}">
        <p14:creationId xmlns:p14="http://schemas.microsoft.com/office/powerpoint/2010/main" val="143416598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b="1" dirty="0">
                <a:solidFill>
                  <a:srgbClr val="485766"/>
                </a:solidFill>
                <a:latin typeface="微软雅黑" panose="020B0503020204020204" pitchFamily="34" charset="-122"/>
                <a:ea typeface="微软雅黑" panose="020B0503020204020204" pitchFamily="34" charset="-122"/>
              </a:rPr>
              <a:t>超人工智能可以用纳米技术直接搭建出肉来，而这些搭建出来的肉和真肉在分子结构上会是完全相同的</a:t>
            </a:r>
            <a:r>
              <a:rPr lang="en-US" altLang="en-US" b="1" dirty="0">
                <a:solidFill>
                  <a:srgbClr val="485766"/>
                </a:solidFill>
                <a:latin typeface="微软雅黑" panose="020B0503020204020204" pitchFamily="34" charset="-122"/>
                <a:ea typeface="微软雅黑" panose="020B0503020204020204" pitchFamily="34" charset="-122"/>
              </a:rPr>
              <a:t>——</a:t>
            </a:r>
            <a:r>
              <a:rPr lang="zh-CN" altLang="en-US" b="1" dirty="0">
                <a:solidFill>
                  <a:srgbClr val="485766"/>
                </a:solidFill>
                <a:latin typeface="微软雅黑" panose="020B0503020204020204" pitchFamily="34" charset="-122"/>
                <a:ea typeface="微软雅黑" panose="020B0503020204020204" pitchFamily="34" charset="-122"/>
              </a:rPr>
              <a:t>换句话说，就是真肉。</a:t>
            </a:r>
            <a:endParaRPr lang="en-US" altLang="zh-CN" b="1" dirty="0">
              <a:solidFill>
                <a:srgbClr val="485766"/>
              </a:solidFill>
              <a:latin typeface="微软雅黑" panose="020B0503020204020204" pitchFamily="34" charset="-122"/>
              <a:ea typeface="微软雅黑" panose="020B0503020204020204" pitchFamily="34" charset="-122"/>
            </a:endParaRPr>
          </a:p>
          <a:p>
            <a:pPr eaLnBrk="1" hangingPunct="1">
              <a:spcBef>
                <a:spcPct val="0"/>
              </a:spcBef>
            </a:pPr>
            <a:r>
              <a:rPr lang="zh-CN" altLang="en-US" dirty="0"/>
              <a:t>费曼曾经写道：</a:t>
            </a:r>
          </a:p>
          <a:p>
            <a:pPr eaLnBrk="1" hangingPunct="1">
              <a:spcBef>
                <a:spcPct val="0"/>
              </a:spcBef>
            </a:pPr>
            <a:r>
              <a:rPr lang="en-US" altLang="zh-CN" dirty="0">
                <a:ea typeface="新細明體" pitchFamily="18" charset="-120"/>
              </a:rPr>
              <a:t>“</a:t>
            </a:r>
            <a:r>
              <a:rPr lang="zh-CN" altLang="en-US" dirty="0"/>
              <a:t>在所有的生物科学中，没有任何证据说明死亡是必需的。如果你说你想造永动机，那我们对于物理学的研究已经让我们有足够的理论来说明这是不可能的。但是在生物领域我们还没发现任何证据证明死亡是不可避免的。也就是说死亡不一定是不可避免的，生物学家早晚会发现造成我们死亡的原因是什么，而死亡这个糟糕的</a:t>
            </a:r>
            <a:r>
              <a:rPr lang="en-US" altLang="zh-CN" dirty="0">
                <a:ea typeface="新細明體" pitchFamily="18" charset="-120"/>
              </a:rPr>
              <a:t>‘</a:t>
            </a:r>
            <a:r>
              <a:rPr lang="zh-CN" altLang="en-US" dirty="0"/>
              <a:t>病</a:t>
            </a:r>
            <a:r>
              <a:rPr lang="en-US" altLang="zh-CN" dirty="0">
                <a:ea typeface="新細明體" pitchFamily="18" charset="-120"/>
              </a:rPr>
              <a:t>’</a:t>
            </a:r>
            <a:r>
              <a:rPr lang="zh-CN" altLang="en-US" dirty="0"/>
              <a:t>就会被治好，而人类的身体也将不再只是个暂时的容器。</a:t>
            </a:r>
            <a:r>
              <a:rPr lang="en-US" altLang="zh-CN" dirty="0">
                <a:ea typeface="新細明體" pitchFamily="18" charset="-120"/>
              </a:rPr>
              <a:t>”</a:t>
            </a:r>
            <a:endParaRPr lang="zh-CN" altLang="en-US" dirty="0"/>
          </a:p>
        </p:txBody>
      </p:sp>
      <p:sp>
        <p:nvSpPr>
          <p:cNvPr id="276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ea typeface="新細明體" pitchFamily="18" charset="-120"/>
              </a:defRPr>
            </a:lvl1pPr>
            <a:lvl2pPr marL="742950" indent="-285750">
              <a:spcBef>
                <a:spcPct val="30000"/>
              </a:spcBef>
              <a:defRPr sz="1200">
                <a:solidFill>
                  <a:schemeClr val="tx1"/>
                </a:solidFill>
                <a:latin typeface="Calibri" panose="020F0502020204030204" pitchFamily="34" charset="0"/>
                <a:ea typeface="新細明體" pitchFamily="18" charset="-120"/>
              </a:defRPr>
            </a:lvl2pPr>
            <a:lvl3pPr marL="1143000" indent="-228600">
              <a:spcBef>
                <a:spcPct val="30000"/>
              </a:spcBef>
              <a:defRPr sz="1200">
                <a:solidFill>
                  <a:schemeClr val="tx1"/>
                </a:solidFill>
                <a:latin typeface="Calibri" panose="020F0502020204030204" pitchFamily="34" charset="0"/>
                <a:ea typeface="新細明體" pitchFamily="18" charset="-120"/>
              </a:defRPr>
            </a:lvl3pPr>
            <a:lvl4pPr marL="1600200" indent="-228600">
              <a:spcBef>
                <a:spcPct val="30000"/>
              </a:spcBef>
              <a:defRPr sz="1200">
                <a:solidFill>
                  <a:schemeClr val="tx1"/>
                </a:solidFill>
                <a:latin typeface="Calibri" panose="020F0502020204030204" pitchFamily="34" charset="0"/>
                <a:ea typeface="新細明體" pitchFamily="18" charset="-120"/>
              </a:defRPr>
            </a:lvl4pPr>
            <a:lvl5pPr marL="2057400" indent="-228600">
              <a:spcBef>
                <a:spcPct val="30000"/>
              </a:spcBef>
              <a:defRPr sz="1200">
                <a:solidFill>
                  <a:schemeClr val="tx1"/>
                </a:solidFill>
                <a:latin typeface="Calibri" panose="020F0502020204030204" pitchFamily="34" charset="0"/>
                <a:ea typeface="新細明體" pitchFamily="18" charset="-12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ea typeface="新細明體" pitchFamily="18" charset="-12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ea typeface="新細明體" pitchFamily="18" charset="-12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ea typeface="新細明體" pitchFamily="18" charset="-12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ea typeface="新細明體" pitchFamily="18" charset="-120"/>
              </a:defRPr>
            </a:lvl9pPr>
          </a:lstStyle>
          <a:p>
            <a:pPr>
              <a:spcBef>
                <a:spcPct val="0"/>
              </a:spcBef>
            </a:pPr>
            <a:fld id="{5AD7A4B4-0C0F-4C63-A0F1-62D106760DC1}" type="slidenum">
              <a:rPr lang="zh-HK" altLang="en-US" smtClean="0"/>
              <a:pPr>
                <a:spcBef>
                  <a:spcPct val="0"/>
                </a:spcBef>
              </a:pPr>
              <a:t>154</a:t>
            </a:fld>
            <a:endParaRPr lang="en-US" altLang="zh-HK"/>
          </a:p>
        </p:txBody>
      </p:sp>
    </p:spTree>
    <p:extLst>
      <p:ext uri="{BB962C8B-B14F-4D97-AF65-F5344CB8AC3E}">
        <p14:creationId xmlns:p14="http://schemas.microsoft.com/office/powerpoint/2010/main" val="3252168388"/>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人工智能领域顶级会议</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IJCAI</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AI </a:t>
            </a:r>
            <a:r>
              <a:rPr lang="zh-CN" altLang="zh-CN" sz="1200" kern="1200" dirty="0">
                <a:solidFill>
                  <a:schemeClr val="tx1"/>
                </a:solidFill>
                <a:effectLst/>
                <a:latin typeface="+mn-lt"/>
                <a:ea typeface="+mn-ea"/>
                <a:cs typeface="+mn-cs"/>
              </a:rPr>
              <a:t>最好的综合性会议</a:t>
            </a:r>
            <a:r>
              <a:rPr lang="en-US" altLang="zh-CN" sz="1200" kern="1200" dirty="0">
                <a:solidFill>
                  <a:schemeClr val="tx1"/>
                </a:solidFill>
                <a:effectLst/>
                <a:latin typeface="+mn-lt"/>
                <a:ea typeface="+mn-ea"/>
                <a:cs typeface="+mn-cs"/>
              </a:rPr>
              <a:t>, 1969 </a:t>
            </a:r>
            <a:r>
              <a:rPr lang="zh-CN" altLang="zh-CN" sz="1200" kern="1200" dirty="0">
                <a:solidFill>
                  <a:schemeClr val="tx1"/>
                </a:solidFill>
                <a:effectLst/>
                <a:latin typeface="+mn-lt"/>
                <a:ea typeface="+mn-ea"/>
                <a:cs typeface="+mn-cs"/>
              </a:rPr>
              <a:t>年开始</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每两年开一次</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奇数年开。</a:t>
            </a:r>
          </a:p>
          <a:p>
            <a:r>
              <a:rPr lang="en-US" altLang="zh-CN" sz="1200" u="sng" kern="1200" dirty="0">
                <a:solidFill>
                  <a:schemeClr val="tx1"/>
                </a:solidFill>
                <a:effectLst/>
                <a:latin typeface="+mn-lt"/>
                <a:ea typeface="+mn-ea"/>
                <a:cs typeface="+mn-cs"/>
                <a:hlinkClick r:id="rId3"/>
              </a:rPr>
              <a:t>http://www.ijcai.org/</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AAAI</a:t>
            </a:r>
            <a:r>
              <a:rPr lang="zh-CN" altLang="zh-CN" sz="1200" kern="1200" dirty="0">
                <a:solidFill>
                  <a:schemeClr val="tx1"/>
                </a:solidFill>
                <a:effectLst/>
                <a:latin typeface="+mn-lt"/>
                <a:ea typeface="+mn-ea"/>
                <a:cs typeface="+mn-cs"/>
              </a:rPr>
              <a:t>：美国人工智能学会</a:t>
            </a:r>
            <a:r>
              <a:rPr lang="en-US" altLang="zh-CN" sz="1200" kern="1200" dirty="0">
                <a:solidFill>
                  <a:schemeClr val="tx1"/>
                </a:solidFill>
                <a:effectLst/>
                <a:latin typeface="+mn-lt"/>
                <a:ea typeface="+mn-ea"/>
                <a:cs typeface="+mn-cs"/>
              </a:rPr>
              <a:t>AAAI </a:t>
            </a:r>
            <a:r>
              <a:rPr lang="zh-CN" altLang="zh-CN" sz="1200" kern="1200" dirty="0">
                <a:solidFill>
                  <a:schemeClr val="tx1"/>
                </a:solidFill>
                <a:effectLst/>
                <a:latin typeface="+mn-lt"/>
                <a:ea typeface="+mn-ea"/>
                <a:cs typeface="+mn-cs"/>
              </a:rPr>
              <a:t>的年会</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综合性会议，每年开。</a:t>
            </a:r>
          </a:p>
          <a:p>
            <a:r>
              <a:rPr lang="en-US" altLang="zh-CN" sz="1200" u="sng" kern="1200" dirty="0">
                <a:solidFill>
                  <a:schemeClr val="tx1"/>
                </a:solidFill>
                <a:effectLst/>
                <a:latin typeface="+mn-lt"/>
                <a:ea typeface="+mn-ea"/>
                <a:cs typeface="+mn-cs"/>
                <a:hlinkClick r:id="rId4"/>
              </a:rPr>
              <a:t>http://www.aaai.org/</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COLT</a:t>
            </a:r>
            <a:r>
              <a:rPr lang="zh-CN" altLang="zh-CN" sz="1200" kern="1200" dirty="0">
                <a:solidFill>
                  <a:schemeClr val="tx1"/>
                </a:solidFill>
                <a:effectLst/>
                <a:latin typeface="+mn-lt"/>
                <a:ea typeface="+mn-ea"/>
                <a:cs typeface="+mn-cs"/>
              </a:rPr>
              <a:t>：这是计算学习理论最好的会议</a:t>
            </a:r>
            <a:r>
              <a:rPr lang="en-US" altLang="zh-CN" sz="1200" kern="1200" dirty="0">
                <a:solidFill>
                  <a:schemeClr val="tx1"/>
                </a:solidFill>
                <a:effectLst/>
                <a:latin typeface="+mn-lt"/>
                <a:ea typeface="+mn-ea"/>
                <a:cs typeface="+mn-cs"/>
              </a:rPr>
              <a:t>, ACM </a:t>
            </a:r>
            <a:r>
              <a:rPr lang="zh-CN" altLang="zh-CN" sz="1200" kern="1200" dirty="0">
                <a:solidFill>
                  <a:schemeClr val="tx1"/>
                </a:solidFill>
                <a:effectLst/>
                <a:latin typeface="+mn-lt"/>
                <a:ea typeface="+mn-ea"/>
                <a:cs typeface="+mn-cs"/>
              </a:rPr>
              <a:t>主办，每年开。</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CVPR</a:t>
            </a:r>
            <a:r>
              <a:rPr lang="zh-CN" altLang="zh-CN" sz="1200" kern="1200" dirty="0">
                <a:solidFill>
                  <a:schemeClr val="tx1"/>
                </a:solidFill>
                <a:effectLst/>
                <a:latin typeface="+mn-lt"/>
                <a:ea typeface="+mn-ea"/>
                <a:cs typeface="+mn-cs"/>
              </a:rPr>
              <a:t>：计算机视觉和模式识别方面最好的会议之一</a:t>
            </a:r>
            <a:r>
              <a:rPr lang="en-US" altLang="zh-CN" sz="1200" kern="1200" dirty="0">
                <a:solidFill>
                  <a:schemeClr val="tx1"/>
                </a:solidFill>
                <a:effectLst/>
                <a:latin typeface="+mn-lt"/>
                <a:ea typeface="+mn-ea"/>
                <a:cs typeface="+mn-cs"/>
              </a:rPr>
              <a:t>, IEEE </a:t>
            </a:r>
            <a:r>
              <a:rPr lang="zh-CN" altLang="zh-CN" sz="1200" kern="1200" dirty="0">
                <a:solidFill>
                  <a:schemeClr val="tx1"/>
                </a:solidFill>
                <a:effectLst/>
                <a:latin typeface="+mn-lt"/>
                <a:ea typeface="+mn-ea"/>
                <a:cs typeface="+mn-cs"/>
              </a:rPr>
              <a:t>主办</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每年开</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en-US" altLang="zh-CN" sz="1200" u="sng" kern="1200" dirty="0">
                <a:solidFill>
                  <a:schemeClr val="tx1"/>
                </a:solidFill>
                <a:effectLst/>
                <a:latin typeface="+mn-lt"/>
                <a:ea typeface="+mn-ea"/>
                <a:cs typeface="+mn-cs"/>
                <a:hlinkClick r:id="rId5"/>
              </a:rPr>
              <a:t>http://www.cvpr.org/</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ICCV</a:t>
            </a:r>
            <a:r>
              <a:rPr lang="zh-CN" altLang="zh-CN" sz="1200" kern="1200" dirty="0">
                <a:solidFill>
                  <a:schemeClr val="tx1"/>
                </a:solidFill>
                <a:effectLst/>
                <a:latin typeface="+mn-lt"/>
                <a:ea typeface="+mn-ea"/>
                <a:cs typeface="+mn-cs"/>
              </a:rPr>
              <a:t>：计算机视觉方面最好的会之一</a:t>
            </a:r>
            <a:r>
              <a:rPr lang="en-US" altLang="zh-CN" sz="1200" kern="1200" dirty="0">
                <a:solidFill>
                  <a:schemeClr val="tx1"/>
                </a:solidFill>
                <a:effectLst/>
                <a:latin typeface="+mn-lt"/>
                <a:ea typeface="+mn-ea"/>
                <a:cs typeface="+mn-cs"/>
              </a:rPr>
              <a:t>. IEEE </a:t>
            </a:r>
            <a:r>
              <a:rPr lang="zh-CN" altLang="zh-CN" sz="1200" kern="1200" dirty="0">
                <a:solidFill>
                  <a:schemeClr val="tx1"/>
                </a:solidFill>
                <a:effectLst/>
                <a:latin typeface="+mn-lt"/>
                <a:ea typeface="+mn-ea"/>
                <a:cs typeface="+mn-cs"/>
              </a:rPr>
              <a:t>主办</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奇数年开</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en-US" altLang="zh-CN" sz="1200" u="sng" kern="1200" dirty="0">
                <a:solidFill>
                  <a:schemeClr val="tx1"/>
                </a:solidFill>
                <a:effectLst/>
                <a:latin typeface="+mn-lt"/>
                <a:ea typeface="+mn-ea"/>
                <a:cs typeface="+mn-cs"/>
                <a:hlinkClick r:id="rId6"/>
              </a:rPr>
              <a:t>http://www.iccv2009.org/</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ICML</a:t>
            </a:r>
            <a:r>
              <a:rPr lang="zh-CN" altLang="zh-CN" sz="1200" kern="1200" dirty="0">
                <a:solidFill>
                  <a:schemeClr val="tx1"/>
                </a:solidFill>
                <a:effectLst/>
                <a:latin typeface="+mn-lt"/>
                <a:ea typeface="+mn-ea"/>
                <a:cs typeface="+mn-cs"/>
              </a:rPr>
              <a:t>：机器学习方面最好的会议之一</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现在是</a:t>
            </a:r>
            <a:r>
              <a:rPr lang="en-US" altLang="zh-CN" sz="1200" kern="1200" dirty="0">
                <a:solidFill>
                  <a:schemeClr val="tx1"/>
                </a:solidFill>
                <a:effectLst/>
                <a:latin typeface="+mn-lt"/>
                <a:ea typeface="+mn-ea"/>
                <a:cs typeface="+mn-cs"/>
              </a:rPr>
              <a:t>IMLS </a:t>
            </a:r>
            <a:r>
              <a:rPr lang="zh-CN" altLang="zh-CN" sz="1200" kern="1200" dirty="0">
                <a:solidFill>
                  <a:schemeClr val="tx1"/>
                </a:solidFill>
                <a:effectLst/>
                <a:latin typeface="+mn-lt"/>
                <a:ea typeface="+mn-ea"/>
                <a:cs typeface="+mn-cs"/>
              </a:rPr>
              <a:t>主办</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每年开。</a:t>
            </a:r>
          </a:p>
          <a:p>
            <a:r>
              <a:rPr lang="en-US" altLang="zh-CN" sz="1200" u="sng" kern="1200" dirty="0">
                <a:solidFill>
                  <a:schemeClr val="tx1"/>
                </a:solidFill>
                <a:effectLst/>
                <a:latin typeface="+mn-lt"/>
                <a:ea typeface="+mn-ea"/>
                <a:cs typeface="+mn-cs"/>
                <a:hlinkClick r:id="rId7"/>
              </a:rPr>
              <a:t>http://www.icml.org/</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NIPS</a:t>
            </a:r>
            <a:r>
              <a:rPr lang="zh-CN" altLang="zh-CN" sz="1200" kern="1200" dirty="0">
                <a:solidFill>
                  <a:schemeClr val="tx1"/>
                </a:solidFill>
                <a:effectLst/>
                <a:latin typeface="+mn-lt"/>
                <a:ea typeface="+mn-ea"/>
                <a:cs typeface="+mn-cs"/>
              </a:rPr>
              <a:t>：神经计算方面最好的会议之一</a:t>
            </a:r>
            <a:r>
              <a:rPr lang="en-US" altLang="zh-CN" sz="1200" kern="1200" dirty="0">
                <a:solidFill>
                  <a:schemeClr val="tx1"/>
                </a:solidFill>
                <a:effectLst/>
                <a:latin typeface="+mn-lt"/>
                <a:ea typeface="+mn-ea"/>
                <a:cs typeface="+mn-cs"/>
              </a:rPr>
              <a:t>, NIPS </a:t>
            </a:r>
            <a:r>
              <a:rPr lang="zh-CN" altLang="zh-CN" sz="1200" kern="1200" dirty="0">
                <a:solidFill>
                  <a:schemeClr val="tx1"/>
                </a:solidFill>
                <a:effectLst/>
                <a:latin typeface="+mn-lt"/>
                <a:ea typeface="+mn-ea"/>
                <a:cs typeface="+mn-cs"/>
              </a:rPr>
              <a:t>主办</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每年开。</a:t>
            </a:r>
          </a:p>
          <a:p>
            <a:r>
              <a:rPr lang="en-US" altLang="zh-CN" sz="1200" u="sng" kern="1200" dirty="0">
                <a:solidFill>
                  <a:schemeClr val="tx1"/>
                </a:solidFill>
                <a:effectLst/>
                <a:latin typeface="+mn-lt"/>
                <a:ea typeface="+mn-ea"/>
                <a:cs typeface="+mn-cs"/>
                <a:hlinkClick r:id="rId8"/>
              </a:rPr>
              <a:t>http://nips.cc/</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ACL</a:t>
            </a:r>
            <a:r>
              <a:rPr lang="zh-CN" altLang="zh-CN" sz="1200" kern="1200" dirty="0">
                <a:solidFill>
                  <a:schemeClr val="tx1"/>
                </a:solidFill>
                <a:effectLst/>
                <a:latin typeface="+mn-lt"/>
                <a:ea typeface="+mn-ea"/>
                <a:cs typeface="+mn-cs"/>
              </a:rPr>
              <a:t>：计算语言学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自然语言处理方面最好的会议</a:t>
            </a:r>
            <a:r>
              <a:rPr lang="en-US" altLang="zh-CN" sz="1200" kern="1200" dirty="0">
                <a:solidFill>
                  <a:schemeClr val="tx1"/>
                </a:solidFill>
                <a:effectLst/>
                <a:latin typeface="+mn-lt"/>
                <a:ea typeface="+mn-ea"/>
                <a:cs typeface="+mn-cs"/>
              </a:rPr>
              <a:t>, ACL (Association of Computational Linguistics) </a:t>
            </a:r>
            <a:r>
              <a:rPr lang="zh-CN" altLang="zh-CN" sz="1200" kern="1200" dirty="0">
                <a:solidFill>
                  <a:schemeClr val="tx1"/>
                </a:solidFill>
                <a:effectLst/>
                <a:latin typeface="+mn-lt"/>
                <a:ea typeface="+mn-ea"/>
                <a:cs typeface="+mn-cs"/>
              </a:rPr>
              <a:t>主办</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每年开。</a:t>
            </a:r>
            <a:br>
              <a:rPr lang="en-US" altLang="zh-CN" sz="1200" kern="1200" dirty="0">
                <a:solidFill>
                  <a:schemeClr val="tx1"/>
                </a:solidFill>
                <a:effectLst/>
                <a:latin typeface="+mn-lt"/>
                <a:ea typeface="+mn-ea"/>
                <a:cs typeface="+mn-cs"/>
              </a:rPr>
            </a:br>
            <a:r>
              <a:rPr lang="en-US" altLang="zh-CN" sz="1200" kern="1200" dirty="0" err="1">
                <a:solidFill>
                  <a:schemeClr val="tx1"/>
                </a:solidFill>
                <a:effectLst/>
                <a:latin typeface="+mn-lt"/>
                <a:ea typeface="+mn-ea"/>
                <a:cs typeface="+mn-cs"/>
              </a:rPr>
              <a:t>Sigir</a:t>
            </a:r>
            <a:r>
              <a:rPr lang="zh-CN" altLang="zh-CN" sz="1200" kern="1200" dirty="0">
                <a:solidFill>
                  <a:schemeClr val="tx1"/>
                </a:solidFill>
                <a:effectLst/>
                <a:latin typeface="+mn-lt"/>
                <a:ea typeface="+mn-ea"/>
                <a:cs typeface="+mn-cs"/>
              </a:rPr>
              <a:t>：信息检索方面最好的会议</a:t>
            </a:r>
            <a:r>
              <a:rPr lang="en-US" altLang="zh-CN" sz="1200" kern="1200" dirty="0">
                <a:solidFill>
                  <a:schemeClr val="tx1"/>
                </a:solidFill>
                <a:effectLst/>
                <a:latin typeface="+mn-lt"/>
                <a:ea typeface="+mn-ea"/>
                <a:cs typeface="+mn-cs"/>
              </a:rPr>
              <a:t>, ACM </a:t>
            </a:r>
            <a:r>
              <a:rPr lang="zh-CN" altLang="zh-CN" sz="1200" kern="1200" dirty="0">
                <a:solidFill>
                  <a:schemeClr val="tx1"/>
                </a:solidFill>
                <a:effectLst/>
                <a:latin typeface="+mn-lt"/>
                <a:ea typeface="+mn-ea"/>
                <a:cs typeface="+mn-cs"/>
              </a:rPr>
              <a:t>主办</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每年开。</a:t>
            </a:r>
          </a:p>
          <a:p>
            <a:r>
              <a:rPr lang="en-US" altLang="zh-CN" sz="1200" u="sng" kern="1200" dirty="0">
                <a:solidFill>
                  <a:schemeClr val="tx1"/>
                </a:solidFill>
                <a:effectLst/>
                <a:latin typeface="+mn-lt"/>
                <a:ea typeface="+mn-ea"/>
                <a:cs typeface="+mn-cs"/>
                <a:hlinkClick r:id="rId9"/>
              </a:rPr>
              <a:t>http://www.sigir.mil/</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KDD</a:t>
            </a:r>
            <a:r>
              <a:rPr lang="zh-CN" altLang="zh-CN" sz="1200" kern="1200" dirty="0">
                <a:solidFill>
                  <a:schemeClr val="tx1"/>
                </a:solidFill>
                <a:effectLst/>
                <a:latin typeface="+mn-lt"/>
                <a:ea typeface="+mn-ea"/>
                <a:cs typeface="+mn-cs"/>
              </a:rPr>
              <a:t>：数据挖掘方面最好的会议</a:t>
            </a:r>
            <a:r>
              <a:rPr lang="en-US" altLang="zh-CN" sz="1200" kern="1200" dirty="0">
                <a:solidFill>
                  <a:schemeClr val="tx1"/>
                </a:solidFill>
                <a:effectLst/>
                <a:latin typeface="+mn-lt"/>
                <a:ea typeface="+mn-ea"/>
                <a:cs typeface="+mn-cs"/>
              </a:rPr>
              <a:t>, ACM </a:t>
            </a:r>
            <a:r>
              <a:rPr lang="zh-CN" altLang="zh-CN" sz="1200" kern="1200" dirty="0">
                <a:solidFill>
                  <a:schemeClr val="tx1"/>
                </a:solidFill>
                <a:effectLst/>
                <a:latin typeface="+mn-lt"/>
                <a:ea typeface="+mn-ea"/>
                <a:cs typeface="+mn-cs"/>
              </a:rPr>
              <a:t>主办</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每年开。</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UAI</a:t>
            </a:r>
            <a:r>
              <a:rPr lang="zh-CN" altLang="zh-CN" sz="1200" kern="1200" dirty="0">
                <a:solidFill>
                  <a:schemeClr val="tx1"/>
                </a:solidFill>
                <a:effectLst/>
                <a:latin typeface="+mn-lt"/>
                <a:ea typeface="+mn-ea"/>
                <a:cs typeface="+mn-cs"/>
              </a:rPr>
              <a:t>：涉及表示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推理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学习等很多方面</a:t>
            </a:r>
            <a:r>
              <a:rPr lang="en-US" altLang="zh-CN" sz="1200" kern="1200" dirty="0">
                <a:solidFill>
                  <a:schemeClr val="tx1"/>
                </a:solidFill>
                <a:effectLst/>
                <a:latin typeface="+mn-lt"/>
                <a:ea typeface="+mn-ea"/>
                <a:cs typeface="+mn-cs"/>
              </a:rPr>
              <a:t>, AUAI(Association of UAI) </a:t>
            </a:r>
            <a:r>
              <a:rPr lang="zh-CN" altLang="zh-CN" sz="1200" kern="1200" dirty="0">
                <a:solidFill>
                  <a:schemeClr val="tx1"/>
                </a:solidFill>
                <a:effectLst/>
                <a:latin typeface="+mn-lt"/>
                <a:ea typeface="+mn-ea"/>
                <a:cs typeface="+mn-cs"/>
              </a:rPr>
              <a:t>主办</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每年开。</a:t>
            </a: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pPr latinLnBrk="1"/>
            <a:r>
              <a:rPr lang="zh-CN" altLang="zh-CN" sz="1200" b="1" kern="1200" dirty="0">
                <a:solidFill>
                  <a:schemeClr val="tx1"/>
                </a:solidFill>
                <a:effectLst/>
                <a:latin typeface="+mn-lt"/>
                <a:ea typeface="+mn-ea"/>
                <a:cs typeface="+mn-cs"/>
              </a:rPr>
              <a:t>转自论坛</a:t>
            </a:r>
            <a:r>
              <a:rPr lang="en-US" altLang="zh-CN" sz="1200" b="1" kern="1200" dirty="0">
                <a:solidFill>
                  <a:schemeClr val="tx1"/>
                </a:solidFill>
                <a:effectLst/>
                <a:latin typeface="+mn-lt"/>
                <a:ea typeface="+mn-ea"/>
                <a:cs typeface="+mn-cs"/>
              </a:rPr>
              <a:t>http://www.ieee.org.cn/dispbbs.asp?BoardID=62&amp;replyID=31567&amp;id=29962&amp;star=1&amp;skin=0</a:t>
            </a:r>
            <a:br>
              <a:rPr lang="en-US" altLang="zh-CN" sz="1200" b="1" kern="1200" dirty="0">
                <a:solidFill>
                  <a:schemeClr val="tx1"/>
                </a:solidFill>
                <a:effectLst/>
                <a:latin typeface="+mn-lt"/>
                <a:ea typeface="+mn-ea"/>
                <a:cs typeface="+mn-cs"/>
              </a:rPr>
            </a:br>
            <a:r>
              <a:rPr lang="zh-CN" altLang="zh-CN" sz="1200" b="1" kern="1200" dirty="0">
                <a:solidFill>
                  <a:schemeClr val="tx1"/>
                </a:solidFill>
                <a:effectLst/>
                <a:latin typeface="+mn-lt"/>
                <a:ea typeface="+mn-ea"/>
                <a:cs typeface="+mn-cs"/>
              </a:rPr>
              <a:t>作者好像是南大周志华老师　</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pPr latinLnBrk="1"/>
            <a:r>
              <a:rPr lang="zh-CN" altLang="zh-CN" sz="1200" b="1" kern="1200" dirty="0">
                <a:solidFill>
                  <a:schemeClr val="tx1"/>
                </a:solidFill>
                <a:effectLst/>
                <a:latin typeface="+mn-lt"/>
                <a:ea typeface="+mn-ea"/>
                <a:cs typeface="+mn-cs"/>
              </a:rPr>
              <a:t>几个人工智能会议</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一流</a:t>
            </a:r>
            <a:r>
              <a:rPr lang="en-US" altLang="zh-CN" sz="1200" b="1"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下面同分的按字母序排列</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IJCAI</a:t>
            </a:r>
            <a:r>
              <a:rPr lang="en-US" altLang="zh-CN" sz="1200" kern="1200" dirty="0">
                <a:solidFill>
                  <a:schemeClr val="tx1"/>
                </a:solidFill>
                <a:effectLst/>
                <a:latin typeface="+mn-lt"/>
                <a:ea typeface="+mn-ea"/>
                <a:cs typeface="+mn-cs"/>
              </a:rPr>
              <a:t> (1+): AI</a:t>
            </a:r>
            <a:r>
              <a:rPr lang="zh-CN" altLang="zh-CN" sz="1200" kern="1200" dirty="0">
                <a:solidFill>
                  <a:schemeClr val="tx1"/>
                </a:solidFill>
                <a:effectLst/>
                <a:latin typeface="+mn-lt"/>
                <a:ea typeface="+mn-ea"/>
                <a:cs typeface="+mn-cs"/>
              </a:rPr>
              <a:t>最好的综合性会议</a:t>
            </a:r>
            <a:r>
              <a:rPr lang="en-US" altLang="zh-CN" sz="1200" kern="1200" dirty="0">
                <a:solidFill>
                  <a:schemeClr val="tx1"/>
                </a:solidFill>
                <a:effectLst/>
                <a:latin typeface="+mn-lt"/>
                <a:ea typeface="+mn-ea"/>
                <a:cs typeface="+mn-cs"/>
              </a:rPr>
              <a:t>, 1969</a:t>
            </a:r>
            <a:r>
              <a:rPr lang="zh-CN" altLang="zh-CN" sz="1200" kern="1200" dirty="0">
                <a:solidFill>
                  <a:schemeClr val="tx1"/>
                </a:solidFill>
                <a:effectLst/>
                <a:latin typeface="+mn-lt"/>
                <a:ea typeface="+mn-ea"/>
                <a:cs typeface="+mn-cs"/>
              </a:rPr>
              <a:t>年开始</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每两年开一次</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奇数年开</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因为</a:t>
            </a:r>
            <a:r>
              <a:rPr lang="en-US" altLang="zh-CN" sz="1200" kern="1200" dirty="0">
                <a:solidFill>
                  <a:schemeClr val="tx1"/>
                </a:solidFill>
                <a:effectLst/>
                <a:latin typeface="+mn-lt"/>
                <a:ea typeface="+mn-ea"/>
                <a:cs typeface="+mn-cs"/>
              </a:rPr>
              <a:t>AI </a:t>
            </a:r>
            <a:r>
              <a:rPr lang="zh-CN" altLang="zh-CN" sz="1200" kern="1200" dirty="0">
                <a:solidFill>
                  <a:schemeClr val="tx1"/>
                </a:solidFill>
                <a:effectLst/>
                <a:latin typeface="+mn-lt"/>
                <a:ea typeface="+mn-ea"/>
                <a:cs typeface="+mn-cs"/>
              </a:rPr>
              <a:t>实在太大</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所以虽然每届基本上能录</a:t>
            </a:r>
            <a:r>
              <a:rPr lang="en-US" altLang="zh-CN" sz="1200" kern="1200" dirty="0">
                <a:solidFill>
                  <a:schemeClr val="tx1"/>
                </a:solidFill>
                <a:effectLst/>
                <a:latin typeface="+mn-lt"/>
                <a:ea typeface="+mn-ea"/>
                <a:cs typeface="+mn-cs"/>
              </a:rPr>
              <a:t>100</a:t>
            </a:r>
            <a:r>
              <a:rPr lang="zh-CN" altLang="zh-CN" sz="1200" kern="1200" dirty="0">
                <a:solidFill>
                  <a:schemeClr val="tx1"/>
                </a:solidFill>
                <a:effectLst/>
                <a:latin typeface="+mn-lt"/>
                <a:ea typeface="+mn-ea"/>
                <a:cs typeface="+mn-cs"/>
              </a:rPr>
              <a:t>多篇（现在已经到</a:t>
            </a:r>
            <a:r>
              <a:rPr lang="en-US" altLang="zh-CN" sz="1200" kern="1200" dirty="0">
                <a:solidFill>
                  <a:schemeClr val="tx1"/>
                </a:solidFill>
                <a:effectLst/>
                <a:latin typeface="+mn-lt"/>
                <a:ea typeface="+mn-ea"/>
                <a:cs typeface="+mn-cs"/>
              </a:rPr>
              <a:t>200</a:t>
            </a:r>
            <a:r>
              <a:rPr lang="zh-CN" altLang="zh-CN" sz="1200" kern="1200" dirty="0">
                <a:solidFill>
                  <a:schemeClr val="tx1"/>
                </a:solidFill>
                <a:effectLst/>
                <a:latin typeface="+mn-lt"/>
                <a:ea typeface="+mn-ea"/>
                <a:cs typeface="+mn-cs"/>
              </a:rPr>
              <a:t>多篇了），但分到每个领域就没几篇了，象</a:t>
            </a:r>
            <a:r>
              <a:rPr lang="en-US" altLang="zh-CN" sz="1200" kern="1200" dirty="0">
                <a:solidFill>
                  <a:schemeClr val="tx1"/>
                </a:solidFill>
                <a:effectLst/>
                <a:latin typeface="+mn-lt"/>
                <a:ea typeface="+mn-ea"/>
                <a:cs typeface="+mn-cs"/>
              </a:rPr>
              <a:t>machine learning</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computer vision</a:t>
            </a:r>
            <a:r>
              <a:rPr lang="zh-CN" altLang="zh-CN" sz="1200" kern="1200" dirty="0">
                <a:solidFill>
                  <a:schemeClr val="tx1"/>
                </a:solidFill>
                <a:effectLst/>
                <a:latin typeface="+mn-lt"/>
                <a:ea typeface="+mn-ea"/>
                <a:cs typeface="+mn-cs"/>
              </a:rPr>
              <a:t>这么大的领域每次大概也就</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篇左右</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所以难度很大</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不过从录用率上来看倒不太低</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基本上</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左右</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因为内 行人都会掂掂分量</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没希望的就别浪费</a:t>
            </a:r>
            <a:r>
              <a:rPr lang="en-US" altLang="zh-CN" sz="1200" kern="1200" dirty="0">
                <a:solidFill>
                  <a:schemeClr val="tx1"/>
                </a:solidFill>
                <a:effectLst/>
                <a:latin typeface="+mn-lt"/>
                <a:ea typeface="+mn-ea"/>
                <a:cs typeface="+mn-cs"/>
              </a:rPr>
              <a:t>reviewer</a:t>
            </a:r>
            <a:r>
              <a:rPr lang="zh-CN" altLang="zh-CN" sz="1200" kern="1200" dirty="0">
                <a:solidFill>
                  <a:schemeClr val="tx1"/>
                </a:solidFill>
                <a:effectLst/>
                <a:latin typeface="+mn-lt"/>
                <a:ea typeface="+mn-ea"/>
                <a:cs typeface="+mn-cs"/>
              </a:rPr>
              <a:t>的时间了</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最近中国大陆投往国际会议的文章象潮水一样</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而且因为国内很少有能自己把关的研究组</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所以很多会议都在</a:t>
            </a:r>
            <a:r>
              <a:rPr lang="en-US" altLang="zh-CN" sz="1200" kern="1200" dirty="0">
                <a:solidFill>
                  <a:schemeClr val="tx1"/>
                </a:solidFill>
                <a:effectLst/>
                <a:latin typeface="+mn-lt"/>
                <a:ea typeface="+mn-ea"/>
                <a:cs typeface="+mn-cs"/>
              </a:rPr>
              <a:t>complain</a:t>
            </a:r>
            <a:r>
              <a:rPr lang="zh-CN" altLang="zh-CN" sz="1200" kern="1200" dirty="0">
                <a:solidFill>
                  <a:schemeClr val="tx1"/>
                </a:solidFill>
                <a:effectLst/>
                <a:latin typeface="+mn-lt"/>
                <a:ea typeface="+mn-ea"/>
                <a:cs typeface="+mn-cs"/>
              </a:rPr>
              <a:t>说中国的低质量文章严重妨碍了</a:t>
            </a:r>
            <a:r>
              <a:rPr lang="en-US" altLang="zh-CN" sz="1200" kern="1200" dirty="0">
                <a:solidFill>
                  <a:schemeClr val="tx1"/>
                </a:solidFill>
                <a:effectLst/>
                <a:latin typeface="+mn-lt"/>
                <a:ea typeface="+mn-ea"/>
                <a:cs typeface="+mn-cs"/>
              </a:rPr>
              <a:t>PC</a:t>
            </a:r>
            <a:r>
              <a:rPr lang="zh-CN" altLang="zh-CN" sz="1200" kern="1200" dirty="0">
                <a:solidFill>
                  <a:schemeClr val="tx1"/>
                </a:solidFill>
                <a:effectLst/>
                <a:latin typeface="+mn-lt"/>
                <a:ea typeface="+mn-ea"/>
                <a:cs typeface="+mn-cs"/>
              </a:rPr>
              <a:t>的工作效率</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在这种情况下</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估计这几年国际会议的录用率都会降下去</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另外</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以前的</a:t>
            </a:r>
            <a:r>
              <a:rPr lang="en-US" altLang="zh-CN" sz="1200" kern="1200" dirty="0">
                <a:solidFill>
                  <a:schemeClr val="tx1"/>
                </a:solidFill>
                <a:effectLst/>
                <a:latin typeface="+mn-lt"/>
                <a:ea typeface="+mn-ea"/>
                <a:cs typeface="+mn-cs"/>
              </a:rPr>
              <a:t>IJCAI</a:t>
            </a:r>
            <a:r>
              <a:rPr lang="zh-CN" altLang="zh-CN" sz="1200" kern="1200" dirty="0">
                <a:solidFill>
                  <a:schemeClr val="tx1"/>
                </a:solidFill>
                <a:effectLst/>
                <a:latin typeface="+mn-lt"/>
                <a:ea typeface="+mn-ea"/>
                <a:cs typeface="+mn-cs"/>
              </a:rPr>
              <a:t>是没有</a:t>
            </a:r>
            <a:r>
              <a:rPr lang="en-US" altLang="zh-CN" sz="1200" kern="1200" dirty="0">
                <a:solidFill>
                  <a:schemeClr val="tx1"/>
                </a:solidFill>
                <a:effectLst/>
                <a:latin typeface="+mn-lt"/>
                <a:ea typeface="+mn-ea"/>
                <a:cs typeface="+mn-cs"/>
              </a:rPr>
              <a:t>poster</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 03</a:t>
            </a:r>
            <a:r>
              <a:rPr lang="zh-CN" altLang="zh-CN" sz="1200" kern="1200" dirty="0">
                <a:solidFill>
                  <a:schemeClr val="tx1"/>
                </a:solidFill>
                <a:effectLst/>
                <a:latin typeface="+mn-lt"/>
                <a:ea typeface="+mn-ea"/>
                <a:cs typeface="+mn-cs"/>
              </a:rPr>
              <a:t>年开始</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为了减少被误杀的好人</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增加了</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页纸的</a:t>
            </a:r>
            <a:r>
              <a:rPr lang="en-US" altLang="zh-CN" sz="1200" kern="1200" dirty="0">
                <a:solidFill>
                  <a:schemeClr val="tx1"/>
                </a:solidFill>
                <a:effectLst/>
                <a:latin typeface="+mn-lt"/>
                <a:ea typeface="+mn-ea"/>
                <a:cs typeface="+mn-cs"/>
              </a:rPr>
              <a:t>poster.</a:t>
            </a:r>
            <a:r>
              <a:rPr lang="zh-CN" altLang="zh-CN" sz="1200" kern="1200" dirty="0">
                <a:solidFill>
                  <a:schemeClr val="tx1"/>
                </a:solidFill>
                <a:effectLst/>
                <a:latin typeface="+mn-lt"/>
                <a:ea typeface="+mn-ea"/>
                <a:cs typeface="+mn-cs"/>
              </a:rPr>
              <a:t>值得一提的是</a:t>
            </a:r>
            <a:r>
              <a:rPr lang="en-US" altLang="zh-CN" sz="1200" kern="1200" dirty="0">
                <a:solidFill>
                  <a:schemeClr val="tx1"/>
                </a:solidFill>
                <a:effectLst/>
                <a:latin typeface="+mn-lt"/>
                <a:ea typeface="+mn-ea"/>
                <a:cs typeface="+mn-cs"/>
              </a:rPr>
              <a:t>, IJCAI</a:t>
            </a:r>
            <a:r>
              <a:rPr lang="zh-CN" altLang="zh-CN" sz="1200" kern="1200" dirty="0">
                <a:solidFill>
                  <a:schemeClr val="tx1"/>
                </a:solidFill>
                <a:effectLst/>
                <a:latin typeface="+mn-lt"/>
                <a:ea typeface="+mn-ea"/>
                <a:cs typeface="+mn-cs"/>
              </a:rPr>
              <a:t>是由貌似一个公司</a:t>
            </a:r>
            <a:r>
              <a:rPr lang="en-US" altLang="zh-CN" sz="1200" kern="1200" dirty="0">
                <a:solidFill>
                  <a:schemeClr val="tx1"/>
                </a:solidFill>
                <a:effectLst/>
                <a:latin typeface="+mn-lt"/>
                <a:ea typeface="+mn-ea"/>
                <a:cs typeface="+mn-cs"/>
              </a:rPr>
              <a:t>"IJCAI Inc."</a:t>
            </a:r>
            <a:r>
              <a:rPr lang="zh-CN" altLang="zh-CN" sz="1200" kern="1200" dirty="0">
                <a:solidFill>
                  <a:schemeClr val="tx1"/>
                </a:solidFill>
                <a:effectLst/>
                <a:latin typeface="+mn-lt"/>
                <a:ea typeface="+mn-ea"/>
                <a:cs typeface="+mn-cs"/>
              </a:rPr>
              <a:t>主办的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当然实际上并不是公司</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实际上是个基金会</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每次会议上要 发几个奖</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其中最重要的两个是</a:t>
            </a:r>
            <a:r>
              <a:rPr lang="en-US" altLang="zh-CN" sz="1200" kern="1200" dirty="0">
                <a:solidFill>
                  <a:schemeClr val="tx1"/>
                </a:solidFill>
                <a:effectLst/>
                <a:latin typeface="+mn-lt"/>
                <a:ea typeface="+mn-ea"/>
                <a:cs typeface="+mn-cs"/>
              </a:rPr>
              <a:t>IJCAI Research Excellence Award </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 Computer&amp; Thoughts Award, </a:t>
            </a:r>
            <a:r>
              <a:rPr lang="zh-CN" altLang="zh-CN" sz="1200" kern="1200" dirty="0">
                <a:solidFill>
                  <a:schemeClr val="tx1"/>
                </a:solidFill>
                <a:effectLst/>
                <a:latin typeface="+mn-lt"/>
                <a:ea typeface="+mn-ea"/>
                <a:cs typeface="+mn-cs"/>
              </a:rPr>
              <a:t>前者是终身成就奖</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每次一个人</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基本上是</a:t>
            </a:r>
            <a:r>
              <a:rPr lang="en-US" altLang="zh-CN" sz="1200" kern="1200" dirty="0">
                <a:solidFill>
                  <a:schemeClr val="tx1"/>
                </a:solidFill>
                <a:effectLst/>
                <a:latin typeface="+mn-lt"/>
                <a:ea typeface="+mn-ea"/>
                <a:cs typeface="+mn-cs"/>
              </a:rPr>
              <a:t>AI</a:t>
            </a:r>
            <a:r>
              <a:rPr lang="zh-CN" altLang="zh-CN" sz="1200" kern="1200" dirty="0">
                <a:solidFill>
                  <a:schemeClr val="tx1"/>
                </a:solidFill>
                <a:effectLst/>
                <a:latin typeface="+mn-lt"/>
                <a:ea typeface="+mn-ea"/>
                <a:cs typeface="+mn-cs"/>
              </a:rPr>
              <a:t>的最高奖</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有趣的是</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以</a:t>
            </a:r>
            <a:r>
              <a:rPr lang="en-US" altLang="zh-CN" sz="1200" kern="1200" dirty="0">
                <a:solidFill>
                  <a:schemeClr val="tx1"/>
                </a:solidFill>
                <a:effectLst/>
                <a:latin typeface="+mn-lt"/>
                <a:ea typeface="+mn-ea"/>
                <a:cs typeface="+mn-cs"/>
              </a:rPr>
              <a:t>AI</a:t>
            </a:r>
            <a:r>
              <a:rPr lang="zh-CN" altLang="zh-CN" sz="1200" kern="1200" dirty="0">
                <a:solidFill>
                  <a:schemeClr val="tx1"/>
                </a:solidFill>
                <a:effectLst/>
                <a:latin typeface="+mn-lt"/>
                <a:ea typeface="+mn-ea"/>
                <a:cs typeface="+mn-cs"/>
              </a:rPr>
              <a:t>为主业拿图灵奖的</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位中</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有</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位还没得到这个奖</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后者是奖给</a:t>
            </a:r>
            <a:r>
              <a:rPr lang="en-US" altLang="zh-CN" sz="1200" kern="1200" dirty="0">
                <a:solidFill>
                  <a:schemeClr val="tx1"/>
                </a:solidFill>
                <a:effectLst/>
                <a:latin typeface="+mn-lt"/>
                <a:ea typeface="+mn-ea"/>
                <a:cs typeface="+mn-cs"/>
              </a:rPr>
              <a:t>35</a:t>
            </a:r>
            <a:r>
              <a:rPr lang="zh-CN" altLang="zh-CN" sz="1200" kern="1200" dirty="0">
                <a:solidFill>
                  <a:schemeClr val="tx1"/>
                </a:solidFill>
                <a:effectLst/>
                <a:latin typeface="+mn-lt"/>
                <a:ea typeface="+mn-ea"/>
                <a:cs typeface="+mn-cs"/>
              </a:rPr>
              <a:t>岁以下的青年科学家</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每次一个人</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这两个奖的获奖演说是每次</a:t>
            </a:r>
            <a:r>
              <a:rPr lang="en-US" altLang="zh-CN" sz="1200" kern="1200" dirty="0">
                <a:solidFill>
                  <a:schemeClr val="tx1"/>
                </a:solidFill>
                <a:effectLst/>
                <a:latin typeface="+mn-lt"/>
                <a:ea typeface="+mn-ea"/>
                <a:cs typeface="+mn-cs"/>
              </a:rPr>
              <a:t>IJCAI</a:t>
            </a:r>
            <a:r>
              <a:rPr lang="zh-CN" altLang="zh-CN" sz="1200" kern="1200" dirty="0">
                <a:solidFill>
                  <a:schemeClr val="tx1"/>
                </a:solidFill>
                <a:effectLst/>
                <a:latin typeface="+mn-lt"/>
                <a:ea typeface="+mn-ea"/>
                <a:cs typeface="+mn-cs"/>
              </a:rPr>
              <a:t>的一个重头戏</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另外，</a:t>
            </a:r>
            <a:r>
              <a:rPr lang="en-US" altLang="zh-CN" sz="1200" kern="1200" dirty="0">
                <a:solidFill>
                  <a:schemeClr val="tx1"/>
                </a:solidFill>
                <a:effectLst/>
                <a:latin typeface="+mn-lt"/>
                <a:ea typeface="+mn-ea"/>
                <a:cs typeface="+mn-cs"/>
              </a:rPr>
              <a:t>IJCAI </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 PC member </a:t>
            </a:r>
            <a:r>
              <a:rPr lang="zh-CN" altLang="zh-CN" sz="1200" kern="1200" dirty="0">
                <a:solidFill>
                  <a:schemeClr val="tx1"/>
                </a:solidFill>
                <a:effectLst/>
                <a:latin typeface="+mn-lt"/>
                <a:ea typeface="+mn-ea"/>
                <a:cs typeface="+mn-cs"/>
              </a:rPr>
              <a:t>相当于其他会议的</a:t>
            </a:r>
            <a:r>
              <a:rPr lang="en-US" altLang="zh-CN" sz="1200" kern="1200" dirty="0">
                <a:solidFill>
                  <a:schemeClr val="tx1"/>
                </a:solidFill>
                <a:effectLst/>
                <a:latin typeface="+mn-lt"/>
                <a:ea typeface="+mn-ea"/>
                <a:cs typeface="+mn-cs"/>
              </a:rPr>
              <a:t>area chair, </a:t>
            </a:r>
            <a:r>
              <a:rPr lang="zh-CN" altLang="zh-CN" sz="1200" kern="1200" dirty="0">
                <a:solidFill>
                  <a:schemeClr val="tx1"/>
                </a:solidFill>
                <a:effectLst/>
                <a:latin typeface="+mn-lt"/>
                <a:ea typeface="+mn-ea"/>
                <a:cs typeface="+mn-cs"/>
              </a:rPr>
              <a:t>权力很大</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因为是由</a:t>
            </a:r>
            <a:r>
              <a:rPr lang="en-US" altLang="zh-CN" sz="1200" kern="1200" dirty="0">
                <a:solidFill>
                  <a:schemeClr val="tx1"/>
                </a:solidFill>
                <a:effectLst/>
                <a:latin typeface="+mn-lt"/>
                <a:ea typeface="+mn-ea"/>
                <a:cs typeface="+mn-cs"/>
              </a:rPr>
              <a:t>PC member </a:t>
            </a:r>
            <a:r>
              <a:rPr lang="zh-CN" altLang="zh-CN" sz="1200" kern="1200" dirty="0">
                <a:solidFill>
                  <a:schemeClr val="tx1"/>
                </a:solidFill>
                <a:effectLst/>
                <a:latin typeface="+mn-lt"/>
                <a:ea typeface="+mn-ea"/>
                <a:cs typeface="+mn-cs"/>
              </a:rPr>
              <a:t>去找</a:t>
            </a:r>
            <a:r>
              <a:rPr lang="en-US" altLang="zh-CN" sz="1200" kern="1200" dirty="0">
                <a:solidFill>
                  <a:schemeClr val="tx1"/>
                </a:solidFill>
                <a:effectLst/>
                <a:latin typeface="+mn-lt"/>
                <a:ea typeface="+mn-ea"/>
                <a:cs typeface="+mn-cs"/>
              </a:rPr>
              <a:t> reviewer </a:t>
            </a:r>
            <a:r>
              <a:rPr lang="zh-CN" altLang="zh-CN" sz="1200" kern="1200" dirty="0">
                <a:solidFill>
                  <a:schemeClr val="tx1"/>
                </a:solidFill>
                <a:effectLst/>
                <a:latin typeface="+mn-lt"/>
                <a:ea typeface="+mn-ea"/>
                <a:cs typeface="+mn-cs"/>
              </a:rPr>
              <a:t>来审</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而不象一般会议的</a:t>
            </a:r>
            <a:r>
              <a:rPr lang="en-US" altLang="zh-CN" sz="1200" kern="1200" dirty="0">
                <a:solidFill>
                  <a:schemeClr val="tx1"/>
                </a:solidFill>
                <a:effectLst/>
                <a:latin typeface="+mn-lt"/>
                <a:ea typeface="+mn-ea"/>
                <a:cs typeface="+mn-cs"/>
              </a:rPr>
              <a:t>PC member</a:t>
            </a:r>
            <a:r>
              <a:rPr lang="zh-CN" altLang="zh-CN" sz="1200" kern="1200" dirty="0">
                <a:solidFill>
                  <a:schemeClr val="tx1"/>
                </a:solidFill>
                <a:effectLst/>
                <a:latin typeface="+mn-lt"/>
                <a:ea typeface="+mn-ea"/>
                <a:cs typeface="+mn-cs"/>
              </a:rPr>
              <a:t>其实就是</a:t>
            </a:r>
            <a:r>
              <a:rPr lang="en-US" altLang="zh-CN" sz="1200" kern="1200" dirty="0">
                <a:solidFill>
                  <a:schemeClr val="tx1"/>
                </a:solidFill>
                <a:effectLst/>
                <a:latin typeface="+mn-lt"/>
                <a:ea typeface="+mn-ea"/>
                <a:cs typeface="+mn-cs"/>
              </a:rPr>
              <a:t> reviewer. </a:t>
            </a:r>
            <a:r>
              <a:rPr lang="zh-CN" altLang="zh-CN" sz="1200" kern="1200" dirty="0">
                <a:solidFill>
                  <a:schemeClr val="tx1"/>
                </a:solidFill>
                <a:effectLst/>
                <a:latin typeface="+mn-lt"/>
                <a:ea typeface="+mn-ea"/>
                <a:cs typeface="+mn-cs"/>
              </a:rPr>
              <a:t>为了制约这种权力</a:t>
            </a:r>
            <a:r>
              <a:rPr lang="en-US" altLang="zh-CN" sz="1200" kern="1200" dirty="0">
                <a:solidFill>
                  <a:schemeClr val="tx1"/>
                </a:solidFill>
                <a:effectLst/>
                <a:latin typeface="+mn-lt"/>
                <a:ea typeface="+mn-ea"/>
                <a:cs typeface="+mn-cs"/>
              </a:rPr>
              <a:t>, IJCAI</a:t>
            </a:r>
            <a:r>
              <a:rPr lang="zh-CN" altLang="zh-CN" sz="1200" kern="1200" dirty="0">
                <a:solidFill>
                  <a:schemeClr val="tx1"/>
                </a:solidFill>
                <a:effectLst/>
                <a:latin typeface="+mn-lt"/>
                <a:ea typeface="+mn-ea"/>
                <a:cs typeface="+mn-cs"/>
              </a:rPr>
              <a:t>的审稿程序是每篇文章分配</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位</a:t>
            </a:r>
            <a:r>
              <a:rPr lang="en-US" altLang="zh-CN" sz="1200" kern="1200" dirty="0">
                <a:solidFill>
                  <a:schemeClr val="tx1"/>
                </a:solidFill>
                <a:effectLst/>
                <a:latin typeface="+mn-lt"/>
                <a:ea typeface="+mn-ea"/>
                <a:cs typeface="+mn-cs"/>
              </a:rPr>
              <a:t>PC member, primary PC member</a:t>
            </a:r>
            <a:r>
              <a:rPr lang="zh-CN" altLang="zh-CN" sz="1200" kern="1200" dirty="0">
                <a:solidFill>
                  <a:schemeClr val="tx1"/>
                </a:solidFill>
                <a:effectLst/>
                <a:latin typeface="+mn-lt"/>
                <a:ea typeface="+mn-ea"/>
                <a:cs typeface="+mn-cs"/>
              </a:rPr>
              <a:t>去找</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位</a:t>
            </a:r>
            <a:r>
              <a:rPr lang="en-US" altLang="zh-CN" sz="1200" kern="1200" dirty="0">
                <a:solidFill>
                  <a:schemeClr val="tx1"/>
                </a:solidFill>
                <a:effectLst/>
                <a:latin typeface="+mn-lt"/>
                <a:ea typeface="+mn-ea"/>
                <a:cs typeface="+mn-cs"/>
              </a:rPr>
              <a:t>reviewer, second PC member </a:t>
            </a:r>
            <a:r>
              <a:rPr lang="zh-CN" altLang="zh-CN" sz="1200" kern="1200" dirty="0">
                <a:solidFill>
                  <a:schemeClr val="tx1"/>
                </a:solidFill>
                <a:effectLst/>
                <a:latin typeface="+mn-lt"/>
                <a:ea typeface="+mn-ea"/>
                <a:cs typeface="+mn-cs"/>
              </a:rPr>
              <a:t>找一位</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AAAI</a:t>
            </a:r>
            <a:r>
              <a:rPr lang="en-US" altLang="zh-CN" sz="1200" kern="1200" dirty="0">
                <a:solidFill>
                  <a:schemeClr val="tx1"/>
                </a:solidFill>
                <a:effectLst/>
                <a:latin typeface="+mn-lt"/>
                <a:ea typeface="+mn-ea"/>
                <a:cs typeface="+mn-cs"/>
              </a:rPr>
              <a:t> (1): </a:t>
            </a:r>
            <a:r>
              <a:rPr lang="zh-CN" altLang="zh-CN" sz="1200" kern="1200" dirty="0">
                <a:solidFill>
                  <a:schemeClr val="tx1"/>
                </a:solidFill>
                <a:effectLst/>
                <a:latin typeface="+mn-lt"/>
                <a:ea typeface="+mn-ea"/>
                <a:cs typeface="+mn-cs"/>
              </a:rPr>
              <a:t>美国人工智能学会</a:t>
            </a:r>
            <a:r>
              <a:rPr lang="en-US" altLang="zh-CN" sz="1200" kern="1200" dirty="0">
                <a:solidFill>
                  <a:schemeClr val="tx1"/>
                </a:solidFill>
                <a:effectLst/>
                <a:latin typeface="+mn-lt"/>
                <a:ea typeface="+mn-ea"/>
                <a:cs typeface="+mn-cs"/>
              </a:rPr>
              <a:t>AAAI</a:t>
            </a:r>
            <a:r>
              <a:rPr lang="zh-CN" altLang="zh-CN" sz="1200" kern="1200" dirty="0">
                <a:solidFill>
                  <a:schemeClr val="tx1"/>
                </a:solidFill>
                <a:effectLst/>
                <a:latin typeface="+mn-lt"/>
                <a:ea typeface="+mn-ea"/>
                <a:cs typeface="+mn-cs"/>
              </a:rPr>
              <a:t>的年会</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是一个很好的会议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但其档次不稳定</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可以给到</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也可以给到</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或者</a:t>
            </a:r>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总的来说我给它</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这是因为它的开法完全受</a:t>
            </a:r>
            <a:r>
              <a:rPr lang="en-US" altLang="zh-CN" sz="1200" kern="1200" dirty="0">
                <a:solidFill>
                  <a:schemeClr val="tx1"/>
                </a:solidFill>
                <a:effectLst/>
                <a:latin typeface="+mn-lt"/>
                <a:ea typeface="+mn-ea"/>
                <a:cs typeface="+mn-cs"/>
              </a:rPr>
              <a:t>IJCAI</a:t>
            </a:r>
            <a:r>
              <a:rPr lang="zh-CN" altLang="zh-CN" sz="1200" kern="1200" dirty="0">
                <a:solidFill>
                  <a:schemeClr val="tx1"/>
                </a:solidFill>
                <a:effectLst/>
                <a:latin typeface="+mn-lt"/>
                <a:ea typeface="+mn-ea"/>
                <a:cs typeface="+mn-cs"/>
              </a:rPr>
              <a:t>制约</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每年开</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但如果这一年的</a:t>
            </a:r>
            <a:r>
              <a:rPr lang="en-US" altLang="zh-CN" sz="1200" kern="1200" dirty="0">
                <a:solidFill>
                  <a:schemeClr val="tx1"/>
                </a:solidFill>
                <a:effectLst/>
                <a:latin typeface="+mn-lt"/>
                <a:ea typeface="+mn-ea"/>
                <a:cs typeface="+mn-cs"/>
              </a:rPr>
              <a:t>IJCAI</a:t>
            </a:r>
            <a:r>
              <a:rPr lang="zh-CN" altLang="zh-CN" sz="1200" kern="1200" dirty="0">
                <a:solidFill>
                  <a:schemeClr val="tx1"/>
                </a:solidFill>
                <a:effectLst/>
                <a:latin typeface="+mn-lt"/>
                <a:ea typeface="+mn-ea"/>
                <a:cs typeface="+mn-cs"/>
              </a:rPr>
              <a:t>在北美举行</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那么就停开</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偶数年里因为没有</a:t>
            </a:r>
            <a:r>
              <a:rPr lang="en-US" altLang="zh-CN" sz="1200" kern="1200" dirty="0">
                <a:solidFill>
                  <a:schemeClr val="tx1"/>
                </a:solidFill>
                <a:effectLst/>
                <a:latin typeface="+mn-lt"/>
                <a:ea typeface="+mn-ea"/>
                <a:cs typeface="+mn-cs"/>
              </a:rPr>
              <a:t>IJCAI, </a:t>
            </a:r>
            <a:r>
              <a:rPr lang="zh-CN" altLang="zh-CN" sz="1200" kern="1200" dirty="0">
                <a:solidFill>
                  <a:schemeClr val="tx1"/>
                </a:solidFill>
                <a:effectLst/>
                <a:latin typeface="+mn-lt"/>
                <a:ea typeface="+mn-ea"/>
                <a:cs typeface="+mn-cs"/>
              </a:rPr>
              <a:t>它就是最好的</a:t>
            </a:r>
            <a:r>
              <a:rPr lang="en-US" altLang="zh-CN" sz="1200" kern="1200" dirty="0">
                <a:solidFill>
                  <a:schemeClr val="tx1"/>
                </a:solidFill>
                <a:effectLst/>
                <a:latin typeface="+mn-lt"/>
                <a:ea typeface="+mn-ea"/>
                <a:cs typeface="+mn-cs"/>
              </a:rPr>
              <a:t>AI</a:t>
            </a:r>
            <a:r>
              <a:rPr lang="zh-CN" altLang="zh-CN" sz="1200" kern="1200" dirty="0">
                <a:solidFill>
                  <a:schemeClr val="tx1"/>
                </a:solidFill>
                <a:effectLst/>
                <a:latin typeface="+mn-lt"/>
                <a:ea typeface="+mn-ea"/>
                <a:cs typeface="+mn-cs"/>
              </a:rPr>
              <a:t>综合性会议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但因为号召力毕竟比</a:t>
            </a:r>
            <a:r>
              <a:rPr lang="en-US" altLang="zh-CN" sz="1200" kern="1200" dirty="0">
                <a:solidFill>
                  <a:schemeClr val="tx1"/>
                </a:solidFill>
                <a:effectLst/>
                <a:latin typeface="+mn-lt"/>
                <a:ea typeface="+mn-ea"/>
                <a:cs typeface="+mn-cs"/>
              </a:rPr>
              <a:t>IJCAI</a:t>
            </a:r>
            <a:r>
              <a:rPr lang="zh-CN" altLang="zh-CN" sz="1200" kern="1200" dirty="0">
                <a:solidFill>
                  <a:schemeClr val="tx1"/>
                </a:solidFill>
                <a:effectLst/>
                <a:latin typeface="+mn-lt"/>
                <a:ea typeface="+mn-ea"/>
                <a:cs typeface="+mn-cs"/>
              </a:rPr>
              <a:t>要小一些</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特别是欧洲人捧</a:t>
            </a:r>
            <a:r>
              <a:rPr lang="en-US" altLang="zh-CN" sz="1200" kern="1200" dirty="0">
                <a:solidFill>
                  <a:schemeClr val="tx1"/>
                </a:solidFill>
                <a:effectLst/>
                <a:latin typeface="+mn-lt"/>
                <a:ea typeface="+mn-ea"/>
                <a:cs typeface="+mn-cs"/>
              </a:rPr>
              <a:t>AAAI</a:t>
            </a:r>
            <a:r>
              <a:rPr lang="zh-CN" altLang="zh-CN" sz="1200" kern="1200" dirty="0">
                <a:solidFill>
                  <a:schemeClr val="tx1"/>
                </a:solidFill>
                <a:effectLst/>
                <a:latin typeface="+mn-lt"/>
                <a:ea typeface="+mn-ea"/>
                <a:cs typeface="+mn-cs"/>
              </a:rPr>
              <a:t>场的比</a:t>
            </a:r>
            <a:r>
              <a:rPr lang="en-US" altLang="zh-CN" sz="1200" kern="1200" dirty="0">
                <a:solidFill>
                  <a:schemeClr val="tx1"/>
                </a:solidFill>
                <a:effectLst/>
                <a:latin typeface="+mn-lt"/>
                <a:ea typeface="+mn-ea"/>
                <a:cs typeface="+mn-cs"/>
              </a:rPr>
              <a:t>IJCAI</a:t>
            </a:r>
            <a:r>
              <a:rPr lang="zh-CN" altLang="zh-CN" sz="1200" kern="1200" dirty="0">
                <a:solidFill>
                  <a:schemeClr val="tx1"/>
                </a:solidFill>
                <a:effectLst/>
                <a:latin typeface="+mn-lt"/>
                <a:ea typeface="+mn-ea"/>
                <a:cs typeface="+mn-cs"/>
              </a:rPr>
              <a:t>少得多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其实亚洲人也是</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所以比</a:t>
            </a:r>
            <a:r>
              <a:rPr lang="en-US" altLang="zh-CN" sz="1200" kern="1200" dirty="0">
                <a:solidFill>
                  <a:schemeClr val="tx1"/>
                </a:solidFill>
                <a:effectLst/>
                <a:latin typeface="+mn-lt"/>
                <a:ea typeface="+mn-ea"/>
                <a:cs typeface="+mn-cs"/>
              </a:rPr>
              <a:t>IJCAI</a:t>
            </a:r>
            <a:r>
              <a:rPr lang="zh-CN" altLang="zh-CN" sz="1200" kern="1200" dirty="0">
                <a:solidFill>
                  <a:schemeClr val="tx1"/>
                </a:solidFill>
                <a:effectLst/>
                <a:latin typeface="+mn-lt"/>
                <a:ea typeface="+mn-ea"/>
                <a:cs typeface="+mn-cs"/>
              </a:rPr>
              <a:t>还是要稍弱一点</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基本上在</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之间</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在奇数年</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如果</a:t>
            </a:r>
            <a:r>
              <a:rPr lang="en-US" altLang="zh-CN" sz="1200" kern="1200" dirty="0">
                <a:solidFill>
                  <a:schemeClr val="tx1"/>
                </a:solidFill>
                <a:effectLst/>
                <a:latin typeface="+mn-lt"/>
                <a:ea typeface="+mn-ea"/>
                <a:cs typeface="+mn-cs"/>
              </a:rPr>
              <a:t>IJCAI</a:t>
            </a:r>
            <a:r>
              <a:rPr lang="zh-CN" altLang="zh-CN" sz="1200" kern="1200" dirty="0">
                <a:solidFill>
                  <a:schemeClr val="tx1"/>
                </a:solidFill>
                <a:effectLst/>
                <a:latin typeface="+mn-lt"/>
                <a:ea typeface="+mn-ea"/>
                <a:cs typeface="+mn-cs"/>
              </a:rPr>
              <a:t>不在北美</a:t>
            </a:r>
            <a:r>
              <a:rPr lang="en-US" altLang="zh-CN" sz="1200" kern="1200" dirty="0">
                <a:solidFill>
                  <a:schemeClr val="tx1"/>
                </a:solidFill>
                <a:effectLst/>
                <a:latin typeface="+mn-lt"/>
                <a:ea typeface="+mn-ea"/>
                <a:cs typeface="+mn-cs"/>
              </a:rPr>
              <a:t>, AAAI</a:t>
            </a:r>
            <a:r>
              <a:rPr lang="zh-CN" altLang="zh-CN" sz="1200" kern="1200" dirty="0">
                <a:solidFill>
                  <a:schemeClr val="tx1"/>
                </a:solidFill>
                <a:effectLst/>
                <a:latin typeface="+mn-lt"/>
                <a:ea typeface="+mn-ea"/>
                <a:cs typeface="+mn-cs"/>
              </a:rPr>
              <a:t>自然就变成了比</a:t>
            </a:r>
            <a:r>
              <a:rPr lang="en-US" altLang="zh-CN" sz="1200" kern="1200" dirty="0">
                <a:solidFill>
                  <a:schemeClr val="tx1"/>
                </a:solidFill>
                <a:effectLst/>
                <a:latin typeface="+mn-lt"/>
                <a:ea typeface="+mn-ea"/>
                <a:cs typeface="+mn-cs"/>
              </a:rPr>
              <a:t>IJCAI</a:t>
            </a:r>
            <a:r>
              <a:rPr lang="zh-CN" altLang="zh-CN" sz="1200" kern="1200" dirty="0">
                <a:solidFill>
                  <a:schemeClr val="tx1"/>
                </a:solidFill>
                <a:effectLst/>
                <a:latin typeface="+mn-lt"/>
                <a:ea typeface="+mn-ea"/>
                <a:cs typeface="+mn-cs"/>
              </a:rPr>
              <a:t>低一级的会议</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或</a:t>
            </a:r>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例如</a:t>
            </a:r>
            <a:r>
              <a:rPr lang="en-US" altLang="zh-CN" sz="1200" kern="1200" dirty="0">
                <a:solidFill>
                  <a:schemeClr val="tx1"/>
                </a:solidFill>
                <a:effectLst/>
                <a:latin typeface="+mn-lt"/>
                <a:ea typeface="+mn-ea"/>
                <a:cs typeface="+mn-cs"/>
              </a:rPr>
              <a:t>2005</a:t>
            </a:r>
            <a:r>
              <a:rPr lang="zh-CN" altLang="zh-CN" sz="1200" kern="1200" dirty="0">
                <a:solidFill>
                  <a:schemeClr val="tx1"/>
                </a:solidFill>
                <a:effectLst/>
                <a:latin typeface="+mn-lt"/>
                <a:ea typeface="+mn-ea"/>
                <a:cs typeface="+mn-cs"/>
              </a:rPr>
              <a:t>年既有</a:t>
            </a:r>
            <a:r>
              <a:rPr lang="en-US" altLang="zh-CN" sz="1200" kern="1200" dirty="0">
                <a:solidFill>
                  <a:schemeClr val="tx1"/>
                </a:solidFill>
                <a:effectLst/>
                <a:latin typeface="+mn-lt"/>
                <a:ea typeface="+mn-ea"/>
                <a:cs typeface="+mn-cs"/>
              </a:rPr>
              <a:t>IJCAI</a:t>
            </a:r>
            <a:r>
              <a:rPr lang="zh-CN" altLang="zh-CN" sz="1200" kern="1200" dirty="0">
                <a:solidFill>
                  <a:schemeClr val="tx1"/>
                </a:solidFill>
                <a:effectLst/>
                <a:latin typeface="+mn-lt"/>
                <a:ea typeface="+mn-ea"/>
                <a:cs typeface="+mn-cs"/>
              </a:rPr>
              <a:t>又有</a:t>
            </a:r>
            <a:r>
              <a:rPr lang="en-US" altLang="zh-CN" sz="1200" kern="1200" dirty="0">
                <a:solidFill>
                  <a:schemeClr val="tx1"/>
                </a:solidFill>
                <a:effectLst/>
                <a:latin typeface="+mn-lt"/>
                <a:ea typeface="+mn-ea"/>
                <a:cs typeface="+mn-cs"/>
              </a:rPr>
              <a:t>AAAI, </a:t>
            </a:r>
            <a:r>
              <a:rPr lang="zh-CN" altLang="zh-CN" sz="1200" kern="1200" dirty="0">
                <a:solidFill>
                  <a:schemeClr val="tx1"/>
                </a:solidFill>
                <a:effectLst/>
                <a:latin typeface="+mn-lt"/>
                <a:ea typeface="+mn-ea"/>
                <a:cs typeface="+mn-cs"/>
              </a:rPr>
              <a:t>两个会议就进行了协调</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使得</a:t>
            </a:r>
            <a:r>
              <a:rPr lang="en-US" altLang="zh-CN" sz="1200" kern="1200" dirty="0">
                <a:solidFill>
                  <a:schemeClr val="tx1"/>
                </a:solidFill>
                <a:effectLst/>
                <a:latin typeface="+mn-lt"/>
                <a:ea typeface="+mn-ea"/>
                <a:cs typeface="+mn-cs"/>
              </a:rPr>
              <a:t>IJCAI</a:t>
            </a:r>
            <a:r>
              <a:rPr lang="zh-CN" altLang="zh-CN" sz="1200" kern="1200" dirty="0">
                <a:solidFill>
                  <a:schemeClr val="tx1"/>
                </a:solidFill>
                <a:effectLst/>
                <a:latin typeface="+mn-lt"/>
                <a:ea typeface="+mn-ea"/>
                <a:cs typeface="+mn-cs"/>
              </a:rPr>
              <a:t>的录用通知时间比</a:t>
            </a:r>
            <a:r>
              <a:rPr lang="en-US" altLang="zh-CN" sz="1200" kern="1200" dirty="0">
                <a:solidFill>
                  <a:schemeClr val="tx1"/>
                </a:solidFill>
                <a:effectLst/>
                <a:latin typeface="+mn-lt"/>
                <a:ea typeface="+mn-ea"/>
                <a:cs typeface="+mn-cs"/>
              </a:rPr>
              <a:t>AAAI</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deadline</a:t>
            </a:r>
            <a:r>
              <a:rPr lang="zh-CN" altLang="zh-CN" sz="1200" kern="1200" dirty="0">
                <a:solidFill>
                  <a:schemeClr val="tx1"/>
                </a:solidFill>
                <a:effectLst/>
                <a:latin typeface="+mn-lt"/>
                <a:ea typeface="+mn-ea"/>
                <a:cs typeface="+mn-cs"/>
              </a:rPr>
              <a:t>早那么几天</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这样</a:t>
            </a:r>
            <a:r>
              <a:rPr lang="en-US" altLang="zh-CN" sz="1200" kern="1200" dirty="0">
                <a:solidFill>
                  <a:schemeClr val="tx1"/>
                </a:solidFill>
                <a:effectLst/>
                <a:latin typeface="+mn-lt"/>
                <a:ea typeface="+mn-ea"/>
                <a:cs typeface="+mn-cs"/>
              </a:rPr>
              <a:t>IJCAI</a:t>
            </a:r>
            <a:r>
              <a:rPr lang="zh-CN" altLang="zh-CN" sz="1200" kern="1200" dirty="0">
                <a:solidFill>
                  <a:schemeClr val="tx1"/>
                </a:solidFill>
                <a:effectLst/>
                <a:latin typeface="+mn-lt"/>
                <a:ea typeface="+mn-ea"/>
                <a:cs typeface="+mn-cs"/>
              </a:rPr>
              <a:t>落选的文章可以投往</a:t>
            </a:r>
            <a:r>
              <a:rPr lang="en-US" altLang="zh-CN" sz="1200" kern="1200" dirty="0">
                <a:solidFill>
                  <a:schemeClr val="tx1"/>
                </a:solidFill>
                <a:effectLst/>
                <a:latin typeface="+mn-lt"/>
                <a:ea typeface="+mn-ea"/>
                <a:cs typeface="+mn-cs"/>
              </a:rPr>
              <a:t>AAAI.</a:t>
            </a:r>
            <a:r>
              <a:rPr lang="zh-CN" altLang="zh-CN" sz="1200" kern="1200" dirty="0">
                <a:solidFill>
                  <a:schemeClr val="tx1"/>
                </a:solidFill>
                <a:effectLst/>
                <a:latin typeface="+mn-lt"/>
                <a:ea typeface="+mn-ea"/>
                <a:cs typeface="+mn-cs"/>
              </a:rPr>
              <a:t>在审稿时</a:t>
            </a:r>
            <a:r>
              <a:rPr lang="en-US" altLang="zh-CN" sz="1200" kern="1200" dirty="0">
                <a:solidFill>
                  <a:schemeClr val="tx1"/>
                </a:solidFill>
                <a:effectLst/>
                <a:latin typeface="+mn-lt"/>
                <a:ea typeface="+mn-ea"/>
                <a:cs typeface="+mn-cs"/>
              </a:rPr>
              <a:t>IJCAI </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 PC chair</a:t>
            </a:r>
            <a:r>
              <a:rPr lang="zh-CN" altLang="zh-CN" sz="1200" kern="1200" dirty="0">
                <a:solidFill>
                  <a:schemeClr val="tx1"/>
                </a:solidFill>
                <a:effectLst/>
                <a:latin typeface="+mn-lt"/>
                <a:ea typeface="+mn-ea"/>
                <a:cs typeface="+mn-cs"/>
              </a:rPr>
              <a:t>也在一直催</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说大家一定要快</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因为</a:t>
            </a:r>
            <a:r>
              <a:rPr lang="en-US" altLang="zh-CN" sz="1200" kern="1200" dirty="0">
                <a:solidFill>
                  <a:schemeClr val="tx1"/>
                </a:solidFill>
                <a:effectLst/>
                <a:latin typeface="+mn-lt"/>
                <a:ea typeface="+mn-ea"/>
                <a:cs typeface="+mn-cs"/>
              </a:rPr>
              <a:t>AAAI</a:t>
            </a:r>
            <a:r>
              <a:rPr lang="zh-CN" altLang="zh-CN" sz="1200" kern="1200" dirty="0">
                <a:solidFill>
                  <a:schemeClr val="tx1"/>
                </a:solidFill>
                <a:effectLst/>
                <a:latin typeface="+mn-lt"/>
                <a:ea typeface="+mn-ea"/>
                <a:cs typeface="+mn-cs"/>
              </a:rPr>
              <a:t>那边一直在担心</a:t>
            </a:r>
            <a:r>
              <a:rPr lang="en-US" altLang="zh-CN" sz="1200" kern="1200" dirty="0">
                <a:solidFill>
                  <a:schemeClr val="tx1"/>
                </a:solidFill>
                <a:effectLst/>
                <a:latin typeface="+mn-lt"/>
                <a:ea typeface="+mn-ea"/>
                <a:cs typeface="+mn-cs"/>
              </a:rPr>
              <a:t>IJCAI</a:t>
            </a:r>
            <a:r>
              <a:rPr lang="zh-CN" altLang="zh-CN" sz="1200" kern="1200" dirty="0">
                <a:solidFill>
                  <a:schemeClr val="tx1"/>
                </a:solidFill>
                <a:effectLst/>
                <a:latin typeface="+mn-lt"/>
                <a:ea typeface="+mn-ea"/>
                <a:cs typeface="+mn-cs"/>
              </a:rPr>
              <a:t>的录用通知出晚了</a:t>
            </a:r>
            <a:r>
              <a:rPr lang="en-US" altLang="zh-CN" sz="1200" kern="1200" dirty="0">
                <a:solidFill>
                  <a:schemeClr val="tx1"/>
                </a:solidFill>
                <a:effectLst/>
                <a:latin typeface="+mn-lt"/>
                <a:ea typeface="+mn-ea"/>
                <a:cs typeface="+mn-cs"/>
              </a:rPr>
              <a:t>AAAI</a:t>
            </a:r>
            <a:r>
              <a:rPr lang="zh-CN" altLang="zh-CN" sz="1200" kern="1200" dirty="0">
                <a:solidFill>
                  <a:schemeClr val="tx1"/>
                </a:solidFill>
                <a:effectLst/>
                <a:latin typeface="+mn-lt"/>
                <a:ea typeface="+mn-ea"/>
                <a:cs typeface="+mn-cs"/>
              </a:rPr>
              <a:t>就麻烦了</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COLT</a:t>
            </a:r>
            <a:r>
              <a:rPr lang="en-US" altLang="zh-CN" sz="1200" kern="1200" dirty="0">
                <a:solidFill>
                  <a:schemeClr val="tx1"/>
                </a:solidFill>
                <a:effectLst/>
                <a:latin typeface="+mn-lt"/>
                <a:ea typeface="+mn-ea"/>
                <a:cs typeface="+mn-cs"/>
              </a:rPr>
              <a:t> (1): </a:t>
            </a:r>
            <a:r>
              <a:rPr lang="zh-CN" altLang="zh-CN" sz="1200" kern="1200" dirty="0">
                <a:solidFill>
                  <a:schemeClr val="tx1"/>
                </a:solidFill>
                <a:effectLst/>
                <a:latin typeface="+mn-lt"/>
                <a:ea typeface="+mn-ea"/>
                <a:cs typeface="+mn-cs"/>
              </a:rPr>
              <a:t>这是计算学习理论最好的会议</a:t>
            </a:r>
            <a:r>
              <a:rPr lang="en-US" altLang="zh-CN" sz="1200" kern="1200" dirty="0">
                <a:solidFill>
                  <a:schemeClr val="tx1"/>
                </a:solidFill>
                <a:effectLst/>
                <a:latin typeface="+mn-lt"/>
                <a:ea typeface="+mn-ea"/>
                <a:cs typeface="+mn-cs"/>
              </a:rPr>
              <a:t>, ACM</a:t>
            </a:r>
            <a:r>
              <a:rPr lang="zh-CN" altLang="zh-CN" sz="1200" kern="1200" dirty="0">
                <a:solidFill>
                  <a:schemeClr val="tx1"/>
                </a:solidFill>
                <a:effectLst/>
                <a:latin typeface="+mn-lt"/>
                <a:ea typeface="+mn-ea"/>
                <a:cs typeface="+mn-cs"/>
              </a:rPr>
              <a:t>主办</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每年举行</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计算学习理论基本上可以看成理论计算机科学和机器学习的交叉</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所以这个会被一些人看成是理论计算机科学的会而不是</a:t>
            </a:r>
            <a:r>
              <a:rPr lang="en-US" altLang="zh-CN" sz="1200" kern="1200" dirty="0">
                <a:solidFill>
                  <a:schemeClr val="tx1"/>
                </a:solidFill>
                <a:effectLst/>
                <a:latin typeface="+mn-lt"/>
                <a:ea typeface="+mn-ea"/>
                <a:cs typeface="+mn-cs"/>
              </a:rPr>
              <a:t>AI</a:t>
            </a:r>
            <a:r>
              <a:rPr lang="zh-CN" altLang="zh-CN" sz="1200" kern="1200" dirty="0">
                <a:solidFill>
                  <a:schemeClr val="tx1"/>
                </a:solidFill>
                <a:effectLst/>
                <a:latin typeface="+mn-lt"/>
                <a:ea typeface="+mn-ea"/>
                <a:cs typeface="+mn-cs"/>
              </a:rPr>
              <a:t>的会</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我一个朋友用一句话对它进行了精彩的刻画</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一小群数学家在开会</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因为</a:t>
            </a:r>
            <a:r>
              <a:rPr lang="en-US" altLang="zh-CN" sz="1200" kern="1200" dirty="0">
                <a:solidFill>
                  <a:schemeClr val="tx1"/>
                </a:solidFill>
                <a:effectLst/>
                <a:latin typeface="+mn-lt"/>
                <a:ea typeface="+mn-ea"/>
                <a:cs typeface="+mn-cs"/>
              </a:rPr>
              <a:t>COLT</a:t>
            </a:r>
            <a:r>
              <a:rPr lang="zh-CN" altLang="zh-CN" sz="1200" kern="1200" dirty="0">
                <a:solidFill>
                  <a:schemeClr val="tx1"/>
                </a:solidFill>
                <a:effectLst/>
                <a:latin typeface="+mn-lt"/>
                <a:ea typeface="+mn-ea"/>
                <a:cs typeface="+mn-cs"/>
              </a:rPr>
              <a:t>的领域比较小</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所以每年会议基本上都是那些人</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这里顺便提一件有趣的事</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因为最近国内搞的会议太多太滥</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而且很多会议都是</a:t>
            </a:r>
            <a:r>
              <a:rPr lang="en-US" altLang="zh-CN" sz="1200" kern="1200" dirty="0">
                <a:solidFill>
                  <a:schemeClr val="tx1"/>
                </a:solidFill>
                <a:effectLst/>
                <a:latin typeface="+mn-lt"/>
                <a:ea typeface="+mn-ea"/>
                <a:cs typeface="+mn-cs"/>
              </a:rPr>
              <a:t>LNCS/LNAI</a:t>
            </a:r>
            <a:r>
              <a:rPr lang="zh-CN" altLang="zh-CN" sz="1200" kern="1200" dirty="0">
                <a:solidFill>
                  <a:schemeClr val="tx1"/>
                </a:solidFill>
                <a:effectLst/>
                <a:latin typeface="+mn-lt"/>
                <a:ea typeface="+mn-ea"/>
                <a:cs typeface="+mn-cs"/>
              </a:rPr>
              <a:t>出论文集</a:t>
            </a:r>
            <a:r>
              <a:rPr lang="en-US" altLang="zh-CN" sz="1200" kern="1200" dirty="0">
                <a:solidFill>
                  <a:schemeClr val="tx1"/>
                </a:solidFill>
                <a:effectLst/>
                <a:latin typeface="+mn-lt"/>
                <a:ea typeface="+mn-ea"/>
                <a:cs typeface="+mn-cs"/>
              </a:rPr>
              <a:t>, LNCS/LNAI</a:t>
            </a:r>
            <a:r>
              <a:rPr lang="zh-CN" altLang="zh-CN" sz="1200" kern="1200" dirty="0">
                <a:solidFill>
                  <a:schemeClr val="tx1"/>
                </a:solidFill>
                <a:effectLst/>
                <a:latin typeface="+mn-lt"/>
                <a:ea typeface="+mn-ea"/>
                <a:cs typeface="+mn-cs"/>
              </a:rPr>
              <a:t>基本上已经被搞臭了</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但很不幸的是</a:t>
            </a:r>
            <a:r>
              <a:rPr lang="en-US" altLang="zh-CN" sz="1200" kern="1200" dirty="0">
                <a:solidFill>
                  <a:schemeClr val="tx1"/>
                </a:solidFill>
                <a:effectLst/>
                <a:latin typeface="+mn-lt"/>
                <a:ea typeface="+mn-ea"/>
                <a:cs typeface="+mn-cs"/>
              </a:rPr>
              <a:t>, LNCS/LNAI</a:t>
            </a:r>
            <a:r>
              <a:rPr lang="zh-CN" altLang="zh-CN" sz="1200" kern="1200" dirty="0">
                <a:solidFill>
                  <a:schemeClr val="tx1"/>
                </a:solidFill>
                <a:effectLst/>
                <a:latin typeface="+mn-lt"/>
                <a:ea typeface="+mn-ea"/>
                <a:cs typeface="+mn-cs"/>
              </a:rPr>
              <a:t>中有一些很好的会议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例如</a:t>
            </a:r>
            <a:r>
              <a:rPr lang="en-US" altLang="zh-CN" sz="1200" kern="1200" dirty="0">
                <a:solidFill>
                  <a:schemeClr val="tx1"/>
                </a:solidFill>
                <a:effectLst/>
                <a:latin typeface="+mn-lt"/>
                <a:ea typeface="+mn-ea"/>
                <a:cs typeface="+mn-cs"/>
              </a:rPr>
              <a:t>COLT.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CVPR</a:t>
            </a:r>
            <a:r>
              <a:rPr lang="en-US" altLang="zh-CN" sz="1200" kern="1200" dirty="0">
                <a:solidFill>
                  <a:schemeClr val="tx1"/>
                </a:solidFill>
                <a:effectLst/>
                <a:latin typeface="+mn-lt"/>
                <a:ea typeface="+mn-ea"/>
                <a:cs typeface="+mn-cs"/>
              </a:rPr>
              <a:t> (1): </a:t>
            </a:r>
            <a:r>
              <a:rPr lang="zh-CN" altLang="zh-CN" sz="1200" kern="1200" dirty="0">
                <a:solidFill>
                  <a:schemeClr val="tx1"/>
                </a:solidFill>
                <a:effectLst/>
                <a:latin typeface="+mn-lt"/>
                <a:ea typeface="+mn-ea"/>
                <a:cs typeface="+mn-cs"/>
              </a:rPr>
              <a:t>计算机视觉和模式识别方面最好的会议之一</a:t>
            </a:r>
            <a:r>
              <a:rPr lang="en-US" altLang="zh-CN" sz="1200" kern="1200" dirty="0">
                <a:solidFill>
                  <a:schemeClr val="tx1"/>
                </a:solidFill>
                <a:effectLst/>
                <a:latin typeface="+mn-lt"/>
                <a:ea typeface="+mn-ea"/>
                <a:cs typeface="+mn-cs"/>
              </a:rPr>
              <a:t>, IEEE</a:t>
            </a:r>
            <a:r>
              <a:rPr lang="zh-CN" altLang="zh-CN" sz="1200" kern="1200" dirty="0">
                <a:solidFill>
                  <a:schemeClr val="tx1"/>
                </a:solidFill>
                <a:effectLst/>
                <a:latin typeface="+mn-lt"/>
                <a:ea typeface="+mn-ea"/>
                <a:cs typeface="+mn-cs"/>
              </a:rPr>
              <a:t>主办</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每年举行</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虽然题目上有计算机视觉</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但个人认为它的模式识别味道更重一些</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事实上它应该是模式识别最好的会议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而在计算机视觉方面</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还有</a:t>
            </a:r>
            <a:r>
              <a:rPr lang="en-US" altLang="zh-CN" sz="1200" kern="1200" dirty="0">
                <a:solidFill>
                  <a:schemeClr val="tx1"/>
                </a:solidFill>
                <a:effectLst/>
                <a:latin typeface="+mn-lt"/>
                <a:ea typeface="+mn-ea"/>
                <a:cs typeface="+mn-cs"/>
              </a:rPr>
              <a:t>ICCV</a:t>
            </a:r>
            <a:r>
              <a:rPr lang="zh-CN" altLang="zh-CN" sz="1200" kern="1200" dirty="0">
                <a:solidFill>
                  <a:schemeClr val="tx1"/>
                </a:solidFill>
                <a:effectLst/>
                <a:latin typeface="+mn-lt"/>
                <a:ea typeface="+mn-ea"/>
                <a:cs typeface="+mn-cs"/>
              </a:rPr>
              <a:t>与之相当</a:t>
            </a:r>
            <a:r>
              <a:rPr lang="en-US" altLang="zh-CN" sz="1200" kern="1200" dirty="0">
                <a:solidFill>
                  <a:schemeClr val="tx1"/>
                </a:solidFill>
                <a:effectLst/>
                <a:latin typeface="+mn-lt"/>
                <a:ea typeface="+mn-ea"/>
                <a:cs typeface="+mn-cs"/>
              </a:rPr>
              <a:t>. IEEE</a:t>
            </a:r>
            <a:r>
              <a:rPr lang="zh-CN" altLang="zh-CN" sz="1200" kern="1200" dirty="0">
                <a:solidFill>
                  <a:schemeClr val="tx1"/>
                </a:solidFill>
                <a:effectLst/>
                <a:latin typeface="+mn-lt"/>
                <a:ea typeface="+mn-ea"/>
                <a:cs typeface="+mn-cs"/>
              </a:rPr>
              <a:t>一直有个倾向</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要把会办成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盛会</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历史上已经有些会被它从</a:t>
            </a:r>
            <a:r>
              <a:rPr lang="en-US" altLang="zh-CN" sz="1200" kern="1200" dirty="0">
                <a:solidFill>
                  <a:schemeClr val="tx1"/>
                </a:solidFill>
                <a:effectLst/>
                <a:latin typeface="+mn-lt"/>
                <a:ea typeface="+mn-ea"/>
                <a:cs typeface="+mn-cs"/>
              </a:rPr>
              <a:t>quality</a:t>
            </a:r>
            <a:r>
              <a:rPr lang="zh-CN" altLang="zh-CN" sz="1200" kern="1200" dirty="0">
                <a:solidFill>
                  <a:schemeClr val="tx1"/>
                </a:solidFill>
                <a:effectLst/>
                <a:latin typeface="+mn-lt"/>
                <a:ea typeface="+mn-ea"/>
                <a:cs typeface="+mn-cs"/>
              </a:rPr>
              <a:t>很好的会办成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盛会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了</a:t>
            </a:r>
            <a:r>
              <a:rPr lang="en-US" altLang="zh-CN" sz="1200" kern="1200" dirty="0">
                <a:solidFill>
                  <a:schemeClr val="tx1"/>
                </a:solidFill>
                <a:effectLst/>
                <a:latin typeface="+mn-lt"/>
                <a:ea typeface="+mn-ea"/>
                <a:cs typeface="+mn-cs"/>
              </a:rPr>
              <a:t>. CVPR</a:t>
            </a:r>
            <a:r>
              <a:rPr lang="zh-CN" altLang="zh-CN" sz="1200" kern="1200" dirty="0">
                <a:solidFill>
                  <a:schemeClr val="tx1"/>
                </a:solidFill>
                <a:effectLst/>
                <a:latin typeface="+mn-lt"/>
                <a:ea typeface="+mn-ea"/>
                <a:cs typeface="+mn-cs"/>
              </a:rPr>
              <a:t>搞不好也要走这条路</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这几年录的文章已经不少了</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最近负责</a:t>
            </a:r>
            <a:r>
              <a:rPr lang="en-US" altLang="zh-CN" sz="1200" kern="1200" dirty="0">
                <a:solidFill>
                  <a:schemeClr val="tx1"/>
                </a:solidFill>
                <a:effectLst/>
                <a:latin typeface="+mn-lt"/>
                <a:ea typeface="+mn-ea"/>
                <a:cs typeface="+mn-cs"/>
              </a:rPr>
              <a:t>CVPR</a:t>
            </a:r>
            <a:r>
              <a:rPr lang="zh-CN" altLang="zh-CN" sz="1200" kern="1200" dirty="0">
                <a:solidFill>
                  <a:schemeClr val="tx1"/>
                </a:solidFill>
                <a:effectLst/>
                <a:latin typeface="+mn-lt"/>
                <a:ea typeface="+mn-ea"/>
                <a:cs typeface="+mn-cs"/>
              </a:rPr>
              <a:t>会议的</a:t>
            </a:r>
            <a:r>
              <a:rPr lang="en-US" altLang="zh-CN" sz="1200" kern="1200" dirty="0">
                <a:solidFill>
                  <a:schemeClr val="tx1"/>
                </a:solidFill>
                <a:effectLst/>
                <a:latin typeface="+mn-lt"/>
                <a:ea typeface="+mn-ea"/>
                <a:cs typeface="+mn-cs"/>
              </a:rPr>
              <a:t>TC</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chair</a:t>
            </a:r>
            <a:r>
              <a:rPr lang="zh-CN" altLang="zh-CN" sz="1200" kern="1200" dirty="0">
                <a:solidFill>
                  <a:schemeClr val="tx1"/>
                </a:solidFill>
                <a:effectLst/>
                <a:latin typeface="+mn-lt"/>
                <a:ea typeface="+mn-ea"/>
                <a:cs typeface="+mn-cs"/>
              </a:rPr>
              <a:t>发信说</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对这个</a:t>
            </a:r>
            <a:r>
              <a:rPr lang="en-US" altLang="zh-CN" sz="1200" kern="1200" dirty="0">
                <a:solidFill>
                  <a:schemeClr val="tx1"/>
                </a:solidFill>
                <a:effectLst/>
                <a:latin typeface="+mn-lt"/>
                <a:ea typeface="+mn-ea"/>
                <a:cs typeface="+mn-cs"/>
              </a:rPr>
              <a:t>community</a:t>
            </a:r>
            <a:r>
              <a:rPr lang="zh-CN" altLang="zh-CN" sz="1200" kern="1200" dirty="0">
                <a:solidFill>
                  <a:schemeClr val="tx1"/>
                </a:solidFill>
                <a:effectLst/>
                <a:latin typeface="+mn-lt"/>
                <a:ea typeface="+mn-ea"/>
                <a:cs typeface="+mn-cs"/>
              </a:rPr>
              <a:t>来说</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让好人被误杀比被坏人漏网更糟糕</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所以我们是不是要减少好人被误杀的机会啊</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所以我估计明年或者后年的</a:t>
            </a:r>
            <a:r>
              <a:rPr lang="en-US" altLang="zh-CN" sz="1200" kern="1200" dirty="0">
                <a:solidFill>
                  <a:schemeClr val="tx1"/>
                </a:solidFill>
                <a:effectLst/>
                <a:latin typeface="+mn-lt"/>
                <a:ea typeface="+mn-ea"/>
                <a:cs typeface="+mn-cs"/>
              </a:rPr>
              <a:t>CVPR</a:t>
            </a:r>
            <a:r>
              <a:rPr lang="zh-CN" altLang="zh-CN" sz="1200" kern="1200" dirty="0">
                <a:solidFill>
                  <a:schemeClr val="tx1"/>
                </a:solidFill>
                <a:effectLst/>
                <a:latin typeface="+mn-lt"/>
                <a:ea typeface="+mn-ea"/>
                <a:cs typeface="+mn-cs"/>
              </a:rPr>
              <a:t>就要扩招了</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ICCV</a:t>
            </a:r>
            <a:r>
              <a:rPr lang="en-US" altLang="zh-CN" sz="1200" kern="1200" dirty="0">
                <a:solidFill>
                  <a:schemeClr val="tx1"/>
                </a:solidFill>
                <a:effectLst/>
                <a:latin typeface="+mn-lt"/>
                <a:ea typeface="+mn-ea"/>
                <a:cs typeface="+mn-cs"/>
              </a:rPr>
              <a:t> (1): </a:t>
            </a:r>
            <a:r>
              <a:rPr lang="zh-CN" altLang="zh-CN" sz="1200" kern="1200" dirty="0">
                <a:solidFill>
                  <a:schemeClr val="tx1"/>
                </a:solidFill>
                <a:effectLst/>
                <a:latin typeface="+mn-lt"/>
                <a:ea typeface="+mn-ea"/>
                <a:cs typeface="+mn-cs"/>
              </a:rPr>
              <a:t>介绍</a:t>
            </a:r>
            <a:r>
              <a:rPr lang="en-US" altLang="zh-CN" sz="1200" kern="1200" dirty="0">
                <a:solidFill>
                  <a:schemeClr val="tx1"/>
                </a:solidFill>
                <a:effectLst/>
                <a:latin typeface="+mn-lt"/>
                <a:ea typeface="+mn-ea"/>
                <a:cs typeface="+mn-cs"/>
              </a:rPr>
              <a:t>CVPR</a:t>
            </a:r>
            <a:r>
              <a:rPr lang="zh-CN" altLang="zh-CN" sz="1200" kern="1200" dirty="0">
                <a:solidFill>
                  <a:schemeClr val="tx1"/>
                </a:solidFill>
                <a:effectLst/>
                <a:latin typeface="+mn-lt"/>
                <a:ea typeface="+mn-ea"/>
                <a:cs typeface="+mn-cs"/>
              </a:rPr>
              <a:t>的时候说过了</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计算机视觉方面最好的会之一</a:t>
            </a:r>
            <a:r>
              <a:rPr lang="en-US" altLang="zh-CN" sz="1200" kern="1200" dirty="0">
                <a:solidFill>
                  <a:schemeClr val="tx1"/>
                </a:solidFill>
                <a:effectLst/>
                <a:latin typeface="+mn-lt"/>
                <a:ea typeface="+mn-ea"/>
                <a:cs typeface="+mn-cs"/>
              </a:rPr>
              <a:t>. IEEE</a:t>
            </a:r>
            <a:r>
              <a:rPr lang="zh-CN" altLang="zh-CN" sz="1200" kern="1200" dirty="0">
                <a:solidFill>
                  <a:schemeClr val="tx1"/>
                </a:solidFill>
                <a:effectLst/>
                <a:latin typeface="+mn-lt"/>
                <a:ea typeface="+mn-ea"/>
                <a:cs typeface="+mn-cs"/>
              </a:rPr>
              <a:t>主办</a:t>
            </a:r>
            <a:r>
              <a:rPr lang="en-US" altLang="zh-CN" sz="1200" kern="1200" dirty="0">
                <a:solidFill>
                  <a:schemeClr val="tx1"/>
                </a:solidFill>
                <a:effectLst/>
                <a:latin typeface="+mn-lt"/>
                <a:ea typeface="+mn-ea"/>
                <a:cs typeface="+mn-cs"/>
              </a:rPr>
              <a:t>. ICCV</a:t>
            </a:r>
            <a:r>
              <a:rPr lang="zh-CN" altLang="zh-CN" sz="1200" kern="1200" dirty="0">
                <a:solidFill>
                  <a:schemeClr val="tx1"/>
                </a:solidFill>
                <a:effectLst/>
                <a:latin typeface="+mn-lt"/>
                <a:ea typeface="+mn-ea"/>
                <a:cs typeface="+mn-cs"/>
              </a:rPr>
              <a:t>逢奇数年开，开会地点以往是北美，欧洲和亚洲轮流，本来</a:t>
            </a:r>
            <a:r>
              <a:rPr lang="en-US" altLang="zh-CN" sz="1200" kern="1200" dirty="0">
                <a:solidFill>
                  <a:schemeClr val="tx1"/>
                </a:solidFill>
                <a:effectLst/>
                <a:latin typeface="+mn-lt"/>
                <a:ea typeface="+mn-ea"/>
                <a:cs typeface="+mn-cs"/>
              </a:rPr>
              <a:t>2003</a:t>
            </a:r>
            <a:r>
              <a:rPr lang="zh-CN" altLang="zh-CN" sz="1200" kern="1200" dirty="0">
                <a:solidFill>
                  <a:schemeClr val="tx1"/>
                </a:solidFill>
                <a:effectLst/>
                <a:latin typeface="+mn-lt"/>
                <a:ea typeface="+mn-ea"/>
                <a:cs typeface="+mn-cs"/>
              </a:rPr>
              <a:t>年定在北京，后来因</a:t>
            </a:r>
            <a:r>
              <a:rPr lang="en-US" altLang="zh-CN" sz="1200" kern="1200" dirty="0" err="1">
                <a:solidFill>
                  <a:schemeClr val="tx1"/>
                </a:solidFill>
                <a:effectLst/>
                <a:latin typeface="+mn-lt"/>
                <a:ea typeface="+mn-ea"/>
                <a:cs typeface="+mn-cs"/>
              </a:rPr>
              <a:t>Sars</a:t>
            </a:r>
            <a:r>
              <a:rPr lang="zh-CN" altLang="zh-CN" sz="1200" kern="1200" dirty="0">
                <a:solidFill>
                  <a:schemeClr val="tx1"/>
                </a:solidFill>
                <a:effectLst/>
                <a:latin typeface="+mn-lt"/>
                <a:ea typeface="+mn-ea"/>
                <a:cs typeface="+mn-cs"/>
              </a:rPr>
              <a:t>和原定</a:t>
            </a:r>
            <a:r>
              <a:rPr lang="en-US" altLang="zh-CN" sz="1200" kern="1200" dirty="0">
                <a:solidFill>
                  <a:schemeClr val="tx1"/>
                </a:solidFill>
                <a:effectLst/>
                <a:latin typeface="+mn-lt"/>
                <a:ea typeface="+mn-ea"/>
                <a:cs typeface="+mn-cs"/>
              </a:rPr>
              <a:t>05</a:t>
            </a:r>
            <a:r>
              <a:rPr lang="zh-CN" altLang="zh-CN" sz="1200" kern="1200" dirty="0">
                <a:solidFill>
                  <a:schemeClr val="tx1"/>
                </a:solidFill>
                <a:effectLst/>
                <a:latin typeface="+mn-lt"/>
                <a:ea typeface="+mn-ea"/>
                <a:cs typeface="+mn-cs"/>
              </a:rPr>
              <a:t>年的法国换了一下。</a:t>
            </a:r>
            <a:r>
              <a:rPr lang="en-US" altLang="zh-CN" sz="1200" kern="1200" dirty="0">
                <a:solidFill>
                  <a:schemeClr val="tx1"/>
                </a:solidFill>
                <a:effectLst/>
                <a:latin typeface="+mn-lt"/>
                <a:ea typeface="+mn-ea"/>
                <a:cs typeface="+mn-cs"/>
              </a:rPr>
              <a:t>ICCV'07</a:t>
            </a:r>
            <a:r>
              <a:rPr lang="zh-CN" altLang="zh-CN" sz="1200" kern="1200" dirty="0">
                <a:solidFill>
                  <a:schemeClr val="tx1"/>
                </a:solidFill>
                <a:effectLst/>
                <a:latin typeface="+mn-lt"/>
                <a:ea typeface="+mn-ea"/>
                <a:cs typeface="+mn-cs"/>
              </a:rPr>
              <a:t>年将首次在南美</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巴西</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举行</a:t>
            </a:r>
            <a:r>
              <a:rPr lang="en-US" altLang="zh-CN" sz="1200" kern="1200" dirty="0">
                <a:solidFill>
                  <a:schemeClr val="tx1"/>
                </a:solidFill>
                <a:effectLst/>
                <a:latin typeface="+mn-lt"/>
                <a:ea typeface="+mn-ea"/>
                <a:cs typeface="+mn-cs"/>
              </a:rPr>
              <a:t>.CVPR</a:t>
            </a:r>
            <a:r>
              <a:rPr lang="zh-CN" altLang="zh-CN" sz="1200" kern="1200" dirty="0">
                <a:solidFill>
                  <a:schemeClr val="tx1"/>
                </a:solidFill>
                <a:effectLst/>
                <a:latin typeface="+mn-lt"/>
                <a:ea typeface="+mn-ea"/>
                <a:cs typeface="+mn-cs"/>
              </a:rPr>
              <a:t>原则上每年在北美开</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如果那年正好</a:t>
            </a:r>
            <a:r>
              <a:rPr lang="en-US" altLang="zh-CN" sz="1200" kern="1200" dirty="0">
                <a:solidFill>
                  <a:schemeClr val="tx1"/>
                </a:solidFill>
                <a:effectLst/>
                <a:latin typeface="+mn-lt"/>
                <a:ea typeface="+mn-ea"/>
                <a:cs typeface="+mn-cs"/>
              </a:rPr>
              <a:t>ICCV</a:t>
            </a:r>
            <a:r>
              <a:rPr lang="zh-CN" altLang="zh-CN" sz="1200" kern="1200" dirty="0">
                <a:solidFill>
                  <a:schemeClr val="tx1"/>
                </a:solidFill>
                <a:effectLst/>
                <a:latin typeface="+mn-lt"/>
                <a:ea typeface="+mn-ea"/>
                <a:cs typeface="+mn-cs"/>
              </a:rPr>
              <a:t>在北美</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则该年没有</a:t>
            </a:r>
            <a:r>
              <a:rPr lang="en-US" altLang="zh-CN" sz="1200" kern="1200" dirty="0">
                <a:solidFill>
                  <a:schemeClr val="tx1"/>
                </a:solidFill>
                <a:effectLst/>
                <a:latin typeface="+mn-lt"/>
                <a:ea typeface="+mn-ea"/>
                <a:cs typeface="+mn-cs"/>
              </a:rPr>
              <a:t>CVPR.</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ICML </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机器学习方面最好的会议之一</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现在是</a:t>
            </a:r>
            <a:r>
              <a:rPr lang="en-US" altLang="zh-CN" sz="1200" kern="1200" dirty="0">
                <a:solidFill>
                  <a:schemeClr val="tx1"/>
                </a:solidFill>
                <a:effectLst/>
                <a:latin typeface="+mn-lt"/>
                <a:ea typeface="+mn-ea"/>
                <a:cs typeface="+mn-cs"/>
              </a:rPr>
              <a:t>IMLS</a:t>
            </a:r>
            <a:r>
              <a:rPr lang="zh-CN" altLang="zh-CN" sz="1200" kern="1200" dirty="0">
                <a:solidFill>
                  <a:schemeClr val="tx1"/>
                </a:solidFill>
                <a:effectLst/>
                <a:latin typeface="+mn-lt"/>
                <a:ea typeface="+mn-ea"/>
                <a:cs typeface="+mn-cs"/>
              </a:rPr>
              <a:t>主办</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每年举行</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参见关于</a:t>
            </a:r>
            <a:r>
              <a:rPr lang="en-US" altLang="zh-CN" sz="1200" kern="1200" dirty="0">
                <a:solidFill>
                  <a:schemeClr val="tx1"/>
                </a:solidFill>
                <a:effectLst/>
                <a:latin typeface="+mn-lt"/>
                <a:ea typeface="+mn-ea"/>
                <a:cs typeface="+mn-cs"/>
              </a:rPr>
              <a:t>NIPS</a:t>
            </a:r>
            <a:r>
              <a:rPr lang="zh-CN" altLang="zh-CN" sz="1200" kern="1200" dirty="0">
                <a:solidFill>
                  <a:schemeClr val="tx1"/>
                </a:solidFill>
                <a:effectLst/>
                <a:latin typeface="+mn-lt"/>
                <a:ea typeface="+mn-ea"/>
                <a:cs typeface="+mn-cs"/>
              </a:rPr>
              <a:t>的介绍</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NIPS </a:t>
            </a:r>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神经计算方面最好的会议之一</a:t>
            </a:r>
            <a:r>
              <a:rPr lang="en-US" altLang="zh-CN" sz="1200" kern="1200" dirty="0">
                <a:solidFill>
                  <a:schemeClr val="tx1"/>
                </a:solidFill>
                <a:effectLst/>
                <a:latin typeface="+mn-lt"/>
                <a:ea typeface="+mn-ea"/>
                <a:cs typeface="+mn-cs"/>
              </a:rPr>
              <a:t>, NIPS</a:t>
            </a:r>
            <a:r>
              <a:rPr lang="zh-CN" altLang="zh-CN" sz="1200" kern="1200" dirty="0">
                <a:solidFill>
                  <a:schemeClr val="tx1"/>
                </a:solidFill>
                <a:effectLst/>
                <a:latin typeface="+mn-lt"/>
                <a:ea typeface="+mn-ea"/>
                <a:cs typeface="+mn-cs"/>
              </a:rPr>
              <a:t>主办</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每年举行</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值得注意的是</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这个会每年的举办地都是一样的</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以前是美国丹佛</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现在是加拿大温哥华</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而且它是年底开会</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会开完后第</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年才出论文集</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也就是说</a:t>
            </a:r>
            <a:r>
              <a:rPr lang="en-US" altLang="zh-CN" sz="1200" kern="1200" dirty="0">
                <a:solidFill>
                  <a:schemeClr val="tx1"/>
                </a:solidFill>
                <a:effectLst/>
                <a:latin typeface="+mn-lt"/>
                <a:ea typeface="+mn-ea"/>
                <a:cs typeface="+mn-cs"/>
              </a:rPr>
              <a:t>, NIPS'05</a:t>
            </a:r>
            <a:r>
              <a:rPr lang="zh-CN" altLang="zh-CN" sz="1200" kern="1200" dirty="0">
                <a:solidFill>
                  <a:schemeClr val="tx1"/>
                </a:solidFill>
                <a:effectLst/>
                <a:latin typeface="+mn-lt"/>
                <a:ea typeface="+mn-ea"/>
                <a:cs typeface="+mn-cs"/>
              </a:rPr>
              <a:t>的论文集是</a:t>
            </a:r>
            <a:r>
              <a:rPr lang="en-US" altLang="zh-CN" sz="1200" kern="1200" dirty="0">
                <a:solidFill>
                  <a:schemeClr val="tx1"/>
                </a:solidFill>
                <a:effectLst/>
                <a:latin typeface="+mn-lt"/>
                <a:ea typeface="+mn-ea"/>
                <a:cs typeface="+mn-cs"/>
              </a:rPr>
              <a:t>06</a:t>
            </a:r>
            <a:r>
              <a:rPr lang="zh-CN" altLang="zh-CN" sz="1200" kern="1200" dirty="0">
                <a:solidFill>
                  <a:schemeClr val="tx1"/>
                </a:solidFill>
                <a:effectLst/>
                <a:latin typeface="+mn-lt"/>
                <a:ea typeface="+mn-ea"/>
                <a:cs typeface="+mn-cs"/>
              </a:rPr>
              <a:t>年出</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会议的名字是</a:t>
            </a:r>
            <a:r>
              <a:rPr lang="en-US" altLang="zh-CN" sz="1200" kern="1200" dirty="0">
                <a:solidFill>
                  <a:schemeClr val="tx1"/>
                </a:solidFill>
                <a:effectLst/>
                <a:latin typeface="+mn-lt"/>
                <a:ea typeface="+mn-ea"/>
                <a:cs typeface="+mn-cs"/>
              </a:rPr>
              <a:t>"Advances in Neural </a:t>
            </a:r>
            <a:r>
              <a:rPr lang="en-US" altLang="zh-CN" sz="1200" kern="1200" dirty="0" err="1">
                <a:solidFill>
                  <a:schemeClr val="tx1"/>
                </a:solidFill>
                <a:effectLst/>
                <a:latin typeface="+mn-lt"/>
                <a:ea typeface="+mn-ea"/>
                <a:cs typeface="+mn-cs"/>
              </a:rPr>
              <a:t>Inxxxxation</a:t>
            </a:r>
            <a:r>
              <a:rPr lang="en-US" altLang="zh-CN" sz="1200" kern="1200" dirty="0">
                <a:solidFill>
                  <a:schemeClr val="tx1"/>
                </a:solidFill>
                <a:effectLst/>
                <a:latin typeface="+mn-lt"/>
                <a:ea typeface="+mn-ea"/>
                <a:cs typeface="+mn-cs"/>
              </a:rPr>
              <a:t> Processing Systems", </a:t>
            </a:r>
            <a:r>
              <a:rPr lang="zh-CN" altLang="zh-CN" sz="1200" kern="1200" dirty="0">
                <a:solidFill>
                  <a:schemeClr val="tx1"/>
                </a:solidFill>
                <a:effectLst/>
                <a:latin typeface="+mn-lt"/>
                <a:ea typeface="+mn-ea"/>
                <a:cs typeface="+mn-cs"/>
              </a:rPr>
              <a:t>所以</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ICMLECML</a:t>
            </a:r>
            <a:r>
              <a:rPr lang="zh-CN" altLang="zh-CN" sz="1200" kern="1200" dirty="0">
                <a:solidFill>
                  <a:schemeClr val="tx1"/>
                </a:solidFill>
                <a:effectLst/>
                <a:latin typeface="+mn-lt"/>
                <a:ea typeface="+mn-ea"/>
                <a:cs typeface="+mn-cs"/>
              </a:rPr>
              <a:t>这样的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标准的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机器学习会议不同</a:t>
            </a:r>
            <a:r>
              <a:rPr lang="en-US" altLang="zh-CN" sz="1200" kern="1200" dirty="0">
                <a:solidFill>
                  <a:schemeClr val="tx1"/>
                </a:solidFill>
                <a:effectLst/>
                <a:latin typeface="+mn-lt"/>
                <a:ea typeface="+mn-ea"/>
                <a:cs typeface="+mn-cs"/>
              </a:rPr>
              <a:t>, NIPS</a:t>
            </a:r>
            <a:r>
              <a:rPr lang="zh-CN" altLang="zh-CN" sz="1200" kern="1200" dirty="0">
                <a:solidFill>
                  <a:schemeClr val="tx1"/>
                </a:solidFill>
                <a:effectLst/>
                <a:latin typeface="+mn-lt"/>
                <a:ea typeface="+mn-ea"/>
                <a:cs typeface="+mn-cs"/>
              </a:rPr>
              <a:t>里有相当一部分神经科学的内容</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和机器学习有一定的距离</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但由于会议的主体内容是机器学习</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或者说与机器学习关系紧密</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所以不少人把</a:t>
            </a:r>
            <a:r>
              <a:rPr lang="en-US" altLang="zh-CN" sz="1200" kern="1200" dirty="0">
                <a:solidFill>
                  <a:schemeClr val="tx1"/>
                </a:solidFill>
                <a:effectLst/>
                <a:latin typeface="+mn-lt"/>
                <a:ea typeface="+mn-ea"/>
                <a:cs typeface="+mn-cs"/>
              </a:rPr>
              <a:t>NIPS</a:t>
            </a:r>
            <a:r>
              <a:rPr lang="zh-CN" altLang="zh-CN" sz="1200" kern="1200" dirty="0">
                <a:solidFill>
                  <a:schemeClr val="tx1"/>
                </a:solidFill>
                <a:effectLst/>
                <a:latin typeface="+mn-lt"/>
                <a:ea typeface="+mn-ea"/>
                <a:cs typeface="+mn-cs"/>
              </a:rPr>
              <a:t>看成是机器学习方面最好的会议之一</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这个会议基本上控制在</a:t>
            </a:r>
            <a:r>
              <a:rPr lang="en-US" altLang="zh-CN" sz="1200" kern="1200" dirty="0" err="1">
                <a:solidFill>
                  <a:schemeClr val="tx1"/>
                </a:solidFill>
                <a:effectLst/>
                <a:latin typeface="+mn-lt"/>
                <a:ea typeface="+mn-ea"/>
                <a:cs typeface="+mn-cs"/>
              </a:rPr>
              <a:t>MichaelJordan</a:t>
            </a:r>
            <a:r>
              <a:rPr lang="zh-CN" altLang="zh-CN" sz="1200" kern="1200" dirty="0">
                <a:solidFill>
                  <a:schemeClr val="tx1"/>
                </a:solidFill>
                <a:effectLst/>
                <a:latin typeface="+mn-lt"/>
                <a:ea typeface="+mn-ea"/>
                <a:cs typeface="+mn-cs"/>
              </a:rPr>
              <a:t>的徒子徒孙手中</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所以对</a:t>
            </a:r>
            <a:r>
              <a:rPr lang="en-US" altLang="zh-CN" sz="1200" kern="1200" dirty="0">
                <a:solidFill>
                  <a:schemeClr val="tx1"/>
                </a:solidFill>
                <a:effectLst/>
                <a:latin typeface="+mn-lt"/>
                <a:ea typeface="+mn-ea"/>
                <a:cs typeface="+mn-cs"/>
              </a:rPr>
              <a:t>Jordan</a:t>
            </a:r>
            <a:r>
              <a:rPr lang="zh-CN" altLang="zh-CN" sz="1200" kern="1200" dirty="0">
                <a:solidFill>
                  <a:schemeClr val="tx1"/>
                </a:solidFill>
                <a:effectLst/>
                <a:latin typeface="+mn-lt"/>
                <a:ea typeface="+mn-ea"/>
                <a:cs typeface="+mn-cs"/>
              </a:rPr>
              <a:t>系的人来说</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发</a:t>
            </a:r>
            <a:r>
              <a:rPr lang="en-US" altLang="zh-CN" sz="1200" kern="1200" dirty="0">
                <a:solidFill>
                  <a:schemeClr val="tx1"/>
                </a:solidFill>
                <a:effectLst/>
                <a:latin typeface="+mn-lt"/>
                <a:ea typeface="+mn-ea"/>
                <a:cs typeface="+mn-cs"/>
              </a:rPr>
              <a:t>NIPS</a:t>
            </a:r>
            <a:r>
              <a:rPr lang="zh-CN" altLang="zh-CN" sz="1200" kern="1200" dirty="0">
                <a:solidFill>
                  <a:schemeClr val="tx1"/>
                </a:solidFill>
                <a:effectLst/>
                <a:latin typeface="+mn-lt"/>
                <a:ea typeface="+mn-ea"/>
                <a:cs typeface="+mn-cs"/>
              </a:rPr>
              <a:t>并不是难事</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一些未必很强的工作也能发上去</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但对这个圈子之外的人来说</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想发一篇实在很难</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因为留给</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外人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的口子很小</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所以对</a:t>
            </a:r>
            <a:r>
              <a:rPr lang="en-US" altLang="zh-CN" sz="1200" kern="1200" dirty="0">
                <a:solidFill>
                  <a:schemeClr val="tx1"/>
                </a:solidFill>
                <a:effectLst/>
                <a:latin typeface="+mn-lt"/>
                <a:ea typeface="+mn-ea"/>
                <a:cs typeface="+mn-cs"/>
              </a:rPr>
              <a:t>Jordan</a:t>
            </a:r>
            <a:r>
              <a:rPr lang="zh-CN" altLang="zh-CN" sz="1200" kern="1200" dirty="0">
                <a:solidFill>
                  <a:schemeClr val="tx1"/>
                </a:solidFill>
                <a:effectLst/>
                <a:latin typeface="+mn-lt"/>
                <a:ea typeface="+mn-ea"/>
                <a:cs typeface="+mn-cs"/>
              </a:rPr>
              <a:t>系以外的人来说</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发</a:t>
            </a:r>
            <a:r>
              <a:rPr lang="en-US" altLang="zh-CN" sz="1200" kern="1200" dirty="0">
                <a:solidFill>
                  <a:schemeClr val="tx1"/>
                </a:solidFill>
                <a:effectLst/>
                <a:latin typeface="+mn-lt"/>
                <a:ea typeface="+mn-ea"/>
                <a:cs typeface="+mn-cs"/>
              </a:rPr>
              <a:t>NIPS</a:t>
            </a:r>
            <a:r>
              <a:rPr lang="zh-CN" altLang="zh-CN" sz="1200" kern="1200" dirty="0">
                <a:solidFill>
                  <a:schemeClr val="tx1"/>
                </a:solidFill>
                <a:effectLst/>
                <a:latin typeface="+mn-lt"/>
                <a:ea typeface="+mn-ea"/>
                <a:cs typeface="+mn-cs"/>
              </a:rPr>
              <a:t>的难度比</a:t>
            </a:r>
            <a:r>
              <a:rPr lang="en-US" altLang="zh-CN" sz="1200" kern="1200" dirty="0">
                <a:solidFill>
                  <a:schemeClr val="tx1"/>
                </a:solidFill>
                <a:effectLst/>
                <a:latin typeface="+mn-lt"/>
                <a:ea typeface="+mn-ea"/>
                <a:cs typeface="+mn-cs"/>
              </a:rPr>
              <a:t>ICML</a:t>
            </a:r>
            <a:r>
              <a:rPr lang="zh-CN" altLang="zh-CN" sz="1200" kern="1200" dirty="0">
                <a:solidFill>
                  <a:schemeClr val="tx1"/>
                </a:solidFill>
                <a:effectLst/>
                <a:latin typeface="+mn-lt"/>
                <a:ea typeface="+mn-ea"/>
                <a:cs typeface="+mn-cs"/>
              </a:rPr>
              <a:t>更大</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换句话说</a:t>
            </a:r>
            <a:r>
              <a:rPr lang="en-US" altLang="zh-CN" sz="1200" kern="1200" dirty="0">
                <a:solidFill>
                  <a:schemeClr val="tx1"/>
                </a:solidFill>
                <a:effectLst/>
                <a:latin typeface="+mn-lt"/>
                <a:ea typeface="+mn-ea"/>
                <a:cs typeface="+mn-cs"/>
              </a:rPr>
              <a:t>,ICML</a:t>
            </a:r>
            <a:r>
              <a:rPr lang="zh-CN" altLang="zh-CN" sz="1200" kern="1200" dirty="0">
                <a:solidFill>
                  <a:schemeClr val="tx1"/>
                </a:solidFill>
                <a:effectLst/>
                <a:latin typeface="+mn-lt"/>
                <a:ea typeface="+mn-ea"/>
                <a:cs typeface="+mn-cs"/>
              </a:rPr>
              <a:t>比较开放</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小圈子的影响不象</a:t>
            </a:r>
            <a:r>
              <a:rPr lang="en-US" altLang="zh-CN" sz="1200" kern="1200" dirty="0">
                <a:solidFill>
                  <a:schemeClr val="tx1"/>
                </a:solidFill>
                <a:effectLst/>
                <a:latin typeface="+mn-lt"/>
                <a:ea typeface="+mn-ea"/>
                <a:cs typeface="+mn-cs"/>
              </a:rPr>
              <a:t>NIPS</a:t>
            </a:r>
            <a:r>
              <a:rPr lang="zh-CN" altLang="zh-CN" sz="1200" kern="1200" dirty="0">
                <a:solidFill>
                  <a:schemeClr val="tx1"/>
                </a:solidFill>
                <a:effectLst/>
                <a:latin typeface="+mn-lt"/>
                <a:ea typeface="+mn-ea"/>
                <a:cs typeface="+mn-cs"/>
              </a:rPr>
              <a:t>那么大</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所以北美和欧洲人都认</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而</a:t>
            </a:r>
            <a:r>
              <a:rPr lang="en-US" altLang="zh-CN" sz="1200" kern="1200" dirty="0">
                <a:solidFill>
                  <a:schemeClr val="tx1"/>
                </a:solidFill>
                <a:effectLst/>
                <a:latin typeface="+mn-lt"/>
                <a:ea typeface="+mn-ea"/>
                <a:cs typeface="+mn-cs"/>
              </a:rPr>
              <a:t>NIPS</a:t>
            </a:r>
            <a:r>
              <a:rPr lang="zh-CN" altLang="zh-CN" sz="1200" kern="1200" dirty="0">
                <a:solidFill>
                  <a:schemeClr val="tx1"/>
                </a:solidFill>
                <a:effectLst/>
                <a:latin typeface="+mn-lt"/>
                <a:ea typeface="+mn-ea"/>
                <a:cs typeface="+mn-cs"/>
              </a:rPr>
              <a:t>则有些人</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特别是一些欧洲人</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包括一些大家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坚决不投稿</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这对会议本身当然并不是好事</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但因为</a:t>
            </a:r>
            <a:r>
              <a:rPr lang="en-US" altLang="zh-CN" sz="1200" kern="1200" dirty="0">
                <a:solidFill>
                  <a:schemeClr val="tx1"/>
                </a:solidFill>
                <a:effectLst/>
                <a:latin typeface="+mn-lt"/>
                <a:ea typeface="+mn-ea"/>
                <a:cs typeface="+mn-cs"/>
              </a:rPr>
              <a:t>Jordan</a:t>
            </a:r>
            <a:r>
              <a:rPr lang="zh-CN" altLang="zh-CN" sz="1200" kern="1200" dirty="0">
                <a:solidFill>
                  <a:schemeClr val="tx1"/>
                </a:solidFill>
                <a:effectLst/>
                <a:latin typeface="+mn-lt"/>
                <a:ea typeface="+mn-ea"/>
                <a:cs typeface="+mn-cs"/>
              </a:rPr>
              <a:t>系很强大</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所以它似乎也不太</a:t>
            </a:r>
            <a:r>
              <a:rPr lang="en-US" altLang="zh-CN" sz="1200" kern="1200" dirty="0">
                <a:solidFill>
                  <a:schemeClr val="tx1"/>
                </a:solidFill>
                <a:effectLst/>
                <a:latin typeface="+mn-lt"/>
                <a:ea typeface="+mn-ea"/>
                <a:cs typeface="+mn-cs"/>
              </a:rPr>
              <a:t>care. </a:t>
            </a:r>
            <a:r>
              <a:rPr lang="zh-CN" altLang="zh-CN" sz="1200" kern="1200" dirty="0">
                <a:solidFill>
                  <a:schemeClr val="tx1"/>
                </a:solidFill>
                <a:effectLst/>
                <a:latin typeface="+mn-lt"/>
                <a:ea typeface="+mn-ea"/>
                <a:cs typeface="+mn-cs"/>
              </a:rPr>
              <a:t>最近</a:t>
            </a:r>
            <a:r>
              <a:rPr lang="en-US" altLang="zh-CN" sz="1200" kern="1200" dirty="0">
                <a:solidFill>
                  <a:schemeClr val="tx1"/>
                </a:solidFill>
                <a:effectLst/>
                <a:latin typeface="+mn-lt"/>
                <a:ea typeface="+mn-ea"/>
                <a:cs typeface="+mn-cs"/>
              </a:rPr>
              <a:t>IMLS(</a:t>
            </a:r>
            <a:r>
              <a:rPr lang="zh-CN" altLang="zh-CN" sz="1200" kern="1200" dirty="0">
                <a:solidFill>
                  <a:schemeClr val="tx1"/>
                </a:solidFill>
                <a:effectLst/>
                <a:latin typeface="+mn-lt"/>
                <a:ea typeface="+mn-ea"/>
                <a:cs typeface="+mn-cs"/>
              </a:rPr>
              <a:t>国际机器学习学会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改选理事</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有资格提名的人包括近三年在</a:t>
            </a:r>
            <a:r>
              <a:rPr lang="en-US" altLang="zh-CN" sz="1200" kern="1200" dirty="0">
                <a:solidFill>
                  <a:schemeClr val="tx1"/>
                </a:solidFill>
                <a:effectLst/>
                <a:latin typeface="+mn-lt"/>
                <a:ea typeface="+mn-ea"/>
                <a:cs typeface="+mn-cs"/>
              </a:rPr>
              <a:t>ICMLECMLCOLT</a:t>
            </a:r>
            <a:r>
              <a:rPr lang="zh-CN" altLang="zh-CN" sz="1200" kern="1200" dirty="0">
                <a:solidFill>
                  <a:schemeClr val="tx1"/>
                </a:solidFill>
                <a:effectLst/>
                <a:latin typeface="+mn-lt"/>
                <a:ea typeface="+mn-ea"/>
                <a:cs typeface="+mn-cs"/>
              </a:rPr>
              <a:t>发过文章的人</a:t>
            </a:r>
            <a:r>
              <a:rPr lang="en-US" altLang="zh-CN" sz="1200" kern="1200" dirty="0">
                <a:solidFill>
                  <a:schemeClr val="tx1"/>
                </a:solidFill>
                <a:effectLst/>
                <a:latin typeface="+mn-lt"/>
                <a:ea typeface="+mn-ea"/>
                <a:cs typeface="+mn-cs"/>
              </a:rPr>
              <a:t>, NIPS</a:t>
            </a:r>
            <a:r>
              <a:rPr lang="zh-CN" altLang="zh-CN" sz="1200" kern="1200" dirty="0">
                <a:solidFill>
                  <a:schemeClr val="tx1"/>
                </a:solidFill>
                <a:effectLst/>
                <a:latin typeface="+mn-lt"/>
                <a:ea typeface="+mn-ea"/>
                <a:cs typeface="+mn-cs"/>
              </a:rPr>
              <a:t>则被排除在外了</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无论如何</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这是一个非常好的会</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ACL</a:t>
            </a:r>
            <a:r>
              <a:rPr lang="en-US" altLang="zh-CN" sz="1200" kern="1200" dirty="0">
                <a:solidFill>
                  <a:schemeClr val="tx1"/>
                </a:solidFill>
                <a:effectLst/>
                <a:latin typeface="+mn-lt"/>
                <a:ea typeface="+mn-ea"/>
                <a:cs typeface="+mn-cs"/>
              </a:rPr>
              <a:t> (1-): </a:t>
            </a:r>
            <a:r>
              <a:rPr lang="zh-CN" altLang="zh-CN" sz="1200" kern="1200" dirty="0">
                <a:solidFill>
                  <a:schemeClr val="tx1"/>
                </a:solidFill>
                <a:effectLst/>
                <a:latin typeface="+mn-lt"/>
                <a:ea typeface="+mn-ea"/>
                <a:cs typeface="+mn-cs"/>
              </a:rPr>
              <a:t>计算语言学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自然语言处理方面最好的会议</a:t>
            </a:r>
            <a:r>
              <a:rPr lang="en-US" altLang="zh-CN" sz="1200" kern="1200" dirty="0">
                <a:solidFill>
                  <a:schemeClr val="tx1"/>
                </a:solidFill>
                <a:effectLst/>
                <a:latin typeface="+mn-lt"/>
                <a:ea typeface="+mn-ea"/>
                <a:cs typeface="+mn-cs"/>
              </a:rPr>
              <a:t>, ACL (Association of Computational Linguistics) </a:t>
            </a:r>
            <a:r>
              <a:rPr lang="zh-CN" altLang="zh-CN" sz="1200" kern="1200" dirty="0">
                <a:solidFill>
                  <a:schemeClr val="tx1"/>
                </a:solidFill>
                <a:effectLst/>
                <a:latin typeface="+mn-lt"/>
                <a:ea typeface="+mn-ea"/>
                <a:cs typeface="+mn-cs"/>
              </a:rPr>
              <a:t>主办</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每年开</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KR</a:t>
            </a:r>
            <a:r>
              <a:rPr lang="en-US" altLang="zh-CN" sz="1200" kern="1200" dirty="0">
                <a:solidFill>
                  <a:schemeClr val="tx1"/>
                </a:solidFill>
                <a:effectLst/>
                <a:latin typeface="+mn-lt"/>
                <a:ea typeface="+mn-ea"/>
                <a:cs typeface="+mn-cs"/>
              </a:rPr>
              <a:t> (1-): </a:t>
            </a:r>
            <a:r>
              <a:rPr lang="zh-CN" altLang="zh-CN" sz="1200" kern="1200" dirty="0">
                <a:solidFill>
                  <a:schemeClr val="tx1"/>
                </a:solidFill>
                <a:effectLst/>
                <a:latin typeface="+mn-lt"/>
                <a:ea typeface="+mn-ea"/>
                <a:cs typeface="+mn-cs"/>
              </a:rPr>
              <a:t>知识表示和推理方面最好的会议之一</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实际上也是传统</a:t>
            </a:r>
            <a:r>
              <a:rPr lang="en-US" altLang="zh-CN" sz="1200" kern="1200" dirty="0">
                <a:solidFill>
                  <a:schemeClr val="tx1"/>
                </a:solidFill>
                <a:effectLst/>
                <a:latin typeface="+mn-lt"/>
                <a:ea typeface="+mn-ea"/>
                <a:cs typeface="+mn-cs"/>
              </a:rPr>
              <a:t>AI(</a:t>
            </a:r>
            <a:r>
              <a:rPr lang="zh-CN" altLang="zh-CN" sz="1200" kern="1200" dirty="0">
                <a:solidFill>
                  <a:schemeClr val="tx1"/>
                </a:solidFill>
                <a:effectLst/>
                <a:latin typeface="+mn-lt"/>
                <a:ea typeface="+mn-ea"/>
                <a:cs typeface="+mn-cs"/>
              </a:rPr>
              <a:t>即基于逻辑的</a:t>
            </a:r>
            <a:r>
              <a:rPr lang="en-US" altLang="zh-CN" sz="1200" kern="1200" dirty="0">
                <a:solidFill>
                  <a:schemeClr val="tx1"/>
                </a:solidFill>
                <a:effectLst/>
                <a:latin typeface="+mn-lt"/>
                <a:ea typeface="+mn-ea"/>
                <a:cs typeface="+mn-cs"/>
              </a:rPr>
              <a:t>AI)</a:t>
            </a:r>
            <a:r>
              <a:rPr lang="zh-CN" altLang="zh-CN" sz="1200" kern="1200" dirty="0">
                <a:solidFill>
                  <a:schemeClr val="tx1"/>
                </a:solidFill>
                <a:effectLst/>
                <a:latin typeface="+mn-lt"/>
                <a:ea typeface="+mn-ea"/>
                <a:cs typeface="+mn-cs"/>
              </a:rPr>
              <a:t>最好的会议之一</a:t>
            </a:r>
            <a:r>
              <a:rPr lang="en-US" altLang="zh-CN" sz="1200" kern="1200" dirty="0">
                <a:solidFill>
                  <a:schemeClr val="tx1"/>
                </a:solidFill>
                <a:effectLst/>
                <a:latin typeface="+mn-lt"/>
                <a:ea typeface="+mn-ea"/>
                <a:cs typeface="+mn-cs"/>
              </a:rPr>
              <a:t>. KR Inc.</a:t>
            </a:r>
            <a:r>
              <a:rPr lang="zh-CN" altLang="zh-CN" sz="1200" kern="1200" dirty="0">
                <a:solidFill>
                  <a:schemeClr val="tx1"/>
                </a:solidFill>
                <a:effectLst/>
                <a:latin typeface="+mn-lt"/>
                <a:ea typeface="+mn-ea"/>
                <a:cs typeface="+mn-cs"/>
              </a:rPr>
              <a:t>主办</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现在是偶数年开</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SIGIR</a:t>
            </a:r>
            <a:r>
              <a:rPr lang="en-US" altLang="zh-CN" sz="1200" kern="1200" dirty="0">
                <a:solidFill>
                  <a:schemeClr val="tx1"/>
                </a:solidFill>
                <a:effectLst/>
                <a:latin typeface="+mn-lt"/>
                <a:ea typeface="+mn-ea"/>
                <a:cs typeface="+mn-cs"/>
              </a:rPr>
              <a:t> (1-): </a:t>
            </a:r>
            <a:r>
              <a:rPr lang="zh-CN" altLang="zh-CN" sz="1200" kern="1200" dirty="0">
                <a:solidFill>
                  <a:schemeClr val="tx1"/>
                </a:solidFill>
                <a:effectLst/>
                <a:latin typeface="+mn-lt"/>
                <a:ea typeface="+mn-ea"/>
                <a:cs typeface="+mn-cs"/>
              </a:rPr>
              <a:t>信息检索方面最好的会议</a:t>
            </a:r>
            <a:r>
              <a:rPr lang="en-US" altLang="zh-CN" sz="1200" kern="1200" dirty="0">
                <a:solidFill>
                  <a:schemeClr val="tx1"/>
                </a:solidFill>
                <a:effectLst/>
                <a:latin typeface="+mn-lt"/>
                <a:ea typeface="+mn-ea"/>
                <a:cs typeface="+mn-cs"/>
              </a:rPr>
              <a:t>, ACM</a:t>
            </a:r>
            <a:r>
              <a:rPr lang="zh-CN" altLang="zh-CN" sz="1200" kern="1200" dirty="0">
                <a:solidFill>
                  <a:schemeClr val="tx1"/>
                </a:solidFill>
                <a:effectLst/>
                <a:latin typeface="+mn-lt"/>
                <a:ea typeface="+mn-ea"/>
                <a:cs typeface="+mn-cs"/>
              </a:rPr>
              <a:t>主办</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每年开</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这个会现在小圈子气越来越重</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信息检索应该不算</a:t>
            </a:r>
            <a:r>
              <a:rPr lang="en-US" altLang="zh-CN" sz="1200" kern="1200" dirty="0">
                <a:solidFill>
                  <a:schemeClr val="tx1"/>
                </a:solidFill>
                <a:effectLst/>
                <a:latin typeface="+mn-lt"/>
                <a:ea typeface="+mn-ea"/>
                <a:cs typeface="+mn-cs"/>
              </a:rPr>
              <a:t>AI, </a:t>
            </a:r>
            <a:r>
              <a:rPr lang="zh-CN" altLang="zh-CN" sz="1200" kern="1200" dirty="0">
                <a:solidFill>
                  <a:schemeClr val="tx1"/>
                </a:solidFill>
                <a:effectLst/>
                <a:latin typeface="+mn-lt"/>
                <a:ea typeface="+mn-ea"/>
                <a:cs typeface="+mn-cs"/>
              </a:rPr>
              <a:t>不过因为这里面用到机器学习越来越多</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最近几年甚至有点机器学习应用会议的味道了</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所以把它也列进来</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SIGKDD</a:t>
            </a:r>
            <a:r>
              <a:rPr lang="en-US" altLang="zh-CN" sz="1200" kern="1200" dirty="0">
                <a:solidFill>
                  <a:schemeClr val="tx1"/>
                </a:solidFill>
                <a:effectLst/>
                <a:latin typeface="+mn-lt"/>
                <a:ea typeface="+mn-ea"/>
                <a:cs typeface="+mn-cs"/>
              </a:rPr>
              <a:t> (1-): </a:t>
            </a:r>
            <a:r>
              <a:rPr lang="zh-CN" altLang="zh-CN" sz="1200" kern="1200" dirty="0">
                <a:solidFill>
                  <a:schemeClr val="tx1"/>
                </a:solidFill>
                <a:effectLst/>
                <a:latin typeface="+mn-lt"/>
                <a:ea typeface="+mn-ea"/>
                <a:cs typeface="+mn-cs"/>
              </a:rPr>
              <a:t>数据挖掘方面最好的会议</a:t>
            </a:r>
            <a:r>
              <a:rPr lang="en-US" altLang="zh-CN" sz="1200" kern="1200" dirty="0">
                <a:solidFill>
                  <a:schemeClr val="tx1"/>
                </a:solidFill>
                <a:effectLst/>
                <a:latin typeface="+mn-lt"/>
                <a:ea typeface="+mn-ea"/>
                <a:cs typeface="+mn-cs"/>
              </a:rPr>
              <a:t>, ACM</a:t>
            </a:r>
            <a:r>
              <a:rPr lang="zh-CN" altLang="zh-CN" sz="1200" kern="1200" dirty="0">
                <a:solidFill>
                  <a:schemeClr val="tx1"/>
                </a:solidFill>
                <a:effectLst/>
                <a:latin typeface="+mn-lt"/>
                <a:ea typeface="+mn-ea"/>
                <a:cs typeface="+mn-cs"/>
              </a:rPr>
              <a:t>主办</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每年开</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这个会议历史比较短</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毕竟</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与其他领域相比</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数据挖掘还只是个小弟弟甚至小侄儿</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在几年前还很难把它列在</a:t>
            </a:r>
            <a:r>
              <a:rPr lang="en-US" altLang="zh-CN" sz="1200" kern="1200" dirty="0">
                <a:solidFill>
                  <a:schemeClr val="tx1"/>
                </a:solidFill>
                <a:effectLst/>
                <a:latin typeface="+mn-lt"/>
                <a:ea typeface="+mn-ea"/>
                <a:cs typeface="+mn-cs"/>
              </a:rPr>
              <a:t>tier-1</a:t>
            </a:r>
            <a:r>
              <a:rPr lang="zh-CN" altLang="zh-CN" sz="1200" kern="1200" dirty="0">
                <a:solidFill>
                  <a:schemeClr val="tx1"/>
                </a:solidFill>
                <a:effectLst/>
                <a:latin typeface="+mn-lt"/>
                <a:ea typeface="+mn-ea"/>
                <a:cs typeface="+mn-cs"/>
              </a:rPr>
              <a:t>里面</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一方面是名声远不及其他的</a:t>
            </a:r>
            <a:r>
              <a:rPr lang="en-US" altLang="zh-CN" sz="1200" kern="1200" dirty="0">
                <a:solidFill>
                  <a:schemeClr val="tx1"/>
                </a:solidFill>
                <a:effectLst/>
                <a:latin typeface="+mn-lt"/>
                <a:ea typeface="+mn-ea"/>
                <a:cs typeface="+mn-cs"/>
              </a:rPr>
              <a:t>top conference</a:t>
            </a:r>
            <a:r>
              <a:rPr lang="zh-CN" altLang="zh-CN" sz="1200" kern="1200" dirty="0">
                <a:solidFill>
                  <a:schemeClr val="tx1"/>
                </a:solidFill>
                <a:effectLst/>
                <a:latin typeface="+mn-lt"/>
                <a:ea typeface="+mn-ea"/>
                <a:cs typeface="+mn-cs"/>
              </a:rPr>
              <a:t>响亮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另一方面是相对容易被录用</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但现在它被列在</a:t>
            </a:r>
            <a:r>
              <a:rPr lang="en-US" altLang="zh-CN" sz="1200" kern="1200" dirty="0">
                <a:solidFill>
                  <a:schemeClr val="tx1"/>
                </a:solidFill>
                <a:effectLst/>
                <a:latin typeface="+mn-lt"/>
                <a:ea typeface="+mn-ea"/>
                <a:cs typeface="+mn-cs"/>
              </a:rPr>
              <a:t>tier-1</a:t>
            </a:r>
            <a:r>
              <a:rPr lang="zh-CN" altLang="zh-CN" sz="1200" kern="1200" dirty="0">
                <a:solidFill>
                  <a:schemeClr val="tx1"/>
                </a:solidFill>
                <a:effectLst/>
                <a:latin typeface="+mn-lt"/>
                <a:ea typeface="+mn-ea"/>
                <a:cs typeface="+mn-cs"/>
              </a:rPr>
              <a:t>应该是毫无疑问的事情了</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这几年来</a:t>
            </a:r>
            <a:r>
              <a:rPr lang="en-US" altLang="zh-CN" sz="1200" kern="1200" dirty="0">
                <a:solidFill>
                  <a:schemeClr val="tx1"/>
                </a:solidFill>
                <a:effectLst/>
                <a:latin typeface="+mn-lt"/>
                <a:ea typeface="+mn-ea"/>
                <a:cs typeface="+mn-cs"/>
              </a:rPr>
              <a:t>KDD</a:t>
            </a:r>
            <a:r>
              <a:rPr lang="zh-CN" altLang="zh-CN" sz="1200" kern="1200" dirty="0">
                <a:solidFill>
                  <a:schemeClr val="tx1"/>
                </a:solidFill>
                <a:effectLst/>
                <a:latin typeface="+mn-lt"/>
                <a:ea typeface="+mn-ea"/>
                <a:cs typeface="+mn-cs"/>
              </a:rPr>
              <a:t>的质量都很高</a:t>
            </a:r>
            <a:r>
              <a:rPr lang="en-US" altLang="zh-CN" sz="1200" kern="1200" dirty="0">
                <a:solidFill>
                  <a:schemeClr val="tx1"/>
                </a:solidFill>
                <a:effectLst/>
                <a:latin typeface="+mn-lt"/>
                <a:ea typeface="+mn-ea"/>
                <a:cs typeface="+mn-cs"/>
              </a:rPr>
              <a:t>. SIGKDD</a:t>
            </a:r>
            <a:r>
              <a:rPr lang="zh-CN" altLang="zh-CN" sz="1200" kern="1200" dirty="0">
                <a:solidFill>
                  <a:schemeClr val="tx1"/>
                </a:solidFill>
                <a:effectLst/>
                <a:latin typeface="+mn-lt"/>
                <a:ea typeface="+mn-ea"/>
                <a:cs typeface="+mn-cs"/>
              </a:rPr>
              <a:t>从</a:t>
            </a:r>
            <a:r>
              <a:rPr lang="en-US" altLang="zh-CN" sz="1200" kern="1200" dirty="0">
                <a:solidFill>
                  <a:schemeClr val="tx1"/>
                </a:solidFill>
                <a:effectLst/>
                <a:latin typeface="+mn-lt"/>
                <a:ea typeface="+mn-ea"/>
                <a:cs typeface="+mn-cs"/>
              </a:rPr>
              <a:t>2000</a:t>
            </a:r>
            <a:r>
              <a:rPr lang="zh-CN" altLang="zh-CN" sz="1200" kern="1200" dirty="0">
                <a:solidFill>
                  <a:schemeClr val="tx1"/>
                </a:solidFill>
                <a:effectLst/>
                <a:latin typeface="+mn-lt"/>
                <a:ea typeface="+mn-ea"/>
                <a:cs typeface="+mn-cs"/>
              </a:rPr>
              <a:t>年来</a:t>
            </a:r>
            <a:r>
              <a:rPr lang="en-US" altLang="zh-CN" sz="1200" kern="1200" dirty="0">
                <a:solidFill>
                  <a:schemeClr val="tx1"/>
                </a:solidFill>
                <a:effectLst/>
                <a:latin typeface="+mn-lt"/>
                <a:ea typeface="+mn-ea"/>
                <a:cs typeface="+mn-cs"/>
              </a:rPr>
              <a:t>full paper</a:t>
            </a:r>
            <a:r>
              <a:rPr lang="zh-CN" altLang="zh-CN" sz="1200" kern="1200" dirty="0">
                <a:solidFill>
                  <a:schemeClr val="tx1"/>
                </a:solidFill>
                <a:effectLst/>
                <a:latin typeface="+mn-lt"/>
                <a:ea typeface="+mn-ea"/>
                <a:cs typeface="+mn-cs"/>
              </a:rPr>
              <a:t>的录取率都在</a:t>
            </a:r>
            <a:r>
              <a:rPr lang="en-US" altLang="zh-CN" sz="1200" kern="1200" dirty="0">
                <a:solidFill>
                  <a:schemeClr val="tx1"/>
                </a:solidFill>
                <a:effectLst/>
                <a:latin typeface="+mn-lt"/>
                <a:ea typeface="+mn-ea"/>
                <a:cs typeface="+mn-cs"/>
              </a:rPr>
              <a:t>10%-12%</a:t>
            </a:r>
            <a:r>
              <a:rPr lang="zh-CN" altLang="zh-CN" sz="1200" kern="1200" dirty="0">
                <a:solidFill>
                  <a:schemeClr val="tx1"/>
                </a:solidFill>
                <a:effectLst/>
                <a:latin typeface="+mn-lt"/>
                <a:ea typeface="+mn-ea"/>
                <a:cs typeface="+mn-cs"/>
              </a:rPr>
              <a:t>之间，远远低于</a:t>
            </a:r>
            <a:r>
              <a:rPr lang="en-US" altLang="zh-CN" sz="1200" kern="1200" dirty="0">
                <a:solidFill>
                  <a:schemeClr val="tx1"/>
                </a:solidFill>
                <a:effectLst/>
                <a:latin typeface="+mn-lt"/>
                <a:ea typeface="+mn-ea"/>
                <a:cs typeface="+mn-cs"/>
              </a:rPr>
              <a:t>IJCAI</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ICML.</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经常听人说，</a:t>
            </a:r>
            <a:r>
              <a:rPr lang="en-US" altLang="zh-CN" sz="1200" kern="1200" dirty="0">
                <a:solidFill>
                  <a:schemeClr val="tx1"/>
                </a:solidFill>
                <a:effectLst/>
                <a:latin typeface="+mn-lt"/>
                <a:ea typeface="+mn-ea"/>
                <a:cs typeface="+mn-cs"/>
              </a:rPr>
              <a:t>KDD</a:t>
            </a:r>
            <a:r>
              <a:rPr lang="zh-CN" altLang="zh-CN" sz="1200" kern="1200" dirty="0">
                <a:solidFill>
                  <a:schemeClr val="tx1"/>
                </a:solidFill>
                <a:effectLst/>
                <a:latin typeface="+mn-lt"/>
                <a:ea typeface="+mn-ea"/>
                <a:cs typeface="+mn-cs"/>
              </a:rPr>
              <a:t>要比</a:t>
            </a:r>
            <a:r>
              <a:rPr lang="en-US" altLang="zh-CN" sz="1200" kern="1200" dirty="0">
                <a:solidFill>
                  <a:schemeClr val="tx1"/>
                </a:solidFill>
                <a:effectLst/>
                <a:latin typeface="+mn-lt"/>
                <a:ea typeface="+mn-ea"/>
                <a:cs typeface="+mn-cs"/>
              </a:rPr>
              <a:t>IJICAI</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ICML</a:t>
            </a:r>
            <a:r>
              <a:rPr lang="zh-CN" altLang="zh-CN" sz="1200" kern="1200" dirty="0">
                <a:solidFill>
                  <a:schemeClr val="tx1"/>
                </a:solidFill>
                <a:effectLst/>
                <a:latin typeface="+mn-lt"/>
                <a:ea typeface="+mn-ea"/>
                <a:cs typeface="+mn-cs"/>
              </a:rPr>
              <a:t>都要困难。</a:t>
            </a:r>
            <a:r>
              <a:rPr lang="en-US" altLang="zh-CN" sz="1200" kern="1200" dirty="0">
                <a:solidFill>
                  <a:schemeClr val="tx1"/>
                </a:solidFill>
                <a:effectLst/>
                <a:latin typeface="+mn-lt"/>
                <a:ea typeface="+mn-ea"/>
                <a:cs typeface="+mn-cs"/>
              </a:rPr>
              <a:t>IJICAI</a:t>
            </a:r>
            <a:r>
              <a:rPr lang="zh-CN" altLang="zh-CN" sz="1200" kern="1200" dirty="0">
                <a:solidFill>
                  <a:schemeClr val="tx1"/>
                </a:solidFill>
                <a:effectLst/>
                <a:latin typeface="+mn-lt"/>
                <a:ea typeface="+mn-ea"/>
                <a:cs typeface="+mn-cs"/>
              </a:rPr>
              <a:t>才</a:t>
            </a:r>
            <a:r>
              <a:rPr lang="en-US" altLang="zh-CN" sz="1200" kern="1200" dirty="0">
                <a:solidFill>
                  <a:schemeClr val="tx1"/>
                </a:solidFill>
                <a:effectLst/>
                <a:latin typeface="+mn-lt"/>
                <a:ea typeface="+mn-ea"/>
                <a:cs typeface="+mn-cs"/>
              </a:rPr>
              <a:t>6</a:t>
            </a:r>
            <a:r>
              <a:rPr lang="zh-CN" altLang="zh-CN" sz="1200" kern="1200" dirty="0">
                <a:solidFill>
                  <a:schemeClr val="tx1"/>
                </a:solidFill>
                <a:effectLst/>
                <a:latin typeface="+mn-lt"/>
                <a:ea typeface="+mn-ea"/>
                <a:cs typeface="+mn-cs"/>
              </a:rPr>
              <a:t>页，而</a:t>
            </a:r>
            <a:r>
              <a:rPr lang="en-US" altLang="zh-CN" sz="1200" kern="1200" dirty="0">
                <a:solidFill>
                  <a:schemeClr val="tx1"/>
                </a:solidFill>
                <a:effectLst/>
                <a:latin typeface="+mn-lt"/>
                <a:ea typeface="+mn-ea"/>
                <a:cs typeface="+mn-cs"/>
              </a:rPr>
              <a:t>KDD</a:t>
            </a:r>
            <a:r>
              <a:rPr lang="zh-CN" altLang="zh-CN" sz="1200" kern="1200" dirty="0">
                <a:solidFill>
                  <a:schemeClr val="tx1"/>
                </a:solidFill>
                <a:effectLst/>
                <a:latin typeface="+mn-lt"/>
                <a:ea typeface="+mn-ea"/>
                <a:cs typeface="+mn-cs"/>
              </a:rPr>
              <a:t>要</a:t>
            </a:r>
            <a:r>
              <a:rPr lang="en-US" altLang="zh-CN" sz="1200" kern="1200" dirty="0">
                <a:solidFill>
                  <a:schemeClr val="tx1"/>
                </a:solidFill>
                <a:effectLst/>
                <a:latin typeface="+mn-lt"/>
                <a:ea typeface="+mn-ea"/>
                <a:cs typeface="+mn-cs"/>
              </a:rPr>
              <a:t>10</a:t>
            </a:r>
            <a:r>
              <a:rPr lang="zh-CN" altLang="zh-CN" sz="1200" kern="1200" dirty="0">
                <a:solidFill>
                  <a:schemeClr val="tx1"/>
                </a:solidFill>
                <a:effectLst/>
                <a:latin typeface="+mn-lt"/>
                <a:ea typeface="+mn-ea"/>
                <a:cs typeface="+mn-cs"/>
              </a:rPr>
              <a:t>页。没有扎实系统的工作，很难不留下漏洞。有不少</a:t>
            </a:r>
            <a:r>
              <a:rPr lang="en-US" altLang="zh-CN" sz="1200" kern="1200" dirty="0">
                <a:solidFill>
                  <a:schemeClr val="tx1"/>
                </a:solidFill>
                <a:effectLst/>
                <a:latin typeface="+mn-lt"/>
                <a:ea typeface="+mn-ea"/>
                <a:cs typeface="+mn-cs"/>
              </a:rPr>
              <a:t>IJICAI</a:t>
            </a:r>
            <a:r>
              <a:rPr lang="zh-CN" altLang="zh-CN" sz="1200" kern="1200" dirty="0">
                <a:solidFill>
                  <a:schemeClr val="tx1"/>
                </a:solidFill>
                <a:effectLst/>
                <a:latin typeface="+mn-lt"/>
                <a:ea typeface="+mn-ea"/>
                <a:cs typeface="+mn-cs"/>
              </a:rPr>
              <a:t>的常客也每年都投</a:t>
            </a:r>
            <a:r>
              <a:rPr lang="en-US" altLang="zh-CN" sz="1200" kern="1200" dirty="0">
                <a:solidFill>
                  <a:schemeClr val="tx1"/>
                </a:solidFill>
                <a:effectLst/>
                <a:latin typeface="+mn-lt"/>
                <a:ea typeface="+mn-ea"/>
                <a:cs typeface="+mn-cs"/>
              </a:rPr>
              <a:t>KDD</a:t>
            </a:r>
            <a:r>
              <a:rPr lang="zh-CN" altLang="zh-CN" sz="1200" kern="1200" dirty="0">
                <a:solidFill>
                  <a:schemeClr val="tx1"/>
                </a:solidFill>
                <a:effectLst/>
                <a:latin typeface="+mn-lt"/>
                <a:ea typeface="+mn-ea"/>
                <a:cs typeface="+mn-cs"/>
              </a:rPr>
              <a:t>，可难得几个能经常中。</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UAI</a:t>
            </a:r>
            <a:r>
              <a:rPr lang="en-US" altLang="zh-CN" sz="1200" kern="1200" dirty="0">
                <a:solidFill>
                  <a:schemeClr val="tx1"/>
                </a:solidFill>
                <a:effectLst/>
                <a:latin typeface="+mn-lt"/>
                <a:ea typeface="+mn-ea"/>
                <a:cs typeface="+mn-cs"/>
              </a:rPr>
              <a:t> (1-): </a:t>
            </a:r>
            <a:r>
              <a:rPr lang="zh-CN" altLang="zh-CN" sz="1200" kern="1200" dirty="0">
                <a:solidFill>
                  <a:schemeClr val="tx1"/>
                </a:solidFill>
                <a:effectLst/>
                <a:latin typeface="+mn-lt"/>
                <a:ea typeface="+mn-ea"/>
                <a:cs typeface="+mn-cs"/>
              </a:rPr>
              <a:t>名字叫</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人工智能中的不确定性</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涉及表示推理学习等很多方面</a:t>
            </a:r>
            <a:r>
              <a:rPr lang="en-US" altLang="zh-CN" sz="1200" kern="1200" dirty="0">
                <a:solidFill>
                  <a:schemeClr val="tx1"/>
                </a:solidFill>
                <a:effectLst/>
                <a:latin typeface="+mn-lt"/>
                <a:ea typeface="+mn-ea"/>
                <a:cs typeface="+mn-cs"/>
              </a:rPr>
              <a:t>, AUAI(Association of UAI) </a:t>
            </a:r>
            <a:r>
              <a:rPr lang="zh-CN" altLang="zh-CN" sz="1200" kern="1200" dirty="0">
                <a:solidFill>
                  <a:schemeClr val="tx1"/>
                </a:solidFill>
                <a:effectLst/>
                <a:latin typeface="+mn-lt"/>
                <a:ea typeface="+mn-ea"/>
                <a:cs typeface="+mn-cs"/>
              </a:rPr>
              <a:t>主办</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每年开</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br>
              <a:rPr lang="en-US" altLang="zh-CN" sz="1200" kern="1200" dirty="0">
                <a:solidFill>
                  <a:schemeClr val="tx1"/>
                </a:solidFill>
                <a:effectLst/>
                <a:latin typeface="+mn-lt"/>
                <a:ea typeface="+mn-ea"/>
                <a:cs typeface="+mn-cs"/>
              </a:rPr>
            </a:br>
            <a:r>
              <a:rPr lang="zh-CN" altLang="zh-CN" sz="1200" b="1" kern="1200" dirty="0">
                <a:solidFill>
                  <a:schemeClr val="tx1"/>
                </a:solidFill>
                <a:effectLst/>
                <a:latin typeface="+mn-lt"/>
                <a:ea typeface="+mn-ea"/>
                <a:cs typeface="+mn-cs"/>
              </a:rPr>
              <a:t>几个人工智能会议</a:t>
            </a:r>
            <a:r>
              <a:rPr lang="en-US" altLang="zh-CN" sz="1200" b="1" kern="1200" dirty="0">
                <a:solidFill>
                  <a:schemeClr val="tx1"/>
                </a:solidFill>
                <a:effectLst/>
                <a:latin typeface="+mn-lt"/>
                <a:ea typeface="+mn-ea"/>
                <a:cs typeface="+mn-cs"/>
              </a:rPr>
              <a:t>(</a:t>
            </a:r>
            <a:r>
              <a:rPr lang="zh-CN" altLang="zh-CN" sz="1200" b="1" kern="1200" dirty="0">
                <a:solidFill>
                  <a:schemeClr val="tx1"/>
                </a:solidFill>
                <a:effectLst/>
                <a:latin typeface="+mn-lt"/>
                <a:ea typeface="+mn-ea"/>
                <a:cs typeface="+mn-cs"/>
              </a:rPr>
              <a:t>二三流</a:t>
            </a:r>
            <a:r>
              <a:rPr lang="en-US" altLang="zh-CN" sz="1200" b="1"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原创为</a:t>
            </a:r>
            <a:r>
              <a:rPr lang="en-US" altLang="zh-CN" sz="1200" kern="1200" dirty="0">
                <a:solidFill>
                  <a:schemeClr val="tx1"/>
                </a:solidFill>
                <a:effectLst/>
                <a:latin typeface="+mn-lt"/>
                <a:ea typeface="+mn-ea"/>
                <a:cs typeface="+mn-cs"/>
              </a:rPr>
              <a:t>lilybbs.us</a:t>
            </a:r>
            <a:r>
              <a:rPr lang="zh-CN" altLang="zh-CN" sz="1200" kern="1200" dirty="0">
                <a:solidFill>
                  <a:schemeClr val="tx1"/>
                </a:solidFill>
                <a:effectLst/>
                <a:latin typeface="+mn-lt"/>
                <a:ea typeface="+mn-ea"/>
                <a:cs typeface="+mn-cs"/>
              </a:rPr>
              <a:t>上的</a:t>
            </a:r>
            <a:r>
              <a:rPr lang="en-US" altLang="zh-CN" sz="1200" kern="1200" dirty="0" err="1">
                <a:solidFill>
                  <a:schemeClr val="tx1"/>
                </a:solidFill>
                <a:effectLst/>
                <a:latin typeface="+mn-lt"/>
                <a:ea typeface="+mn-ea"/>
                <a:cs typeface="+mn-cs"/>
              </a:rPr>
              <a:t>daniel</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纯属个人看法</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仅供参考</a:t>
            </a:r>
            <a:r>
              <a:rPr lang="en-US" altLang="zh-CN" sz="1200" kern="1200" dirty="0">
                <a:solidFill>
                  <a:schemeClr val="tx1"/>
                </a:solidFill>
                <a:effectLst/>
                <a:latin typeface="+mn-lt"/>
                <a:ea typeface="+mn-ea"/>
                <a:cs typeface="+mn-cs"/>
              </a:rPr>
              <a:t>. tier-1</a:t>
            </a:r>
            <a:r>
              <a:rPr lang="zh-CN" altLang="zh-CN" sz="1200" kern="1200" dirty="0">
                <a:solidFill>
                  <a:schemeClr val="tx1"/>
                </a:solidFill>
                <a:effectLst/>
                <a:latin typeface="+mn-lt"/>
                <a:ea typeface="+mn-ea"/>
                <a:cs typeface="+mn-cs"/>
              </a:rPr>
              <a:t>的列得较全</a:t>
            </a:r>
            <a:r>
              <a:rPr lang="en-US" altLang="zh-CN" sz="1200" kern="1200" dirty="0">
                <a:solidFill>
                  <a:schemeClr val="tx1"/>
                </a:solidFill>
                <a:effectLst/>
                <a:latin typeface="+mn-lt"/>
                <a:ea typeface="+mn-ea"/>
                <a:cs typeface="+mn-cs"/>
              </a:rPr>
              <a:t>, tier-2</a:t>
            </a:r>
            <a:r>
              <a:rPr lang="zh-CN" altLang="zh-CN" sz="1200" kern="1200" dirty="0">
                <a:solidFill>
                  <a:schemeClr val="tx1"/>
                </a:solidFill>
                <a:effectLst/>
                <a:latin typeface="+mn-lt"/>
                <a:ea typeface="+mn-ea"/>
                <a:cs typeface="+mn-cs"/>
              </a:rPr>
              <a:t>的不太全</a:t>
            </a:r>
            <a:r>
              <a:rPr lang="en-US" altLang="zh-CN" sz="1200" kern="1200" dirty="0">
                <a:solidFill>
                  <a:schemeClr val="tx1"/>
                </a:solidFill>
                <a:effectLst/>
                <a:latin typeface="+mn-lt"/>
                <a:ea typeface="+mn-ea"/>
                <a:cs typeface="+mn-cs"/>
              </a:rPr>
              <a:t>, tier-3</a:t>
            </a:r>
            <a:r>
              <a:rPr lang="zh-CN" altLang="zh-CN" sz="1200" kern="1200" dirty="0">
                <a:solidFill>
                  <a:schemeClr val="tx1"/>
                </a:solidFill>
                <a:effectLst/>
                <a:latin typeface="+mn-lt"/>
                <a:ea typeface="+mn-ea"/>
                <a:cs typeface="+mn-cs"/>
              </a:rPr>
              <a:t>的很不全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同分的按字母序排列</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不很严谨地说</a:t>
            </a:r>
            <a:r>
              <a:rPr lang="en-US" altLang="zh-CN" sz="1200" kern="1200" dirty="0">
                <a:solidFill>
                  <a:schemeClr val="tx1"/>
                </a:solidFill>
                <a:effectLst/>
                <a:latin typeface="+mn-lt"/>
                <a:ea typeface="+mn-ea"/>
                <a:cs typeface="+mn-cs"/>
              </a:rPr>
              <a:t>, tier-1</a:t>
            </a:r>
            <a:r>
              <a:rPr lang="zh-CN" altLang="zh-CN" sz="1200" kern="1200" dirty="0">
                <a:solidFill>
                  <a:schemeClr val="tx1"/>
                </a:solidFill>
                <a:effectLst/>
                <a:latin typeface="+mn-lt"/>
                <a:ea typeface="+mn-ea"/>
                <a:cs typeface="+mn-cs"/>
              </a:rPr>
              <a:t>是可以令人羡慕的</a:t>
            </a:r>
            <a:r>
              <a:rPr lang="en-US" altLang="zh-CN" sz="1200" kern="1200" dirty="0">
                <a:solidFill>
                  <a:schemeClr val="tx1"/>
                </a:solidFill>
                <a:effectLst/>
                <a:latin typeface="+mn-lt"/>
                <a:ea typeface="+mn-ea"/>
                <a:cs typeface="+mn-cs"/>
              </a:rPr>
              <a:t>, tier-2</a:t>
            </a:r>
            <a:r>
              <a:rPr lang="zh-CN" altLang="zh-CN" sz="1200" kern="1200" dirty="0">
                <a:solidFill>
                  <a:schemeClr val="tx1"/>
                </a:solidFill>
                <a:effectLst/>
                <a:latin typeface="+mn-lt"/>
                <a:ea typeface="+mn-ea"/>
                <a:cs typeface="+mn-cs"/>
              </a:rPr>
              <a:t>是可以令人尊敬的</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由于</a:t>
            </a:r>
            <a:r>
              <a:rPr lang="en-US" altLang="zh-CN" sz="1200" kern="1200" dirty="0">
                <a:solidFill>
                  <a:schemeClr val="tx1"/>
                </a:solidFill>
                <a:effectLst/>
                <a:latin typeface="+mn-lt"/>
                <a:ea typeface="+mn-ea"/>
                <a:cs typeface="+mn-cs"/>
              </a:rPr>
              <a:t>AI</a:t>
            </a:r>
            <a:r>
              <a:rPr lang="zh-CN" altLang="zh-CN" sz="1200" kern="1200" dirty="0">
                <a:solidFill>
                  <a:schemeClr val="tx1"/>
                </a:solidFill>
                <a:effectLst/>
                <a:latin typeface="+mn-lt"/>
                <a:ea typeface="+mn-ea"/>
                <a:cs typeface="+mn-cs"/>
              </a:rPr>
              <a:t>的相关会议非常多</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所以能列进</a:t>
            </a:r>
            <a:r>
              <a:rPr lang="en-US" altLang="zh-CN" sz="1200" kern="1200" dirty="0">
                <a:solidFill>
                  <a:schemeClr val="tx1"/>
                </a:solidFill>
                <a:effectLst/>
                <a:latin typeface="+mn-lt"/>
                <a:ea typeface="+mn-ea"/>
                <a:cs typeface="+mn-cs"/>
              </a:rPr>
              <a:t>tier-3</a:t>
            </a:r>
            <a:r>
              <a:rPr lang="zh-CN" altLang="zh-CN" sz="1200" kern="1200" dirty="0">
                <a:solidFill>
                  <a:schemeClr val="tx1"/>
                </a:solidFill>
                <a:effectLst/>
                <a:latin typeface="+mn-lt"/>
                <a:ea typeface="+mn-ea"/>
                <a:cs typeface="+mn-cs"/>
              </a:rPr>
              <a:t>的也是不错的</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pPr latinLnBrk="1"/>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pPr latinLnBrk="1"/>
            <a:r>
              <a:rPr lang="en-US" altLang="zh-CN" sz="1200" kern="1200" dirty="0">
                <a:solidFill>
                  <a:schemeClr val="tx1"/>
                </a:solidFill>
                <a:effectLst/>
                <a:latin typeface="+mn-lt"/>
                <a:ea typeface="+mn-ea"/>
                <a:cs typeface="+mn-cs"/>
              </a:rPr>
              <a:t>tier 2: tier-2</a:t>
            </a:r>
            <a:r>
              <a:rPr lang="zh-CN" altLang="zh-CN" sz="1200" kern="1200" dirty="0">
                <a:solidFill>
                  <a:schemeClr val="tx1"/>
                </a:solidFill>
                <a:effectLst/>
                <a:latin typeface="+mn-lt"/>
                <a:ea typeface="+mn-ea"/>
                <a:cs typeface="+mn-cs"/>
              </a:rPr>
              <a:t>的会议列得不全</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我熟悉的领域比较全一些</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AAMAS</a:t>
            </a:r>
            <a:r>
              <a:rPr lang="en-US" altLang="zh-CN" sz="1200" kern="1200" dirty="0">
                <a:solidFill>
                  <a:schemeClr val="tx1"/>
                </a:solidFill>
                <a:effectLst/>
                <a:latin typeface="+mn-lt"/>
                <a:ea typeface="+mn-ea"/>
                <a:cs typeface="+mn-cs"/>
              </a:rPr>
              <a:t> (2+): agent</a:t>
            </a:r>
            <a:r>
              <a:rPr lang="zh-CN" altLang="zh-CN" sz="1200" kern="1200" dirty="0">
                <a:solidFill>
                  <a:schemeClr val="tx1"/>
                </a:solidFill>
                <a:effectLst/>
                <a:latin typeface="+mn-lt"/>
                <a:ea typeface="+mn-ea"/>
                <a:cs typeface="+mn-cs"/>
              </a:rPr>
              <a:t>方面最好的会议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但是现在</a:t>
            </a:r>
            <a:r>
              <a:rPr lang="en-US" altLang="zh-CN" sz="1200" kern="1200" dirty="0">
                <a:solidFill>
                  <a:schemeClr val="tx1"/>
                </a:solidFill>
                <a:effectLst/>
                <a:latin typeface="+mn-lt"/>
                <a:ea typeface="+mn-ea"/>
                <a:cs typeface="+mn-cs"/>
              </a:rPr>
              <a:t>agent</a:t>
            </a:r>
            <a:r>
              <a:rPr lang="zh-CN" altLang="zh-CN" sz="1200" kern="1200" dirty="0">
                <a:solidFill>
                  <a:schemeClr val="tx1"/>
                </a:solidFill>
                <a:effectLst/>
                <a:latin typeface="+mn-lt"/>
                <a:ea typeface="+mn-ea"/>
                <a:cs typeface="+mn-cs"/>
              </a:rPr>
              <a:t>已经是一个一般性的概念</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几乎所有</a:t>
            </a:r>
            <a:r>
              <a:rPr lang="en-US" altLang="zh-CN" sz="1200" kern="1200" dirty="0">
                <a:solidFill>
                  <a:schemeClr val="tx1"/>
                </a:solidFill>
                <a:effectLst/>
                <a:latin typeface="+mn-lt"/>
                <a:ea typeface="+mn-ea"/>
                <a:cs typeface="+mn-cs"/>
              </a:rPr>
              <a:t>AI</a:t>
            </a:r>
            <a:r>
              <a:rPr lang="zh-CN" altLang="zh-CN" sz="1200" kern="1200" dirty="0">
                <a:solidFill>
                  <a:schemeClr val="tx1"/>
                </a:solidFill>
                <a:effectLst/>
                <a:latin typeface="+mn-lt"/>
                <a:ea typeface="+mn-ea"/>
                <a:cs typeface="+mn-cs"/>
              </a:rPr>
              <a:t>有关的会议上都有这方面的内容</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a:t>
            </a:r>
            <a:r>
              <a:rPr lang="en-US" altLang="zh-CN" sz="1200" kern="1200" dirty="0">
                <a:solidFill>
                  <a:schemeClr val="tx1"/>
                </a:solidFill>
                <a:effectLst/>
                <a:latin typeface="+mn-lt"/>
                <a:ea typeface="+mn-ea"/>
                <a:cs typeface="+mn-cs"/>
              </a:rPr>
              <a:t>AAMAS</a:t>
            </a:r>
            <a:r>
              <a:rPr lang="zh-CN" altLang="zh-CN" sz="1200" kern="1200" dirty="0">
                <a:solidFill>
                  <a:schemeClr val="tx1"/>
                </a:solidFill>
                <a:effectLst/>
                <a:latin typeface="+mn-lt"/>
                <a:ea typeface="+mn-ea"/>
                <a:cs typeface="+mn-cs"/>
              </a:rPr>
              <a:t>下降的趋势非常明显</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ECCV</a:t>
            </a:r>
            <a:r>
              <a:rPr lang="en-US" altLang="zh-CN" sz="1200" kern="1200" dirty="0">
                <a:solidFill>
                  <a:schemeClr val="tx1"/>
                </a:solidFill>
                <a:effectLst/>
                <a:latin typeface="+mn-lt"/>
                <a:ea typeface="+mn-ea"/>
                <a:cs typeface="+mn-cs"/>
              </a:rPr>
              <a:t> (2+): </a:t>
            </a:r>
            <a:r>
              <a:rPr lang="zh-CN" altLang="zh-CN" sz="1200" kern="1200" dirty="0">
                <a:solidFill>
                  <a:schemeClr val="tx1"/>
                </a:solidFill>
                <a:effectLst/>
                <a:latin typeface="+mn-lt"/>
                <a:ea typeface="+mn-ea"/>
                <a:cs typeface="+mn-cs"/>
              </a:rPr>
              <a:t>计算机视觉方面仅次于</a:t>
            </a:r>
            <a:r>
              <a:rPr lang="en-US" altLang="zh-CN" sz="1200" kern="1200" dirty="0">
                <a:solidFill>
                  <a:schemeClr val="tx1"/>
                </a:solidFill>
                <a:effectLst/>
                <a:latin typeface="+mn-lt"/>
                <a:ea typeface="+mn-ea"/>
                <a:cs typeface="+mn-cs"/>
              </a:rPr>
              <a:t>ICCV</a:t>
            </a:r>
            <a:r>
              <a:rPr lang="zh-CN" altLang="zh-CN" sz="1200" kern="1200" dirty="0">
                <a:solidFill>
                  <a:schemeClr val="tx1"/>
                </a:solidFill>
                <a:effectLst/>
                <a:latin typeface="+mn-lt"/>
                <a:ea typeface="+mn-ea"/>
                <a:cs typeface="+mn-cs"/>
              </a:rPr>
              <a:t>的会议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因为这个领域发展很快</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有可能升级到</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去</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ECML </a:t>
            </a:r>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机器学习方面仅次于</a:t>
            </a:r>
            <a:r>
              <a:rPr lang="en-US" altLang="zh-CN" sz="1200" kern="1200" dirty="0">
                <a:solidFill>
                  <a:schemeClr val="tx1"/>
                </a:solidFill>
                <a:effectLst/>
                <a:latin typeface="+mn-lt"/>
                <a:ea typeface="+mn-ea"/>
                <a:cs typeface="+mn-cs"/>
              </a:rPr>
              <a:t>ICML</a:t>
            </a:r>
            <a:r>
              <a:rPr lang="zh-CN" altLang="zh-CN" sz="1200" kern="1200" dirty="0">
                <a:solidFill>
                  <a:schemeClr val="tx1"/>
                </a:solidFill>
                <a:effectLst/>
                <a:latin typeface="+mn-lt"/>
                <a:ea typeface="+mn-ea"/>
                <a:cs typeface="+mn-cs"/>
              </a:rPr>
              <a:t>的会议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欧洲人极力捧场</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一些人认为它已经是</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了</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我保守一点</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仍然把它放在</a:t>
            </a:r>
            <a:r>
              <a:rPr lang="en-US" altLang="zh-CN" sz="1200" kern="1200" dirty="0">
                <a:solidFill>
                  <a:schemeClr val="tx1"/>
                </a:solidFill>
                <a:effectLst/>
                <a:latin typeface="+mn-lt"/>
                <a:ea typeface="+mn-ea"/>
                <a:cs typeface="+mn-cs"/>
              </a:rPr>
              <a:t>2+. </a:t>
            </a:r>
            <a:r>
              <a:rPr lang="zh-CN" altLang="zh-CN" sz="1200" kern="1200" dirty="0">
                <a:solidFill>
                  <a:schemeClr val="tx1"/>
                </a:solidFill>
                <a:effectLst/>
                <a:latin typeface="+mn-lt"/>
                <a:ea typeface="+mn-ea"/>
                <a:cs typeface="+mn-cs"/>
              </a:rPr>
              <a:t>因为机器学习发展很快</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这个会议的</a:t>
            </a:r>
            <a:r>
              <a:rPr lang="en-US" altLang="zh-CN" sz="1200" kern="1200" dirty="0">
                <a:solidFill>
                  <a:schemeClr val="tx1"/>
                </a:solidFill>
                <a:effectLst/>
                <a:latin typeface="+mn-lt"/>
                <a:ea typeface="+mn-ea"/>
                <a:cs typeface="+mn-cs"/>
              </a:rPr>
              <a:t>reputation</a:t>
            </a:r>
            <a:r>
              <a:rPr lang="zh-CN" altLang="zh-CN" sz="1200" kern="1200" dirty="0">
                <a:solidFill>
                  <a:schemeClr val="tx1"/>
                </a:solidFill>
                <a:effectLst/>
                <a:latin typeface="+mn-lt"/>
                <a:ea typeface="+mn-ea"/>
                <a:cs typeface="+mn-cs"/>
              </a:rPr>
              <a:t>上升非常明显</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ICDM</a:t>
            </a:r>
            <a:r>
              <a:rPr lang="en-US" altLang="zh-CN" sz="1200" kern="1200" dirty="0">
                <a:solidFill>
                  <a:schemeClr val="tx1"/>
                </a:solidFill>
                <a:effectLst/>
                <a:latin typeface="+mn-lt"/>
                <a:ea typeface="+mn-ea"/>
                <a:cs typeface="+mn-cs"/>
              </a:rPr>
              <a:t> (2+): </a:t>
            </a:r>
            <a:r>
              <a:rPr lang="zh-CN" altLang="zh-CN" sz="1200" kern="1200" dirty="0">
                <a:solidFill>
                  <a:schemeClr val="tx1"/>
                </a:solidFill>
                <a:effectLst/>
                <a:latin typeface="+mn-lt"/>
                <a:ea typeface="+mn-ea"/>
                <a:cs typeface="+mn-cs"/>
              </a:rPr>
              <a:t>数据挖掘方面仅次于</a:t>
            </a:r>
            <a:r>
              <a:rPr lang="en-US" altLang="zh-CN" sz="1200" kern="1200" dirty="0">
                <a:solidFill>
                  <a:schemeClr val="tx1"/>
                </a:solidFill>
                <a:effectLst/>
                <a:latin typeface="+mn-lt"/>
                <a:ea typeface="+mn-ea"/>
                <a:cs typeface="+mn-cs"/>
              </a:rPr>
              <a:t>SIGKDD</a:t>
            </a:r>
            <a:r>
              <a:rPr lang="zh-CN" altLang="zh-CN" sz="1200" kern="1200" dirty="0">
                <a:solidFill>
                  <a:schemeClr val="tx1"/>
                </a:solidFill>
                <a:effectLst/>
                <a:latin typeface="+mn-lt"/>
                <a:ea typeface="+mn-ea"/>
                <a:cs typeface="+mn-cs"/>
              </a:rPr>
              <a:t>的会议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目前和</a:t>
            </a:r>
            <a:r>
              <a:rPr lang="en-US" altLang="zh-CN" sz="1200" kern="1200" dirty="0">
                <a:solidFill>
                  <a:schemeClr val="tx1"/>
                </a:solidFill>
                <a:effectLst/>
                <a:latin typeface="+mn-lt"/>
                <a:ea typeface="+mn-ea"/>
                <a:cs typeface="+mn-cs"/>
              </a:rPr>
              <a:t>SDM</a:t>
            </a:r>
            <a:r>
              <a:rPr lang="zh-CN" altLang="zh-CN" sz="1200" kern="1200" dirty="0">
                <a:solidFill>
                  <a:schemeClr val="tx1"/>
                </a:solidFill>
                <a:effectLst/>
                <a:latin typeface="+mn-lt"/>
                <a:ea typeface="+mn-ea"/>
                <a:cs typeface="+mn-cs"/>
              </a:rPr>
              <a:t>相当</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这个会只有</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年历史</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上升速度之快非常惊人</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几年前</a:t>
            </a:r>
            <a:r>
              <a:rPr lang="en-US" altLang="zh-CN" sz="1200" kern="1200" dirty="0">
                <a:solidFill>
                  <a:schemeClr val="tx1"/>
                </a:solidFill>
                <a:effectLst/>
                <a:latin typeface="+mn-lt"/>
                <a:ea typeface="+mn-ea"/>
                <a:cs typeface="+mn-cs"/>
              </a:rPr>
              <a:t>ICDM</a:t>
            </a:r>
            <a:r>
              <a:rPr lang="zh-CN" altLang="zh-CN" sz="1200" kern="1200" dirty="0">
                <a:solidFill>
                  <a:schemeClr val="tx1"/>
                </a:solidFill>
                <a:effectLst/>
                <a:latin typeface="+mn-lt"/>
                <a:ea typeface="+mn-ea"/>
                <a:cs typeface="+mn-cs"/>
              </a:rPr>
              <a:t>还比不上</a:t>
            </a:r>
            <a:r>
              <a:rPr lang="en-US" altLang="zh-CN" sz="1200" kern="1200" dirty="0">
                <a:solidFill>
                  <a:schemeClr val="tx1"/>
                </a:solidFill>
                <a:effectLst/>
                <a:latin typeface="+mn-lt"/>
                <a:ea typeface="+mn-ea"/>
                <a:cs typeface="+mn-cs"/>
              </a:rPr>
              <a:t>PAKDD, </a:t>
            </a:r>
            <a:r>
              <a:rPr lang="zh-CN" altLang="zh-CN" sz="1200" kern="1200" dirty="0">
                <a:solidFill>
                  <a:schemeClr val="tx1"/>
                </a:solidFill>
                <a:effectLst/>
                <a:latin typeface="+mn-lt"/>
                <a:ea typeface="+mn-ea"/>
                <a:cs typeface="+mn-cs"/>
              </a:rPr>
              <a:t>现在已经拉开很大距离了</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SDM</a:t>
            </a:r>
            <a:r>
              <a:rPr lang="en-US" altLang="zh-CN" sz="1200" kern="1200" dirty="0">
                <a:solidFill>
                  <a:schemeClr val="tx1"/>
                </a:solidFill>
                <a:effectLst/>
                <a:latin typeface="+mn-lt"/>
                <a:ea typeface="+mn-ea"/>
                <a:cs typeface="+mn-cs"/>
              </a:rPr>
              <a:t> (2+): </a:t>
            </a:r>
            <a:r>
              <a:rPr lang="zh-CN" altLang="zh-CN" sz="1200" kern="1200" dirty="0">
                <a:solidFill>
                  <a:schemeClr val="tx1"/>
                </a:solidFill>
                <a:effectLst/>
                <a:latin typeface="+mn-lt"/>
                <a:ea typeface="+mn-ea"/>
                <a:cs typeface="+mn-cs"/>
              </a:rPr>
              <a:t>数据挖掘方面仅次于</a:t>
            </a:r>
            <a:r>
              <a:rPr lang="en-US" altLang="zh-CN" sz="1200" kern="1200" dirty="0">
                <a:solidFill>
                  <a:schemeClr val="tx1"/>
                </a:solidFill>
                <a:effectLst/>
                <a:latin typeface="+mn-lt"/>
                <a:ea typeface="+mn-ea"/>
                <a:cs typeface="+mn-cs"/>
              </a:rPr>
              <a:t>SIGKDD</a:t>
            </a:r>
            <a:r>
              <a:rPr lang="zh-CN" altLang="zh-CN" sz="1200" kern="1200" dirty="0">
                <a:solidFill>
                  <a:schemeClr val="tx1"/>
                </a:solidFill>
                <a:effectLst/>
                <a:latin typeface="+mn-lt"/>
                <a:ea typeface="+mn-ea"/>
                <a:cs typeface="+mn-cs"/>
              </a:rPr>
              <a:t>的会议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目前和</a:t>
            </a:r>
            <a:r>
              <a:rPr lang="en-US" altLang="zh-CN" sz="1200" kern="1200" dirty="0">
                <a:solidFill>
                  <a:schemeClr val="tx1"/>
                </a:solidFill>
                <a:effectLst/>
                <a:latin typeface="+mn-lt"/>
                <a:ea typeface="+mn-ea"/>
                <a:cs typeface="+mn-cs"/>
              </a:rPr>
              <a:t>ICDM</a:t>
            </a:r>
            <a:r>
              <a:rPr lang="zh-CN" altLang="zh-CN" sz="1200" kern="1200" dirty="0">
                <a:solidFill>
                  <a:schemeClr val="tx1"/>
                </a:solidFill>
                <a:effectLst/>
                <a:latin typeface="+mn-lt"/>
                <a:ea typeface="+mn-ea"/>
                <a:cs typeface="+mn-cs"/>
              </a:rPr>
              <a:t>相当</a:t>
            </a:r>
            <a:r>
              <a:rPr lang="en-US" altLang="zh-CN" sz="1200" kern="1200" dirty="0">
                <a:solidFill>
                  <a:schemeClr val="tx1"/>
                </a:solidFill>
                <a:effectLst/>
                <a:latin typeface="+mn-lt"/>
                <a:ea typeface="+mn-ea"/>
                <a:cs typeface="+mn-cs"/>
              </a:rPr>
              <a:t>. SIAM</a:t>
            </a:r>
            <a:r>
              <a:rPr lang="zh-CN" altLang="zh-CN" sz="1200" kern="1200" dirty="0">
                <a:solidFill>
                  <a:schemeClr val="tx1"/>
                </a:solidFill>
                <a:effectLst/>
                <a:latin typeface="+mn-lt"/>
                <a:ea typeface="+mn-ea"/>
                <a:cs typeface="+mn-cs"/>
              </a:rPr>
              <a:t>的底子很厚</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但在</a:t>
            </a:r>
            <a:r>
              <a:rPr lang="en-US" altLang="zh-CN" sz="1200" kern="1200" dirty="0">
                <a:solidFill>
                  <a:schemeClr val="tx1"/>
                </a:solidFill>
                <a:effectLst/>
                <a:latin typeface="+mn-lt"/>
                <a:ea typeface="+mn-ea"/>
                <a:cs typeface="+mn-cs"/>
              </a:rPr>
              <a:t>CS</a:t>
            </a:r>
            <a:r>
              <a:rPr lang="zh-CN" altLang="zh-CN" sz="1200" kern="1200" dirty="0">
                <a:solidFill>
                  <a:schemeClr val="tx1"/>
                </a:solidFill>
                <a:effectLst/>
                <a:latin typeface="+mn-lt"/>
                <a:ea typeface="+mn-ea"/>
                <a:cs typeface="+mn-cs"/>
              </a:rPr>
              <a:t>里面的影响比</a:t>
            </a:r>
            <a:r>
              <a:rPr lang="en-US" altLang="zh-CN" sz="1200" kern="1200" dirty="0">
                <a:solidFill>
                  <a:schemeClr val="tx1"/>
                </a:solidFill>
                <a:effectLst/>
                <a:latin typeface="+mn-lt"/>
                <a:ea typeface="+mn-ea"/>
                <a:cs typeface="+mn-cs"/>
              </a:rPr>
              <a:t>ACM</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IEEE</a:t>
            </a:r>
            <a:r>
              <a:rPr lang="zh-CN" altLang="zh-CN" sz="1200" kern="1200" dirty="0">
                <a:solidFill>
                  <a:schemeClr val="tx1"/>
                </a:solidFill>
                <a:effectLst/>
                <a:latin typeface="+mn-lt"/>
                <a:ea typeface="+mn-ea"/>
                <a:cs typeface="+mn-cs"/>
              </a:rPr>
              <a:t>还是要小</a:t>
            </a:r>
            <a:r>
              <a:rPr lang="en-US" altLang="zh-CN" sz="1200" kern="1200" dirty="0">
                <a:solidFill>
                  <a:schemeClr val="tx1"/>
                </a:solidFill>
                <a:effectLst/>
                <a:latin typeface="+mn-lt"/>
                <a:ea typeface="+mn-ea"/>
                <a:cs typeface="+mn-cs"/>
              </a:rPr>
              <a:t>, SDM</a:t>
            </a:r>
            <a:r>
              <a:rPr lang="zh-CN" altLang="zh-CN" sz="1200" kern="1200" dirty="0">
                <a:solidFill>
                  <a:schemeClr val="tx1"/>
                </a:solidFill>
                <a:effectLst/>
                <a:latin typeface="+mn-lt"/>
                <a:ea typeface="+mn-ea"/>
                <a:cs typeface="+mn-cs"/>
              </a:rPr>
              <a:t>眼看着要被</a:t>
            </a:r>
            <a:r>
              <a:rPr lang="en-US" altLang="zh-CN" sz="1200" kern="1200" dirty="0">
                <a:solidFill>
                  <a:schemeClr val="tx1"/>
                </a:solidFill>
                <a:effectLst/>
                <a:latin typeface="+mn-lt"/>
                <a:ea typeface="+mn-ea"/>
                <a:cs typeface="+mn-cs"/>
              </a:rPr>
              <a:t>ICDM</a:t>
            </a:r>
            <a:r>
              <a:rPr lang="zh-CN" altLang="zh-CN" sz="1200" kern="1200" dirty="0">
                <a:solidFill>
                  <a:schemeClr val="tx1"/>
                </a:solidFill>
                <a:effectLst/>
                <a:latin typeface="+mn-lt"/>
                <a:ea typeface="+mn-ea"/>
                <a:cs typeface="+mn-cs"/>
              </a:rPr>
              <a:t>超过了</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但至少目前还是相当的</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ICAPS</a:t>
            </a:r>
            <a:r>
              <a:rPr lang="en-US" altLang="zh-CN" sz="1200" kern="1200" dirty="0">
                <a:solidFill>
                  <a:schemeClr val="tx1"/>
                </a:solidFill>
                <a:effectLst/>
                <a:latin typeface="+mn-lt"/>
                <a:ea typeface="+mn-ea"/>
                <a:cs typeface="+mn-cs"/>
              </a:rPr>
              <a:t> (2): </a:t>
            </a:r>
            <a:r>
              <a:rPr lang="zh-CN" altLang="zh-CN" sz="1200" kern="1200" dirty="0">
                <a:solidFill>
                  <a:schemeClr val="tx1"/>
                </a:solidFill>
                <a:effectLst/>
                <a:latin typeface="+mn-lt"/>
                <a:ea typeface="+mn-ea"/>
                <a:cs typeface="+mn-cs"/>
              </a:rPr>
              <a:t>人工智能规划方面最好的会议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是由以前的国际和欧洲规划会议合并来的</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因为这个领域逐渐变冷清</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影响比以前已经小了</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ICCBR</a:t>
            </a:r>
            <a:r>
              <a:rPr lang="en-US" altLang="zh-CN" sz="1200" kern="1200" dirty="0">
                <a:solidFill>
                  <a:schemeClr val="tx1"/>
                </a:solidFill>
                <a:effectLst/>
                <a:latin typeface="+mn-lt"/>
                <a:ea typeface="+mn-ea"/>
                <a:cs typeface="+mn-cs"/>
              </a:rPr>
              <a:t> (2): Case-Based Reasoning</a:t>
            </a:r>
            <a:r>
              <a:rPr lang="zh-CN" altLang="zh-CN" sz="1200" kern="1200" dirty="0">
                <a:solidFill>
                  <a:schemeClr val="tx1"/>
                </a:solidFill>
                <a:effectLst/>
                <a:latin typeface="+mn-lt"/>
                <a:ea typeface="+mn-ea"/>
                <a:cs typeface="+mn-cs"/>
              </a:rPr>
              <a:t>方面最好的会议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因为领域不太大</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而且一直半冷不热</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所以总是停留在</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上</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COLLING</a:t>
            </a:r>
            <a:r>
              <a:rPr lang="en-US" altLang="zh-CN" sz="1200" kern="1200" dirty="0">
                <a:solidFill>
                  <a:schemeClr val="tx1"/>
                </a:solidFill>
                <a:effectLst/>
                <a:latin typeface="+mn-lt"/>
                <a:ea typeface="+mn-ea"/>
                <a:cs typeface="+mn-cs"/>
              </a:rPr>
              <a:t> (2): </a:t>
            </a:r>
            <a:r>
              <a:rPr lang="zh-CN" altLang="zh-CN" sz="1200" kern="1200" dirty="0">
                <a:solidFill>
                  <a:schemeClr val="tx1"/>
                </a:solidFill>
                <a:effectLst/>
                <a:latin typeface="+mn-lt"/>
                <a:ea typeface="+mn-ea"/>
                <a:cs typeface="+mn-cs"/>
              </a:rPr>
              <a:t>计算语言学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自然语言处理方面仅次于</a:t>
            </a:r>
            <a:r>
              <a:rPr lang="en-US" altLang="zh-CN" sz="1200" kern="1200" dirty="0">
                <a:solidFill>
                  <a:schemeClr val="tx1"/>
                </a:solidFill>
                <a:effectLst/>
                <a:latin typeface="+mn-lt"/>
                <a:ea typeface="+mn-ea"/>
                <a:cs typeface="+mn-cs"/>
              </a:rPr>
              <a:t>ACL</a:t>
            </a:r>
            <a:r>
              <a:rPr lang="zh-CN" altLang="zh-CN" sz="1200" kern="1200" dirty="0">
                <a:solidFill>
                  <a:schemeClr val="tx1"/>
                </a:solidFill>
                <a:effectLst/>
                <a:latin typeface="+mn-lt"/>
                <a:ea typeface="+mn-ea"/>
                <a:cs typeface="+mn-cs"/>
              </a:rPr>
              <a:t>的会</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但与</a:t>
            </a:r>
            <a:r>
              <a:rPr lang="en-US" altLang="zh-CN" sz="1200" kern="1200" dirty="0">
                <a:solidFill>
                  <a:schemeClr val="tx1"/>
                </a:solidFill>
                <a:effectLst/>
                <a:latin typeface="+mn-lt"/>
                <a:ea typeface="+mn-ea"/>
                <a:cs typeface="+mn-cs"/>
              </a:rPr>
              <a:t>ACL</a:t>
            </a:r>
            <a:r>
              <a:rPr lang="zh-CN" altLang="zh-CN" sz="1200" kern="1200" dirty="0">
                <a:solidFill>
                  <a:schemeClr val="tx1"/>
                </a:solidFill>
                <a:effectLst/>
                <a:latin typeface="+mn-lt"/>
                <a:ea typeface="+mn-ea"/>
                <a:cs typeface="+mn-cs"/>
              </a:rPr>
              <a:t>的差距比</a:t>
            </a:r>
            <a:r>
              <a:rPr lang="en-US" altLang="zh-CN" sz="1200" kern="1200" dirty="0">
                <a:solidFill>
                  <a:schemeClr val="tx1"/>
                </a:solidFill>
                <a:effectLst/>
                <a:latin typeface="+mn-lt"/>
                <a:ea typeface="+mn-ea"/>
                <a:cs typeface="+mn-cs"/>
              </a:rPr>
              <a:t>ICCV-ECCV</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ICML-ECML</a:t>
            </a:r>
            <a:r>
              <a:rPr lang="zh-CN" altLang="zh-CN" sz="1200" kern="1200" dirty="0">
                <a:solidFill>
                  <a:schemeClr val="tx1"/>
                </a:solidFill>
                <a:effectLst/>
                <a:latin typeface="+mn-lt"/>
                <a:ea typeface="+mn-ea"/>
                <a:cs typeface="+mn-cs"/>
              </a:rPr>
              <a:t>大得多</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ECAI</a:t>
            </a:r>
            <a:r>
              <a:rPr lang="en-US" altLang="zh-CN" sz="1200" kern="1200" dirty="0">
                <a:solidFill>
                  <a:schemeClr val="tx1"/>
                </a:solidFill>
                <a:effectLst/>
                <a:latin typeface="+mn-lt"/>
                <a:ea typeface="+mn-ea"/>
                <a:cs typeface="+mn-cs"/>
              </a:rPr>
              <a:t> (2): </a:t>
            </a:r>
            <a:r>
              <a:rPr lang="zh-CN" altLang="zh-CN" sz="1200" kern="1200" dirty="0">
                <a:solidFill>
                  <a:schemeClr val="tx1"/>
                </a:solidFill>
                <a:effectLst/>
                <a:latin typeface="+mn-lt"/>
                <a:ea typeface="+mn-ea"/>
                <a:cs typeface="+mn-cs"/>
              </a:rPr>
              <a:t>欧洲的人工智能综合型会议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历史很久</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但因为有</a:t>
            </a:r>
            <a:r>
              <a:rPr lang="en-US" altLang="zh-CN" sz="1200" kern="1200" dirty="0">
                <a:solidFill>
                  <a:schemeClr val="tx1"/>
                </a:solidFill>
                <a:effectLst/>
                <a:latin typeface="+mn-lt"/>
                <a:ea typeface="+mn-ea"/>
                <a:cs typeface="+mn-cs"/>
              </a:rPr>
              <a:t>IJCAI/AAAI</a:t>
            </a:r>
            <a:r>
              <a:rPr lang="zh-CN" altLang="zh-CN" sz="1200" kern="1200" dirty="0">
                <a:solidFill>
                  <a:schemeClr val="tx1"/>
                </a:solidFill>
                <a:effectLst/>
                <a:latin typeface="+mn-lt"/>
                <a:ea typeface="+mn-ea"/>
                <a:cs typeface="+mn-cs"/>
              </a:rPr>
              <a:t>压着</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zh-CN" altLang="zh-CN" sz="1200" kern="1200" dirty="0">
                <a:solidFill>
                  <a:schemeClr val="tx1"/>
                </a:solidFill>
                <a:effectLst/>
                <a:latin typeface="+mn-lt"/>
                <a:ea typeface="+mn-ea"/>
                <a:cs typeface="+mn-cs"/>
              </a:rPr>
              <a:t>很难往上升</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ALT</a:t>
            </a:r>
            <a:r>
              <a:rPr lang="en-US" altLang="zh-CN" sz="1200" kern="1200" dirty="0">
                <a:solidFill>
                  <a:schemeClr val="tx1"/>
                </a:solidFill>
                <a:effectLst/>
                <a:latin typeface="+mn-lt"/>
                <a:ea typeface="+mn-ea"/>
                <a:cs typeface="+mn-cs"/>
              </a:rPr>
              <a:t> (2-): </a:t>
            </a:r>
            <a:r>
              <a:rPr lang="zh-CN" altLang="zh-CN" sz="1200" kern="1200" dirty="0">
                <a:solidFill>
                  <a:schemeClr val="tx1"/>
                </a:solidFill>
                <a:effectLst/>
                <a:latin typeface="+mn-lt"/>
                <a:ea typeface="+mn-ea"/>
                <a:cs typeface="+mn-cs"/>
              </a:rPr>
              <a:t>有点象</a:t>
            </a:r>
            <a:r>
              <a:rPr lang="en-US" altLang="zh-CN" sz="1200" kern="1200" dirty="0">
                <a:solidFill>
                  <a:schemeClr val="tx1"/>
                </a:solidFill>
                <a:effectLst/>
                <a:latin typeface="+mn-lt"/>
                <a:ea typeface="+mn-ea"/>
                <a:cs typeface="+mn-cs"/>
              </a:rPr>
              <a:t>COLT</a:t>
            </a:r>
            <a:r>
              <a:rPr lang="zh-CN" altLang="zh-CN" sz="1200" kern="1200" dirty="0">
                <a:solidFill>
                  <a:schemeClr val="tx1"/>
                </a:solidFill>
                <a:effectLst/>
                <a:latin typeface="+mn-lt"/>
                <a:ea typeface="+mn-ea"/>
                <a:cs typeface="+mn-cs"/>
              </a:rPr>
              <a:t>的</a:t>
            </a:r>
            <a:r>
              <a:rPr lang="en-US" altLang="zh-CN" sz="1200" kern="1200" dirty="0">
                <a:solidFill>
                  <a:schemeClr val="tx1"/>
                </a:solidFill>
                <a:effectLst/>
                <a:latin typeface="+mn-lt"/>
                <a:ea typeface="+mn-ea"/>
                <a:cs typeface="+mn-cs"/>
              </a:rPr>
              <a:t>tier-2</a:t>
            </a:r>
            <a:r>
              <a:rPr lang="zh-CN" altLang="zh-CN" sz="1200" kern="1200" dirty="0">
                <a:solidFill>
                  <a:schemeClr val="tx1"/>
                </a:solidFill>
                <a:effectLst/>
                <a:latin typeface="+mn-lt"/>
                <a:ea typeface="+mn-ea"/>
                <a:cs typeface="+mn-cs"/>
              </a:rPr>
              <a:t>版</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但因为搞计算学习理论的人没多少</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做得好的数来数去就那么些</a:t>
            </a:r>
            <a:r>
              <a:rPr lang="en-US" altLang="zh-CN" sz="1200" kern="1200" dirty="0">
                <a:solidFill>
                  <a:schemeClr val="tx1"/>
                </a:solidFill>
                <a:effectLst/>
                <a:latin typeface="+mn-lt"/>
                <a:ea typeface="+mn-ea"/>
                <a:cs typeface="+mn-cs"/>
              </a:rPr>
              <a:t>group, </a:t>
            </a:r>
            <a:r>
              <a:rPr lang="zh-CN" altLang="zh-CN" sz="1200" kern="1200" dirty="0">
                <a:solidFill>
                  <a:schemeClr val="tx1"/>
                </a:solidFill>
                <a:effectLst/>
                <a:latin typeface="+mn-lt"/>
                <a:ea typeface="+mn-ea"/>
                <a:cs typeface="+mn-cs"/>
              </a:rPr>
              <a:t>基本上到</a:t>
            </a:r>
            <a:r>
              <a:rPr lang="en-US" altLang="zh-CN" sz="1200" kern="1200" dirty="0">
                <a:solidFill>
                  <a:schemeClr val="tx1"/>
                </a:solidFill>
                <a:effectLst/>
                <a:latin typeface="+mn-lt"/>
                <a:ea typeface="+mn-ea"/>
                <a:cs typeface="+mn-cs"/>
              </a:rPr>
              <a:t>COLT</a:t>
            </a:r>
            <a:r>
              <a:rPr lang="zh-CN" altLang="zh-CN" sz="1200" kern="1200" dirty="0">
                <a:solidFill>
                  <a:schemeClr val="tx1"/>
                </a:solidFill>
                <a:effectLst/>
                <a:latin typeface="+mn-lt"/>
                <a:ea typeface="+mn-ea"/>
                <a:cs typeface="+mn-cs"/>
              </a:rPr>
              <a:t>去了</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a:t>
            </a:r>
            <a:r>
              <a:rPr lang="en-US" altLang="zh-CN" sz="1200" kern="1200" dirty="0">
                <a:solidFill>
                  <a:schemeClr val="tx1"/>
                </a:solidFill>
                <a:effectLst/>
                <a:latin typeface="+mn-lt"/>
                <a:ea typeface="+mn-ea"/>
                <a:cs typeface="+mn-cs"/>
              </a:rPr>
              <a:t>ALT</a:t>
            </a:r>
            <a:r>
              <a:rPr lang="zh-CN" altLang="zh-CN" sz="1200" kern="1200" dirty="0">
                <a:solidFill>
                  <a:schemeClr val="tx1"/>
                </a:solidFill>
                <a:effectLst/>
                <a:latin typeface="+mn-lt"/>
                <a:ea typeface="+mn-ea"/>
                <a:cs typeface="+mn-cs"/>
              </a:rPr>
              <a:t>里面有不少并非计算学习理论的内容</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EMNLP</a:t>
            </a:r>
            <a:r>
              <a:rPr lang="en-US" altLang="zh-CN" sz="1200" kern="1200" dirty="0">
                <a:solidFill>
                  <a:schemeClr val="tx1"/>
                </a:solidFill>
                <a:effectLst/>
                <a:latin typeface="+mn-lt"/>
                <a:ea typeface="+mn-ea"/>
                <a:cs typeface="+mn-cs"/>
              </a:rPr>
              <a:t> (2-): </a:t>
            </a:r>
            <a:r>
              <a:rPr lang="zh-CN" altLang="zh-CN" sz="1200" kern="1200" dirty="0">
                <a:solidFill>
                  <a:schemeClr val="tx1"/>
                </a:solidFill>
                <a:effectLst/>
                <a:latin typeface="+mn-lt"/>
                <a:ea typeface="+mn-ea"/>
                <a:cs typeface="+mn-cs"/>
              </a:rPr>
              <a:t>计算语言学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自然语言处理方面一个不错的会</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有些人认为与</a:t>
            </a:r>
            <a:r>
              <a:rPr lang="en-US" altLang="zh-CN" sz="1200" kern="1200" dirty="0">
                <a:solidFill>
                  <a:schemeClr val="tx1"/>
                </a:solidFill>
                <a:effectLst/>
                <a:latin typeface="+mn-lt"/>
                <a:ea typeface="+mn-ea"/>
                <a:cs typeface="+mn-cs"/>
              </a:rPr>
              <a:t>COLLING</a:t>
            </a:r>
            <a:r>
              <a:rPr lang="zh-CN" altLang="zh-CN" sz="1200" kern="1200" dirty="0">
                <a:solidFill>
                  <a:schemeClr val="tx1"/>
                </a:solidFill>
                <a:effectLst/>
                <a:latin typeface="+mn-lt"/>
                <a:ea typeface="+mn-ea"/>
                <a:cs typeface="+mn-cs"/>
              </a:rPr>
              <a:t>相当</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但我觉得它还是要弱一点</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ILP</a:t>
            </a:r>
            <a:r>
              <a:rPr lang="en-US" altLang="zh-CN" sz="1200" kern="1200" dirty="0">
                <a:solidFill>
                  <a:schemeClr val="tx1"/>
                </a:solidFill>
                <a:effectLst/>
                <a:latin typeface="+mn-lt"/>
                <a:ea typeface="+mn-ea"/>
                <a:cs typeface="+mn-cs"/>
              </a:rPr>
              <a:t> (2-): </a:t>
            </a:r>
            <a:r>
              <a:rPr lang="zh-CN" altLang="zh-CN" sz="1200" kern="1200" dirty="0">
                <a:solidFill>
                  <a:schemeClr val="tx1"/>
                </a:solidFill>
                <a:effectLst/>
                <a:latin typeface="+mn-lt"/>
                <a:ea typeface="+mn-ea"/>
                <a:cs typeface="+mn-cs"/>
              </a:rPr>
              <a:t>归纳逻辑程序设计方面最好的会议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但因为很多其他会议里都有</a:t>
            </a:r>
            <a:r>
              <a:rPr lang="en-US" altLang="zh-CN" sz="1200" kern="1200" dirty="0">
                <a:solidFill>
                  <a:schemeClr val="tx1"/>
                </a:solidFill>
                <a:effectLst/>
                <a:latin typeface="+mn-lt"/>
                <a:ea typeface="+mn-ea"/>
                <a:cs typeface="+mn-cs"/>
              </a:rPr>
              <a:t>ILP</a:t>
            </a:r>
            <a:r>
              <a:rPr lang="zh-CN" altLang="zh-CN" sz="1200" kern="1200" dirty="0">
                <a:solidFill>
                  <a:schemeClr val="tx1"/>
                </a:solidFill>
                <a:effectLst/>
                <a:latin typeface="+mn-lt"/>
                <a:ea typeface="+mn-ea"/>
                <a:cs typeface="+mn-cs"/>
              </a:rPr>
              <a:t>方面的内容</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所以它只能保住</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的位置了</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PKDD</a:t>
            </a:r>
            <a:r>
              <a:rPr lang="en-US" altLang="zh-CN" sz="1200" kern="1200" dirty="0">
                <a:solidFill>
                  <a:schemeClr val="tx1"/>
                </a:solidFill>
                <a:effectLst/>
                <a:latin typeface="+mn-lt"/>
                <a:ea typeface="+mn-ea"/>
                <a:cs typeface="+mn-cs"/>
              </a:rPr>
              <a:t> (2-): </a:t>
            </a:r>
            <a:r>
              <a:rPr lang="zh-CN" altLang="zh-CN" sz="1200" kern="1200" dirty="0">
                <a:solidFill>
                  <a:schemeClr val="tx1"/>
                </a:solidFill>
                <a:effectLst/>
                <a:latin typeface="+mn-lt"/>
                <a:ea typeface="+mn-ea"/>
                <a:cs typeface="+mn-cs"/>
              </a:rPr>
              <a:t>欧洲的数据挖掘会议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目前在数据挖掘会议里面排第</a:t>
            </a:r>
            <a:r>
              <a:rPr lang="en-US" altLang="zh-CN" sz="1200" kern="1200" dirty="0">
                <a:solidFill>
                  <a:schemeClr val="tx1"/>
                </a:solidFill>
                <a:effectLst/>
                <a:latin typeface="+mn-lt"/>
                <a:ea typeface="+mn-ea"/>
                <a:cs typeface="+mn-cs"/>
              </a:rPr>
              <a:t>4. </a:t>
            </a:r>
            <a:r>
              <a:rPr lang="zh-CN" altLang="zh-CN" sz="1200" kern="1200" dirty="0">
                <a:solidFill>
                  <a:schemeClr val="tx1"/>
                </a:solidFill>
                <a:effectLst/>
                <a:latin typeface="+mn-lt"/>
                <a:ea typeface="+mn-ea"/>
                <a:cs typeface="+mn-cs"/>
              </a:rPr>
              <a:t>欧洲人很想把它抬起来</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所以这些年一直和</a:t>
            </a:r>
            <a:r>
              <a:rPr lang="en-US" altLang="zh-CN" sz="1200" kern="1200" dirty="0">
                <a:solidFill>
                  <a:schemeClr val="tx1"/>
                </a:solidFill>
                <a:effectLst/>
                <a:latin typeface="+mn-lt"/>
                <a:ea typeface="+mn-ea"/>
                <a:cs typeface="+mn-cs"/>
              </a:rPr>
              <a:t>ECML</a:t>
            </a:r>
            <a:r>
              <a:rPr lang="zh-CN" altLang="zh-CN" sz="1200" kern="1200" dirty="0">
                <a:solidFill>
                  <a:schemeClr val="tx1"/>
                </a:solidFill>
                <a:effectLst/>
                <a:latin typeface="+mn-lt"/>
                <a:ea typeface="+mn-ea"/>
                <a:cs typeface="+mn-cs"/>
              </a:rPr>
              <a:t>一起捆绑着开</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希望能借</a:t>
            </a:r>
            <a:r>
              <a:rPr lang="en-US" altLang="zh-CN" sz="1200" kern="1200" dirty="0">
                <a:solidFill>
                  <a:schemeClr val="tx1"/>
                </a:solidFill>
                <a:effectLst/>
                <a:latin typeface="+mn-lt"/>
                <a:ea typeface="+mn-ea"/>
                <a:cs typeface="+mn-cs"/>
              </a:rPr>
              <a:t>ECML</a:t>
            </a:r>
            <a:r>
              <a:rPr lang="zh-CN" altLang="zh-CN" sz="1200" kern="1200" dirty="0">
                <a:solidFill>
                  <a:schemeClr val="tx1"/>
                </a:solidFill>
                <a:effectLst/>
                <a:latin typeface="+mn-lt"/>
                <a:ea typeface="+mn-ea"/>
                <a:cs typeface="+mn-cs"/>
              </a:rPr>
              <a:t>把它带起来</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但因为</a:t>
            </a:r>
            <a:r>
              <a:rPr lang="en-US" altLang="zh-CN" sz="1200" kern="1200" dirty="0">
                <a:solidFill>
                  <a:schemeClr val="tx1"/>
                </a:solidFill>
                <a:effectLst/>
                <a:latin typeface="+mn-lt"/>
                <a:ea typeface="+mn-ea"/>
                <a:cs typeface="+mn-cs"/>
              </a:rPr>
              <a:t>ICDM</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SDM, </a:t>
            </a:r>
            <a:r>
              <a:rPr lang="zh-CN" altLang="zh-CN" sz="1200" kern="1200" dirty="0">
                <a:solidFill>
                  <a:schemeClr val="tx1"/>
                </a:solidFill>
                <a:effectLst/>
                <a:latin typeface="+mn-lt"/>
                <a:ea typeface="+mn-ea"/>
                <a:cs typeface="+mn-cs"/>
              </a:rPr>
              <a:t>这已经不太可能了</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所以今年的</a:t>
            </a:r>
            <a:r>
              <a:rPr lang="en-US" altLang="zh-CN" sz="1200" kern="1200" dirty="0">
                <a:solidFill>
                  <a:schemeClr val="tx1"/>
                </a:solidFill>
                <a:effectLst/>
                <a:latin typeface="+mn-lt"/>
                <a:ea typeface="+mn-ea"/>
                <a:cs typeface="+mn-cs"/>
              </a:rPr>
              <a:t>PKDD</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ECML</a:t>
            </a:r>
            <a:r>
              <a:rPr lang="zh-CN" altLang="zh-CN" sz="1200" kern="1200" dirty="0">
                <a:solidFill>
                  <a:schemeClr val="tx1"/>
                </a:solidFill>
                <a:effectLst/>
                <a:latin typeface="+mn-lt"/>
                <a:ea typeface="+mn-ea"/>
                <a:cs typeface="+mn-cs"/>
              </a:rPr>
              <a:t>虽然还是一起开</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但已经独立审稿了</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以前是可以同时投两个会</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作者可以声明优先被哪个会考虑</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如果</a:t>
            </a:r>
            <a:r>
              <a:rPr lang="en-US" altLang="zh-CN" sz="1200" kern="1200" dirty="0">
                <a:solidFill>
                  <a:schemeClr val="tx1"/>
                </a:solidFill>
                <a:effectLst/>
                <a:latin typeface="+mn-lt"/>
                <a:ea typeface="+mn-ea"/>
                <a:cs typeface="+mn-cs"/>
              </a:rPr>
              <a:t>ECML</a:t>
            </a:r>
            <a:r>
              <a:rPr lang="zh-CN" altLang="zh-CN" sz="1200" kern="1200" dirty="0">
                <a:solidFill>
                  <a:schemeClr val="tx1"/>
                </a:solidFill>
                <a:effectLst/>
                <a:latin typeface="+mn-lt"/>
                <a:ea typeface="+mn-ea"/>
                <a:cs typeface="+mn-cs"/>
              </a:rPr>
              <a:t>中不了还可以被</a:t>
            </a:r>
            <a:r>
              <a:rPr lang="en-US" altLang="zh-CN" sz="1200" kern="1200" dirty="0">
                <a:solidFill>
                  <a:schemeClr val="tx1"/>
                </a:solidFill>
                <a:effectLst/>
                <a:latin typeface="+mn-lt"/>
                <a:ea typeface="+mn-ea"/>
                <a:cs typeface="+mn-cs"/>
              </a:rPr>
              <a:t>PKDD</a:t>
            </a:r>
            <a:r>
              <a:rPr lang="zh-CN" altLang="zh-CN" sz="1200" kern="1200" dirty="0">
                <a:solidFill>
                  <a:schemeClr val="tx1"/>
                </a:solidFill>
                <a:effectLst/>
                <a:latin typeface="+mn-lt"/>
                <a:ea typeface="+mn-ea"/>
                <a:cs typeface="+mn-cs"/>
              </a:rPr>
              <a:t>接受</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pPr latinLnBrk="1"/>
            <a:br>
              <a:rPr lang="en-US" altLang="zh-CN" sz="1200" kern="1200" dirty="0">
                <a:solidFill>
                  <a:schemeClr val="tx1"/>
                </a:solidFill>
                <a:effectLst/>
                <a:latin typeface="+mn-lt"/>
                <a:ea typeface="+mn-ea"/>
                <a:cs typeface="+mn-cs"/>
              </a:rPr>
            </a:br>
            <a:r>
              <a:rPr lang="en-US" altLang="zh-CN" sz="1200" kern="1200" dirty="0">
                <a:solidFill>
                  <a:schemeClr val="tx1"/>
                </a:solidFill>
                <a:effectLst/>
                <a:latin typeface="+mn-lt"/>
                <a:ea typeface="+mn-ea"/>
                <a:cs typeface="+mn-cs"/>
              </a:rPr>
              <a:t>tier 3: </a:t>
            </a:r>
            <a:r>
              <a:rPr lang="zh-CN" altLang="zh-CN" sz="1200" kern="1200" dirty="0">
                <a:solidFill>
                  <a:schemeClr val="tx1"/>
                </a:solidFill>
                <a:effectLst/>
                <a:latin typeface="+mn-lt"/>
                <a:ea typeface="+mn-ea"/>
                <a:cs typeface="+mn-cs"/>
              </a:rPr>
              <a:t>列得很不全</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另外</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因为</a:t>
            </a:r>
            <a:r>
              <a:rPr lang="en-US" altLang="zh-CN" sz="1200" kern="1200" dirty="0">
                <a:solidFill>
                  <a:schemeClr val="tx1"/>
                </a:solidFill>
                <a:effectLst/>
                <a:latin typeface="+mn-lt"/>
                <a:ea typeface="+mn-ea"/>
                <a:cs typeface="+mn-cs"/>
              </a:rPr>
              <a:t>AI</a:t>
            </a:r>
            <a:r>
              <a:rPr lang="zh-CN" altLang="zh-CN" sz="1200" kern="1200" dirty="0">
                <a:solidFill>
                  <a:schemeClr val="tx1"/>
                </a:solidFill>
                <a:effectLst/>
                <a:latin typeface="+mn-lt"/>
                <a:ea typeface="+mn-ea"/>
                <a:cs typeface="+mn-cs"/>
              </a:rPr>
              <a:t>的相关会议非常多</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所以能列在</a:t>
            </a:r>
            <a:r>
              <a:rPr lang="en-US" altLang="zh-CN" sz="1200" kern="1200" dirty="0">
                <a:solidFill>
                  <a:schemeClr val="tx1"/>
                </a:solidFill>
                <a:effectLst/>
                <a:latin typeface="+mn-lt"/>
                <a:ea typeface="+mn-ea"/>
                <a:cs typeface="+mn-cs"/>
              </a:rPr>
              <a:t>tier-3</a:t>
            </a:r>
            <a:r>
              <a:rPr lang="zh-CN" altLang="zh-CN" sz="1200" kern="1200" dirty="0">
                <a:solidFill>
                  <a:schemeClr val="tx1"/>
                </a:solidFill>
                <a:effectLst/>
                <a:latin typeface="+mn-lt"/>
                <a:ea typeface="+mn-ea"/>
                <a:cs typeface="+mn-cs"/>
              </a:rPr>
              <a:t>也算不错了</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基本上能进到所有</a:t>
            </a:r>
            <a:r>
              <a:rPr lang="en-US" altLang="zh-CN" sz="1200" kern="1200" dirty="0">
                <a:solidFill>
                  <a:schemeClr val="tx1"/>
                </a:solidFill>
                <a:effectLst/>
                <a:latin typeface="+mn-lt"/>
                <a:ea typeface="+mn-ea"/>
                <a:cs typeface="+mn-cs"/>
              </a:rPr>
              <a:t>AI</a:t>
            </a:r>
            <a:r>
              <a:rPr lang="zh-CN" altLang="zh-CN" sz="1200" kern="1200" dirty="0">
                <a:solidFill>
                  <a:schemeClr val="tx1"/>
                </a:solidFill>
                <a:effectLst/>
                <a:latin typeface="+mn-lt"/>
                <a:ea typeface="+mn-ea"/>
                <a:cs typeface="+mn-cs"/>
              </a:rPr>
              <a:t>会议中的前</a:t>
            </a:r>
            <a:r>
              <a:rPr lang="en-US" altLang="zh-CN" sz="1200" kern="1200" dirty="0">
                <a:solidFill>
                  <a:schemeClr val="tx1"/>
                </a:solidFill>
                <a:effectLst/>
                <a:latin typeface="+mn-lt"/>
                <a:ea typeface="+mn-ea"/>
                <a:cs typeface="+mn-cs"/>
              </a:rPr>
              <a:t>30%</a:t>
            </a:r>
            <a:r>
              <a:rPr lang="zh-CN" altLang="zh-CN" sz="1200" kern="1200" dirty="0">
                <a:solidFill>
                  <a:schemeClr val="tx1"/>
                </a:solidFill>
                <a:effectLst/>
                <a:latin typeface="+mn-lt"/>
                <a:ea typeface="+mn-ea"/>
                <a:cs typeface="+mn-cs"/>
              </a:rPr>
              <a:t>吧</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ACCV</a:t>
            </a:r>
            <a:r>
              <a:rPr lang="en-US" altLang="zh-CN" sz="1200" kern="1200" dirty="0">
                <a:solidFill>
                  <a:schemeClr val="tx1"/>
                </a:solidFill>
                <a:effectLst/>
                <a:latin typeface="+mn-lt"/>
                <a:ea typeface="+mn-ea"/>
                <a:cs typeface="+mn-cs"/>
              </a:rPr>
              <a:t> (3+): </a:t>
            </a:r>
            <a:r>
              <a:rPr lang="zh-CN" altLang="zh-CN" sz="1200" kern="1200" dirty="0">
                <a:solidFill>
                  <a:schemeClr val="tx1"/>
                </a:solidFill>
                <a:effectLst/>
                <a:latin typeface="+mn-lt"/>
                <a:ea typeface="+mn-ea"/>
                <a:cs typeface="+mn-cs"/>
              </a:rPr>
              <a:t>亚洲的计算机视觉会议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在亚太级别的会议里算很好的了</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DS</a:t>
            </a:r>
            <a:r>
              <a:rPr lang="en-US" altLang="zh-CN" sz="1200" kern="1200" dirty="0">
                <a:solidFill>
                  <a:schemeClr val="tx1"/>
                </a:solidFill>
                <a:effectLst/>
                <a:latin typeface="+mn-lt"/>
                <a:ea typeface="+mn-ea"/>
                <a:cs typeface="+mn-cs"/>
              </a:rPr>
              <a:t> (3+): </a:t>
            </a:r>
            <a:r>
              <a:rPr lang="zh-CN" altLang="zh-CN" sz="1200" kern="1200" dirty="0">
                <a:solidFill>
                  <a:schemeClr val="tx1"/>
                </a:solidFill>
                <a:effectLst/>
                <a:latin typeface="+mn-lt"/>
                <a:ea typeface="+mn-ea"/>
                <a:cs typeface="+mn-cs"/>
              </a:rPr>
              <a:t>日本人发起的一个接近数据挖掘的会议</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ECIR </a:t>
            </a:r>
            <a:r>
              <a:rPr lang="en-US" altLang="zh-CN" sz="1200" kern="1200" dirty="0">
                <a:solidFill>
                  <a:schemeClr val="tx1"/>
                </a:solidFill>
                <a:effectLst/>
                <a:latin typeface="+mn-lt"/>
                <a:ea typeface="+mn-ea"/>
                <a:cs typeface="+mn-cs"/>
              </a:rPr>
              <a:t>(3+): </a:t>
            </a:r>
            <a:r>
              <a:rPr lang="zh-CN" altLang="zh-CN" sz="1200" kern="1200" dirty="0">
                <a:solidFill>
                  <a:schemeClr val="tx1"/>
                </a:solidFill>
                <a:effectLst/>
                <a:latin typeface="+mn-lt"/>
                <a:ea typeface="+mn-ea"/>
                <a:cs typeface="+mn-cs"/>
              </a:rPr>
              <a:t>欧洲的信息检索会议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前几年还只是英国的信息检索会议</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ICTAI</a:t>
            </a:r>
            <a:r>
              <a:rPr lang="en-US" altLang="zh-CN" sz="1200" kern="1200" dirty="0">
                <a:solidFill>
                  <a:schemeClr val="tx1"/>
                </a:solidFill>
                <a:effectLst/>
                <a:latin typeface="+mn-lt"/>
                <a:ea typeface="+mn-ea"/>
                <a:cs typeface="+mn-cs"/>
              </a:rPr>
              <a:t> (3+): IEEE</a:t>
            </a:r>
            <a:r>
              <a:rPr lang="zh-CN" altLang="zh-CN" sz="1200" kern="1200" dirty="0">
                <a:solidFill>
                  <a:schemeClr val="tx1"/>
                </a:solidFill>
                <a:effectLst/>
                <a:latin typeface="+mn-lt"/>
                <a:ea typeface="+mn-ea"/>
                <a:cs typeface="+mn-cs"/>
              </a:rPr>
              <a:t>最主要的人工智能会议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偏应用</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是被</a:t>
            </a:r>
            <a:r>
              <a:rPr lang="en-US" altLang="zh-CN" sz="1200" kern="1200" dirty="0">
                <a:solidFill>
                  <a:schemeClr val="tx1"/>
                </a:solidFill>
                <a:effectLst/>
                <a:latin typeface="+mn-lt"/>
                <a:ea typeface="+mn-ea"/>
                <a:cs typeface="+mn-cs"/>
              </a:rPr>
              <a:t>IEEE</a:t>
            </a:r>
            <a:r>
              <a:rPr lang="zh-CN" altLang="zh-CN" sz="1200" kern="1200" dirty="0">
                <a:solidFill>
                  <a:schemeClr val="tx1"/>
                </a:solidFill>
                <a:effectLst/>
                <a:latin typeface="+mn-lt"/>
                <a:ea typeface="+mn-ea"/>
                <a:cs typeface="+mn-cs"/>
              </a:rPr>
              <a:t>办烂的一个典型</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以前的</a:t>
            </a:r>
            <a:r>
              <a:rPr lang="en-US" altLang="zh-CN" sz="1200" kern="1200" dirty="0">
                <a:solidFill>
                  <a:schemeClr val="tx1"/>
                </a:solidFill>
                <a:effectLst/>
                <a:latin typeface="+mn-lt"/>
                <a:ea typeface="+mn-ea"/>
                <a:cs typeface="+mn-cs"/>
              </a:rPr>
              <a:t>quality</a:t>
            </a:r>
            <a:r>
              <a:rPr lang="zh-CN" altLang="zh-CN" sz="1200" kern="1200" dirty="0">
                <a:solidFill>
                  <a:schemeClr val="tx1"/>
                </a:solidFill>
                <a:effectLst/>
                <a:latin typeface="+mn-lt"/>
                <a:ea typeface="+mn-ea"/>
                <a:cs typeface="+mn-cs"/>
              </a:rPr>
              <a:t>还是不错的</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但是办得越久声誉反倒越差了</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糟糕的是似乎还在继续下滑</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现在其实</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已经不太呆得住了</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PAKDD</a:t>
            </a:r>
            <a:r>
              <a:rPr lang="en-US" altLang="zh-CN" sz="1200" kern="1200" dirty="0">
                <a:solidFill>
                  <a:schemeClr val="tx1"/>
                </a:solidFill>
                <a:effectLst/>
                <a:latin typeface="+mn-lt"/>
                <a:ea typeface="+mn-ea"/>
                <a:cs typeface="+mn-cs"/>
              </a:rPr>
              <a:t> (3+): </a:t>
            </a:r>
            <a:r>
              <a:rPr lang="zh-CN" altLang="zh-CN" sz="1200" kern="1200" dirty="0">
                <a:solidFill>
                  <a:schemeClr val="tx1"/>
                </a:solidFill>
                <a:effectLst/>
                <a:latin typeface="+mn-lt"/>
                <a:ea typeface="+mn-ea"/>
                <a:cs typeface="+mn-cs"/>
              </a:rPr>
              <a:t>亚太数据挖掘会议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目前在数据挖掘会议里排第</a:t>
            </a:r>
            <a:r>
              <a:rPr lang="en-US" altLang="zh-CN" sz="1200" kern="1200" dirty="0">
                <a:solidFill>
                  <a:schemeClr val="tx1"/>
                </a:solidFill>
                <a:effectLst/>
                <a:latin typeface="+mn-lt"/>
                <a:ea typeface="+mn-ea"/>
                <a:cs typeface="+mn-cs"/>
              </a:rPr>
              <a:t>5.</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ICANN</a:t>
            </a:r>
            <a:r>
              <a:rPr lang="en-US" altLang="zh-CN" sz="1200" kern="1200" dirty="0">
                <a:solidFill>
                  <a:schemeClr val="tx1"/>
                </a:solidFill>
                <a:effectLst/>
                <a:latin typeface="+mn-lt"/>
                <a:ea typeface="+mn-ea"/>
                <a:cs typeface="+mn-cs"/>
              </a:rPr>
              <a:t> (3+): </a:t>
            </a:r>
            <a:r>
              <a:rPr lang="zh-CN" altLang="zh-CN" sz="1200" kern="1200" dirty="0">
                <a:solidFill>
                  <a:schemeClr val="tx1"/>
                </a:solidFill>
                <a:effectLst/>
                <a:latin typeface="+mn-lt"/>
                <a:ea typeface="+mn-ea"/>
                <a:cs typeface="+mn-cs"/>
              </a:rPr>
              <a:t>欧洲的神经网络会议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从</a:t>
            </a:r>
            <a:r>
              <a:rPr lang="en-US" altLang="zh-CN" sz="1200" kern="1200" dirty="0">
                <a:solidFill>
                  <a:schemeClr val="tx1"/>
                </a:solidFill>
                <a:effectLst/>
                <a:latin typeface="+mn-lt"/>
                <a:ea typeface="+mn-ea"/>
                <a:cs typeface="+mn-cs"/>
              </a:rPr>
              <a:t>quality</a:t>
            </a:r>
            <a:r>
              <a:rPr lang="zh-CN" altLang="zh-CN" sz="1200" kern="1200" dirty="0">
                <a:solidFill>
                  <a:schemeClr val="tx1"/>
                </a:solidFill>
                <a:effectLst/>
                <a:latin typeface="+mn-lt"/>
                <a:ea typeface="+mn-ea"/>
                <a:cs typeface="+mn-cs"/>
              </a:rPr>
              <a:t>来说是神经网络会议中最好的</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但这个领域的人不重视会议</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在该领域它的重要性不如</a:t>
            </a:r>
            <a:r>
              <a:rPr lang="en-US" altLang="zh-CN" sz="1200" kern="1200" dirty="0">
                <a:solidFill>
                  <a:schemeClr val="tx1"/>
                </a:solidFill>
                <a:effectLst/>
                <a:latin typeface="+mn-lt"/>
                <a:ea typeface="+mn-ea"/>
                <a:cs typeface="+mn-cs"/>
              </a:rPr>
              <a:t>IJCNN.</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AJCAI</a:t>
            </a:r>
            <a:r>
              <a:rPr lang="en-US" altLang="zh-CN" sz="1200" kern="1200" dirty="0">
                <a:solidFill>
                  <a:schemeClr val="tx1"/>
                </a:solidFill>
                <a:effectLst/>
                <a:latin typeface="+mn-lt"/>
                <a:ea typeface="+mn-ea"/>
                <a:cs typeface="+mn-cs"/>
              </a:rPr>
              <a:t> (3): </a:t>
            </a:r>
            <a:r>
              <a:rPr lang="zh-CN" altLang="zh-CN" sz="1200" kern="1200" dirty="0">
                <a:solidFill>
                  <a:schemeClr val="tx1"/>
                </a:solidFill>
                <a:effectLst/>
                <a:latin typeface="+mn-lt"/>
                <a:ea typeface="+mn-ea"/>
                <a:cs typeface="+mn-cs"/>
              </a:rPr>
              <a:t>澳大利亚的综合型人工智能会议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在国家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地区级</a:t>
            </a:r>
            <a:r>
              <a:rPr lang="en-US" altLang="zh-CN" sz="1200" kern="1200" dirty="0">
                <a:solidFill>
                  <a:schemeClr val="tx1"/>
                </a:solidFill>
                <a:effectLst/>
                <a:latin typeface="+mn-lt"/>
                <a:ea typeface="+mn-ea"/>
                <a:cs typeface="+mn-cs"/>
              </a:rPr>
              <a:t>AI</a:t>
            </a:r>
            <a:r>
              <a:rPr lang="zh-CN" altLang="zh-CN" sz="1200" kern="1200" dirty="0">
                <a:solidFill>
                  <a:schemeClr val="tx1"/>
                </a:solidFill>
                <a:effectLst/>
                <a:latin typeface="+mn-lt"/>
                <a:ea typeface="+mn-ea"/>
                <a:cs typeface="+mn-cs"/>
              </a:rPr>
              <a:t>会议中算不错的了</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CAI</a:t>
            </a:r>
            <a:r>
              <a:rPr lang="en-US" altLang="zh-CN" sz="1200" kern="1200" dirty="0">
                <a:solidFill>
                  <a:schemeClr val="tx1"/>
                </a:solidFill>
                <a:effectLst/>
                <a:latin typeface="+mn-lt"/>
                <a:ea typeface="+mn-ea"/>
                <a:cs typeface="+mn-cs"/>
              </a:rPr>
              <a:t> (3): </a:t>
            </a:r>
            <a:r>
              <a:rPr lang="zh-CN" altLang="zh-CN" sz="1200" kern="1200" dirty="0">
                <a:solidFill>
                  <a:schemeClr val="tx1"/>
                </a:solidFill>
                <a:effectLst/>
                <a:latin typeface="+mn-lt"/>
                <a:ea typeface="+mn-ea"/>
                <a:cs typeface="+mn-cs"/>
              </a:rPr>
              <a:t>加拿大的综合型人工智能会议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在国家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地区级</a:t>
            </a:r>
            <a:r>
              <a:rPr lang="en-US" altLang="zh-CN" sz="1200" kern="1200" dirty="0">
                <a:solidFill>
                  <a:schemeClr val="tx1"/>
                </a:solidFill>
                <a:effectLst/>
                <a:latin typeface="+mn-lt"/>
                <a:ea typeface="+mn-ea"/>
                <a:cs typeface="+mn-cs"/>
              </a:rPr>
              <a:t>AI</a:t>
            </a:r>
            <a:r>
              <a:rPr lang="zh-CN" altLang="zh-CN" sz="1200" kern="1200" dirty="0">
                <a:solidFill>
                  <a:schemeClr val="tx1"/>
                </a:solidFill>
                <a:effectLst/>
                <a:latin typeface="+mn-lt"/>
                <a:ea typeface="+mn-ea"/>
                <a:cs typeface="+mn-cs"/>
              </a:rPr>
              <a:t>会议中算不错的了</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CEC</a:t>
            </a:r>
            <a:r>
              <a:rPr lang="en-US" altLang="zh-CN" sz="1200" kern="1200" dirty="0">
                <a:solidFill>
                  <a:schemeClr val="tx1"/>
                </a:solidFill>
                <a:effectLst/>
                <a:latin typeface="+mn-lt"/>
                <a:ea typeface="+mn-ea"/>
                <a:cs typeface="+mn-cs"/>
              </a:rPr>
              <a:t> (3): </a:t>
            </a:r>
            <a:r>
              <a:rPr lang="zh-CN" altLang="zh-CN" sz="1200" kern="1200" dirty="0">
                <a:solidFill>
                  <a:schemeClr val="tx1"/>
                </a:solidFill>
                <a:effectLst/>
                <a:latin typeface="+mn-lt"/>
                <a:ea typeface="+mn-ea"/>
                <a:cs typeface="+mn-cs"/>
              </a:rPr>
              <a:t>进化计算方面最重要的会议之一</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盛会型</a:t>
            </a:r>
            <a:r>
              <a:rPr lang="en-US" altLang="zh-CN" sz="1200" kern="1200" dirty="0">
                <a:solidFill>
                  <a:schemeClr val="tx1"/>
                </a:solidFill>
                <a:effectLst/>
                <a:latin typeface="+mn-lt"/>
                <a:ea typeface="+mn-ea"/>
                <a:cs typeface="+mn-cs"/>
              </a:rPr>
              <a:t>. IJCNN/CEC/FUZZ-IEEE</a:t>
            </a:r>
            <a:r>
              <a:rPr lang="zh-CN" altLang="zh-CN" sz="1200" kern="1200" dirty="0">
                <a:solidFill>
                  <a:schemeClr val="tx1"/>
                </a:solidFill>
                <a:effectLst/>
                <a:latin typeface="+mn-lt"/>
                <a:ea typeface="+mn-ea"/>
                <a:cs typeface="+mn-cs"/>
              </a:rPr>
              <a:t>这三个会议是计算智能或者说软计算方面最重要的会议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它们经常一起开</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这时就叫</a:t>
            </a:r>
            <a:r>
              <a:rPr lang="en-US" altLang="zh-CN" sz="1200" kern="1200" dirty="0">
                <a:solidFill>
                  <a:schemeClr val="tx1"/>
                </a:solidFill>
                <a:effectLst/>
                <a:latin typeface="+mn-lt"/>
                <a:ea typeface="+mn-ea"/>
                <a:cs typeface="+mn-cs"/>
              </a:rPr>
              <a:t>WCCI (World Congress on Computational Intelligence). </a:t>
            </a:r>
            <a:r>
              <a:rPr lang="zh-CN" altLang="zh-CN" sz="1200" kern="1200" dirty="0">
                <a:solidFill>
                  <a:schemeClr val="tx1"/>
                </a:solidFill>
                <a:effectLst/>
                <a:latin typeface="+mn-lt"/>
                <a:ea typeface="+mn-ea"/>
                <a:cs typeface="+mn-cs"/>
              </a:rPr>
              <a:t>但这个领域和</a:t>
            </a:r>
            <a:r>
              <a:rPr lang="en-US" altLang="zh-CN" sz="1200" kern="1200" dirty="0">
                <a:solidFill>
                  <a:schemeClr val="tx1"/>
                </a:solidFill>
                <a:effectLst/>
                <a:latin typeface="+mn-lt"/>
                <a:ea typeface="+mn-ea"/>
                <a:cs typeface="+mn-cs"/>
              </a:rPr>
              <a:t>CS</a:t>
            </a:r>
            <a:r>
              <a:rPr lang="zh-CN" altLang="zh-CN" sz="1200" kern="1200" dirty="0">
                <a:solidFill>
                  <a:schemeClr val="tx1"/>
                </a:solidFill>
                <a:effectLst/>
                <a:latin typeface="+mn-lt"/>
                <a:ea typeface="+mn-ea"/>
                <a:cs typeface="+mn-cs"/>
              </a:rPr>
              <a:t>其他分支不太一样</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倒是和其他学科相似</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只重视</a:t>
            </a:r>
            <a:r>
              <a:rPr lang="en-US" altLang="zh-CN" sz="1200" kern="1200" dirty="0">
                <a:solidFill>
                  <a:schemeClr val="tx1"/>
                </a:solidFill>
                <a:effectLst/>
                <a:latin typeface="+mn-lt"/>
                <a:ea typeface="+mn-ea"/>
                <a:cs typeface="+mn-cs"/>
              </a:rPr>
              <a:t>journal, </a:t>
            </a:r>
            <a:r>
              <a:rPr lang="zh-CN" altLang="zh-CN" sz="1200" kern="1200" dirty="0">
                <a:solidFill>
                  <a:schemeClr val="tx1"/>
                </a:solidFill>
                <a:effectLst/>
                <a:latin typeface="+mn-lt"/>
                <a:ea typeface="+mn-ea"/>
                <a:cs typeface="+mn-cs"/>
              </a:rPr>
              <a:t>不重视会议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所以录用率经常在</a:t>
            </a:r>
            <a:r>
              <a:rPr lang="en-US" altLang="zh-CN" sz="1200" kern="1200" dirty="0">
                <a:solidFill>
                  <a:schemeClr val="tx1"/>
                </a:solidFill>
                <a:effectLst/>
                <a:latin typeface="+mn-lt"/>
                <a:ea typeface="+mn-ea"/>
                <a:cs typeface="+mn-cs"/>
              </a:rPr>
              <a:t>85%</a:t>
            </a:r>
            <a:r>
              <a:rPr lang="zh-CN" altLang="zh-CN" sz="1200" kern="1200" dirty="0">
                <a:solidFill>
                  <a:schemeClr val="tx1"/>
                </a:solidFill>
                <a:effectLst/>
                <a:latin typeface="+mn-lt"/>
                <a:ea typeface="+mn-ea"/>
                <a:cs typeface="+mn-cs"/>
              </a:rPr>
              <a:t>左右</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所录文章既有</a:t>
            </a:r>
            <a:r>
              <a:rPr lang="en-US" altLang="zh-CN" sz="1200" kern="1200" dirty="0">
                <a:solidFill>
                  <a:schemeClr val="tx1"/>
                </a:solidFill>
                <a:effectLst/>
                <a:latin typeface="+mn-lt"/>
                <a:ea typeface="+mn-ea"/>
                <a:cs typeface="+mn-cs"/>
              </a:rPr>
              <a:t>quality</a:t>
            </a:r>
            <a:r>
              <a:rPr lang="zh-CN" altLang="zh-CN" sz="1200" kern="1200" dirty="0">
                <a:solidFill>
                  <a:schemeClr val="tx1"/>
                </a:solidFill>
                <a:effectLst/>
                <a:latin typeface="+mn-lt"/>
                <a:ea typeface="+mn-ea"/>
                <a:cs typeface="+mn-cs"/>
              </a:rPr>
              <a:t>非常高的论文</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也有入门新手的习作</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FUZZ-IEEE</a:t>
            </a:r>
            <a:r>
              <a:rPr lang="en-US" altLang="zh-CN" sz="1200" kern="1200" dirty="0">
                <a:solidFill>
                  <a:schemeClr val="tx1"/>
                </a:solidFill>
                <a:effectLst/>
                <a:latin typeface="+mn-lt"/>
                <a:ea typeface="+mn-ea"/>
                <a:cs typeface="+mn-cs"/>
              </a:rPr>
              <a:t> (3): </a:t>
            </a:r>
            <a:r>
              <a:rPr lang="zh-CN" altLang="zh-CN" sz="1200" kern="1200" dirty="0">
                <a:solidFill>
                  <a:schemeClr val="tx1"/>
                </a:solidFill>
                <a:effectLst/>
                <a:latin typeface="+mn-lt"/>
                <a:ea typeface="+mn-ea"/>
                <a:cs typeface="+mn-cs"/>
              </a:rPr>
              <a:t>模糊方面最重要的会议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盛会型</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参见</a:t>
            </a:r>
            <a:r>
              <a:rPr lang="en-US" altLang="zh-CN" sz="1200" kern="1200" dirty="0">
                <a:solidFill>
                  <a:schemeClr val="tx1"/>
                </a:solidFill>
                <a:effectLst/>
                <a:latin typeface="+mn-lt"/>
                <a:ea typeface="+mn-ea"/>
                <a:cs typeface="+mn-cs"/>
              </a:rPr>
              <a:t>CEC</a:t>
            </a:r>
            <a:r>
              <a:rPr lang="zh-CN" altLang="zh-CN" sz="1200" kern="1200" dirty="0">
                <a:solidFill>
                  <a:schemeClr val="tx1"/>
                </a:solidFill>
                <a:effectLst/>
                <a:latin typeface="+mn-lt"/>
                <a:ea typeface="+mn-ea"/>
                <a:cs typeface="+mn-cs"/>
              </a:rPr>
              <a:t>的介绍</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GECCO</a:t>
            </a:r>
            <a:r>
              <a:rPr lang="en-US" altLang="zh-CN" sz="1200" kern="1200" dirty="0">
                <a:solidFill>
                  <a:schemeClr val="tx1"/>
                </a:solidFill>
                <a:effectLst/>
                <a:latin typeface="+mn-lt"/>
                <a:ea typeface="+mn-ea"/>
                <a:cs typeface="+mn-cs"/>
              </a:rPr>
              <a:t> (3): </a:t>
            </a:r>
            <a:r>
              <a:rPr lang="zh-CN" altLang="zh-CN" sz="1200" kern="1200" dirty="0">
                <a:solidFill>
                  <a:schemeClr val="tx1"/>
                </a:solidFill>
                <a:effectLst/>
                <a:latin typeface="+mn-lt"/>
                <a:ea typeface="+mn-ea"/>
                <a:cs typeface="+mn-cs"/>
              </a:rPr>
              <a:t>进化计算方面最重要的会议之一</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CEC</a:t>
            </a:r>
            <a:r>
              <a:rPr lang="zh-CN" altLang="zh-CN" sz="1200" kern="1200" dirty="0">
                <a:solidFill>
                  <a:schemeClr val="tx1"/>
                </a:solidFill>
                <a:effectLst/>
                <a:latin typeface="+mn-lt"/>
                <a:ea typeface="+mn-ea"/>
                <a:cs typeface="+mn-cs"/>
              </a:rPr>
              <a:t>相当，盛会型</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ICASSP</a:t>
            </a:r>
            <a:r>
              <a:rPr lang="en-US" altLang="zh-CN" sz="1200" kern="1200" dirty="0">
                <a:solidFill>
                  <a:schemeClr val="tx1"/>
                </a:solidFill>
                <a:effectLst/>
                <a:latin typeface="+mn-lt"/>
                <a:ea typeface="+mn-ea"/>
                <a:cs typeface="+mn-cs"/>
              </a:rPr>
              <a:t> (3): </a:t>
            </a:r>
            <a:r>
              <a:rPr lang="zh-CN" altLang="zh-CN" sz="1200" kern="1200" dirty="0">
                <a:solidFill>
                  <a:schemeClr val="tx1"/>
                </a:solidFill>
                <a:effectLst/>
                <a:latin typeface="+mn-lt"/>
                <a:ea typeface="+mn-ea"/>
                <a:cs typeface="+mn-cs"/>
              </a:rPr>
              <a:t>语音方面最重要的会议之一</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这个领域的人也不很</a:t>
            </a:r>
            <a:r>
              <a:rPr lang="en-US" altLang="zh-CN" sz="1200" kern="1200" dirty="0">
                <a:solidFill>
                  <a:schemeClr val="tx1"/>
                </a:solidFill>
                <a:effectLst/>
                <a:latin typeface="+mn-lt"/>
                <a:ea typeface="+mn-ea"/>
                <a:cs typeface="+mn-cs"/>
              </a:rPr>
              <a:t>care</a:t>
            </a:r>
            <a:r>
              <a:rPr lang="zh-CN" altLang="zh-CN" sz="1200" kern="1200" dirty="0">
                <a:solidFill>
                  <a:schemeClr val="tx1"/>
                </a:solidFill>
                <a:effectLst/>
                <a:latin typeface="+mn-lt"/>
                <a:ea typeface="+mn-ea"/>
                <a:cs typeface="+mn-cs"/>
              </a:rPr>
              <a:t>会议</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ICIP</a:t>
            </a:r>
            <a:r>
              <a:rPr lang="en-US" altLang="zh-CN" sz="1200" kern="1200" dirty="0">
                <a:solidFill>
                  <a:schemeClr val="tx1"/>
                </a:solidFill>
                <a:effectLst/>
                <a:latin typeface="+mn-lt"/>
                <a:ea typeface="+mn-ea"/>
                <a:cs typeface="+mn-cs"/>
              </a:rPr>
              <a:t> (3): </a:t>
            </a:r>
            <a:r>
              <a:rPr lang="zh-CN" altLang="zh-CN" sz="1200" kern="1200" dirty="0">
                <a:solidFill>
                  <a:schemeClr val="tx1"/>
                </a:solidFill>
                <a:effectLst/>
                <a:latin typeface="+mn-lt"/>
                <a:ea typeface="+mn-ea"/>
                <a:cs typeface="+mn-cs"/>
              </a:rPr>
              <a:t>图像处理方面最著名的会议之一</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盛会型</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ICPR</a:t>
            </a:r>
            <a:r>
              <a:rPr lang="en-US" altLang="zh-CN" sz="1200" kern="1200" dirty="0">
                <a:solidFill>
                  <a:schemeClr val="tx1"/>
                </a:solidFill>
                <a:effectLst/>
                <a:latin typeface="+mn-lt"/>
                <a:ea typeface="+mn-ea"/>
                <a:cs typeface="+mn-cs"/>
              </a:rPr>
              <a:t> (3): </a:t>
            </a:r>
            <a:r>
              <a:rPr lang="zh-CN" altLang="zh-CN" sz="1200" kern="1200" dirty="0">
                <a:solidFill>
                  <a:schemeClr val="tx1"/>
                </a:solidFill>
                <a:effectLst/>
                <a:latin typeface="+mn-lt"/>
                <a:ea typeface="+mn-ea"/>
                <a:cs typeface="+mn-cs"/>
              </a:rPr>
              <a:t>模式识别方面最著名的会议之一</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盛会型</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IEA/AIE</a:t>
            </a:r>
            <a:r>
              <a:rPr lang="en-US" altLang="zh-CN" sz="1200" kern="1200" dirty="0">
                <a:solidFill>
                  <a:schemeClr val="tx1"/>
                </a:solidFill>
                <a:effectLst/>
                <a:latin typeface="+mn-lt"/>
                <a:ea typeface="+mn-ea"/>
                <a:cs typeface="+mn-cs"/>
              </a:rPr>
              <a:t> (3): </a:t>
            </a:r>
            <a:r>
              <a:rPr lang="zh-CN" altLang="zh-CN" sz="1200" kern="1200" dirty="0">
                <a:solidFill>
                  <a:schemeClr val="tx1"/>
                </a:solidFill>
                <a:effectLst/>
                <a:latin typeface="+mn-lt"/>
                <a:ea typeface="+mn-ea"/>
                <a:cs typeface="+mn-cs"/>
              </a:rPr>
              <a:t>人工智能应用会议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一般的会议提名优秀论文的通常只有几篇文章</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被提名就已经是很高的荣誉了</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这个会很有趣</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每次都搞</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20</a:t>
            </a:r>
            <a:r>
              <a:rPr lang="zh-CN" altLang="zh-CN" sz="1200" kern="1200" dirty="0">
                <a:solidFill>
                  <a:schemeClr val="tx1"/>
                </a:solidFill>
                <a:effectLst/>
                <a:latin typeface="+mn-lt"/>
                <a:ea typeface="+mn-ea"/>
                <a:cs typeface="+mn-cs"/>
              </a:rPr>
              <a:t>篇的优秀论文提名</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专门搞几个</a:t>
            </a:r>
            <a:r>
              <a:rPr lang="en-US" altLang="zh-CN" sz="1200" kern="1200" dirty="0">
                <a:solidFill>
                  <a:schemeClr val="tx1"/>
                </a:solidFill>
                <a:effectLst/>
                <a:latin typeface="+mn-lt"/>
                <a:ea typeface="+mn-ea"/>
                <a:cs typeface="+mn-cs"/>
              </a:rPr>
              <a:t>session</a:t>
            </a:r>
            <a:r>
              <a:rPr lang="zh-CN" altLang="zh-CN" sz="1200" kern="1200" dirty="0">
                <a:solidFill>
                  <a:schemeClr val="tx1"/>
                </a:solidFill>
                <a:effectLst/>
                <a:latin typeface="+mn-lt"/>
                <a:ea typeface="+mn-ea"/>
                <a:cs typeface="+mn-cs"/>
              </a:rPr>
              <a:t>做被提名论文报告</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倒是很热闹</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IJCNN</a:t>
            </a:r>
            <a:r>
              <a:rPr lang="en-US" altLang="zh-CN" sz="1200" kern="1200" dirty="0">
                <a:solidFill>
                  <a:schemeClr val="tx1"/>
                </a:solidFill>
                <a:effectLst/>
                <a:latin typeface="+mn-lt"/>
                <a:ea typeface="+mn-ea"/>
                <a:cs typeface="+mn-cs"/>
              </a:rPr>
              <a:t> (3): </a:t>
            </a:r>
            <a:r>
              <a:rPr lang="zh-CN" altLang="zh-CN" sz="1200" kern="1200" dirty="0">
                <a:solidFill>
                  <a:schemeClr val="tx1"/>
                </a:solidFill>
                <a:effectLst/>
                <a:latin typeface="+mn-lt"/>
                <a:ea typeface="+mn-ea"/>
                <a:cs typeface="+mn-cs"/>
              </a:rPr>
              <a:t>神经网络方面最重要的会议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盛会型</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参见</a:t>
            </a:r>
            <a:r>
              <a:rPr lang="en-US" altLang="zh-CN" sz="1200" kern="1200" dirty="0">
                <a:solidFill>
                  <a:schemeClr val="tx1"/>
                </a:solidFill>
                <a:effectLst/>
                <a:latin typeface="+mn-lt"/>
                <a:ea typeface="+mn-ea"/>
                <a:cs typeface="+mn-cs"/>
              </a:rPr>
              <a:t>CEC</a:t>
            </a:r>
            <a:r>
              <a:rPr lang="zh-CN" altLang="zh-CN" sz="1200" kern="1200" dirty="0">
                <a:solidFill>
                  <a:schemeClr val="tx1"/>
                </a:solidFill>
                <a:effectLst/>
                <a:latin typeface="+mn-lt"/>
                <a:ea typeface="+mn-ea"/>
                <a:cs typeface="+mn-cs"/>
              </a:rPr>
              <a:t>的介绍</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IJNLP</a:t>
            </a:r>
            <a:r>
              <a:rPr lang="en-US" altLang="zh-CN" sz="1200" kern="1200" dirty="0">
                <a:solidFill>
                  <a:schemeClr val="tx1"/>
                </a:solidFill>
                <a:effectLst/>
                <a:latin typeface="+mn-lt"/>
                <a:ea typeface="+mn-ea"/>
                <a:cs typeface="+mn-cs"/>
              </a:rPr>
              <a:t> (3): </a:t>
            </a:r>
            <a:r>
              <a:rPr lang="zh-CN" altLang="zh-CN" sz="1200" kern="1200" dirty="0">
                <a:solidFill>
                  <a:schemeClr val="tx1"/>
                </a:solidFill>
                <a:effectLst/>
                <a:latin typeface="+mn-lt"/>
                <a:ea typeface="+mn-ea"/>
                <a:cs typeface="+mn-cs"/>
              </a:rPr>
              <a:t>计算语言学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自然语言处理方面比较著名的一个会议</a:t>
            </a:r>
            <a:r>
              <a:rPr lang="en-US" altLang="zh-CN" sz="1200" kern="1200" dirty="0">
                <a:solidFill>
                  <a:schemeClr val="tx1"/>
                </a:solidFill>
                <a:effectLst/>
                <a:latin typeface="+mn-lt"/>
                <a:ea typeface="+mn-ea"/>
                <a:cs typeface="+mn-cs"/>
              </a:rPr>
              <a:t>.</a:t>
            </a:r>
            <a:br>
              <a:rPr lang="en-US" altLang="zh-CN" sz="1200" kern="1200" dirty="0">
                <a:solidFill>
                  <a:schemeClr val="tx1"/>
                </a:solidFill>
                <a:effectLst/>
                <a:latin typeface="+mn-lt"/>
                <a:ea typeface="+mn-ea"/>
                <a:cs typeface="+mn-cs"/>
              </a:rPr>
            </a:br>
            <a:r>
              <a:rPr lang="en-US" altLang="zh-CN" sz="1200" b="1" kern="1200" dirty="0">
                <a:solidFill>
                  <a:schemeClr val="tx1"/>
                </a:solidFill>
                <a:effectLst/>
                <a:latin typeface="+mn-lt"/>
                <a:ea typeface="+mn-ea"/>
                <a:cs typeface="+mn-cs"/>
              </a:rPr>
              <a:t>PRICAI</a:t>
            </a:r>
            <a:r>
              <a:rPr lang="en-US" altLang="zh-CN" sz="1200" kern="1200" dirty="0">
                <a:solidFill>
                  <a:schemeClr val="tx1"/>
                </a:solidFill>
                <a:effectLst/>
                <a:latin typeface="+mn-lt"/>
                <a:ea typeface="+mn-ea"/>
                <a:cs typeface="+mn-cs"/>
              </a:rPr>
              <a:t> (3): </a:t>
            </a:r>
            <a:r>
              <a:rPr lang="zh-CN" altLang="zh-CN" sz="1200" kern="1200" dirty="0">
                <a:solidFill>
                  <a:schemeClr val="tx1"/>
                </a:solidFill>
                <a:effectLst/>
                <a:latin typeface="+mn-lt"/>
                <a:ea typeface="+mn-ea"/>
                <a:cs typeface="+mn-cs"/>
              </a:rPr>
              <a:t>亚太综合型人工智能会议</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虽然历史不算短了</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但因为比它好或者相当的综合型会议太多</a:t>
            </a:r>
            <a:r>
              <a:rPr lang="en-US" altLang="zh-CN" sz="1200" kern="1200" dirty="0">
                <a:solidFill>
                  <a:schemeClr val="tx1"/>
                </a:solidFill>
                <a:effectLst/>
                <a:latin typeface="+mn-lt"/>
                <a:ea typeface="+mn-ea"/>
                <a:cs typeface="+mn-cs"/>
              </a:rPr>
              <a:t>, </a:t>
            </a:r>
            <a:r>
              <a:rPr lang="zh-CN" altLang="zh-CN" sz="1200" kern="1200" dirty="0">
                <a:solidFill>
                  <a:schemeClr val="tx1"/>
                </a:solidFill>
                <a:effectLst/>
                <a:latin typeface="+mn-lt"/>
                <a:ea typeface="+mn-ea"/>
                <a:cs typeface="+mn-cs"/>
              </a:rPr>
              <a:t>所以很难上升</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CB044887-FDFD-47DC-BCF7-5B071AF27820}" type="slidenum">
              <a:rPr lang="zh-CN" altLang="en-US" smtClean="0"/>
              <a:t>161</a:t>
            </a:fld>
            <a:endParaRPr lang="zh-CN" altLang="en-US"/>
          </a:p>
        </p:txBody>
      </p:sp>
    </p:spTree>
    <p:extLst>
      <p:ext uri="{BB962C8B-B14F-4D97-AF65-F5344CB8AC3E}">
        <p14:creationId xmlns:p14="http://schemas.microsoft.com/office/powerpoint/2010/main" val="2421295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图灵去世之后，为了纪念他在计算机科学和人工智能领域的伟大贡献，</a:t>
            </a:r>
            <a:r>
              <a:rPr lang="en-US" altLang="zh-CN" dirty="0"/>
              <a:t>1966</a:t>
            </a:r>
            <a:r>
              <a:rPr lang="zh-CN" altLang="en-US" dirty="0"/>
              <a:t>年由美国的计算机学会设立了图灵奖。是计算机科学中最重要的奖项，有着计算机界的诺贝尔奖之称。</a:t>
            </a:r>
            <a:endParaRPr lang="en-US" altLang="zh-CN" dirty="0"/>
          </a:p>
          <a:p>
            <a:r>
              <a:rPr lang="zh-CN" altLang="en-US" dirty="0"/>
              <a:t>专门奖励那些对计算机事业做出重要贡献的个人。图灵奖对获奖者的要求非常的高。</a:t>
            </a:r>
            <a:endParaRPr lang="en-US" altLang="zh-CN" dirty="0"/>
          </a:p>
          <a:p>
            <a:r>
              <a:rPr lang="zh-CN" altLang="en-US" dirty="0"/>
              <a:t>在过去的 </a:t>
            </a:r>
            <a:r>
              <a:rPr lang="en-US" altLang="zh-CN" dirty="0"/>
              <a:t>55 </a:t>
            </a:r>
            <a:r>
              <a:rPr lang="zh-CN" altLang="en-US" dirty="0"/>
              <a:t>年（截止到</a:t>
            </a:r>
            <a:r>
              <a:rPr lang="en-US" altLang="zh-CN" dirty="0"/>
              <a:t>2021</a:t>
            </a:r>
            <a:r>
              <a:rPr lang="zh-CN" altLang="en-US" dirty="0"/>
              <a:t>年）中，仅有 </a:t>
            </a:r>
            <a:r>
              <a:rPr lang="en-US" altLang="zh-CN" dirty="0"/>
              <a:t>73 </a:t>
            </a:r>
            <a:r>
              <a:rPr lang="zh-CN" altLang="en-US" dirty="0"/>
              <a:t>位科学家获此殊荣，其中 </a:t>
            </a:r>
            <a:r>
              <a:rPr lang="en-US" altLang="zh-CN" dirty="0"/>
              <a:t>10 </a:t>
            </a:r>
            <a:r>
              <a:rPr lang="zh-CN" altLang="en-US" dirty="0"/>
              <a:t>位是做人工智能的研究。</a:t>
            </a:r>
            <a:endParaRPr lang="en-US" altLang="zh-CN" dirty="0"/>
          </a:p>
          <a:p>
            <a:pPr algn="l" fontAlgn="ctr" latinLnBrk="1"/>
            <a:r>
              <a:rPr lang="en-US" altLang="zh-CN" dirty="0">
                <a:solidFill>
                  <a:srgbClr val="333333"/>
                </a:solidFill>
                <a:effectLst/>
              </a:rPr>
              <a:t>1969</a:t>
            </a:r>
            <a:r>
              <a:rPr lang="zh-CN" altLang="en-US" dirty="0">
                <a:solidFill>
                  <a:srgbClr val="333333"/>
                </a:solidFill>
                <a:effectLst/>
              </a:rPr>
              <a:t>年：</a:t>
            </a:r>
            <a:r>
              <a:rPr lang="zh-CN" altLang="en-US" u="none" strike="noStrike" dirty="0">
                <a:solidFill>
                  <a:srgbClr val="136EC2"/>
                </a:solidFill>
                <a:effectLst/>
              </a:rPr>
              <a:t>马文</a:t>
            </a:r>
            <a:r>
              <a:rPr lang="en-US" altLang="zh-CN" u="none" strike="noStrike" dirty="0">
                <a:solidFill>
                  <a:srgbClr val="136EC2"/>
                </a:solidFill>
                <a:effectLst/>
              </a:rPr>
              <a:t>·</a:t>
            </a:r>
            <a:r>
              <a:rPr lang="zh-CN" altLang="en-US" u="none" strike="noStrike" dirty="0">
                <a:solidFill>
                  <a:srgbClr val="136EC2"/>
                </a:solidFill>
                <a:effectLst/>
              </a:rPr>
              <a:t>明斯基</a:t>
            </a:r>
            <a:r>
              <a:rPr lang="zh-CN" altLang="en-US" u="none" strike="noStrike" dirty="0">
                <a:solidFill>
                  <a:srgbClr val="333333"/>
                </a:solidFill>
                <a:effectLst/>
              </a:rPr>
              <a:t>（</a:t>
            </a:r>
            <a:r>
              <a:rPr lang="en-US" altLang="zh-CN" u="none" strike="noStrike" dirty="0">
                <a:solidFill>
                  <a:srgbClr val="136EC2"/>
                </a:solidFill>
                <a:effectLst/>
              </a:rPr>
              <a:t>Marvin Minsky</a:t>
            </a:r>
            <a:r>
              <a:rPr lang="zh-CN" altLang="en-US" u="none" strike="noStrike" dirty="0">
                <a:solidFill>
                  <a:srgbClr val="136EC2"/>
                </a:solidFill>
                <a:effectLst/>
              </a:rPr>
              <a:t>）</a:t>
            </a:r>
            <a:endParaRPr lang="en-US" altLang="zh-CN" u="none" strike="noStrike" dirty="0">
              <a:solidFill>
                <a:srgbClr val="136EC2"/>
              </a:solidFill>
              <a:effectLst/>
            </a:endParaRPr>
          </a:p>
          <a:p>
            <a:pPr algn="l" fontAlgn="ctr" latinLnBrk="1"/>
            <a:r>
              <a:rPr lang="en-US" altLang="zh-CN" dirty="0">
                <a:solidFill>
                  <a:srgbClr val="333333"/>
                </a:solidFill>
                <a:effectLst/>
              </a:rPr>
              <a:t>1971</a:t>
            </a:r>
            <a:r>
              <a:rPr lang="zh-CN" altLang="en-US" dirty="0">
                <a:solidFill>
                  <a:srgbClr val="333333"/>
                </a:solidFill>
                <a:effectLst/>
              </a:rPr>
              <a:t>年：</a:t>
            </a:r>
            <a:r>
              <a:rPr lang="zh-CN" altLang="en-US" u="none" strike="noStrike" dirty="0">
                <a:solidFill>
                  <a:srgbClr val="136EC2"/>
                </a:solidFill>
                <a:effectLst/>
              </a:rPr>
              <a:t>约翰</a:t>
            </a:r>
            <a:r>
              <a:rPr lang="en-US" altLang="zh-CN" u="none" strike="noStrike" dirty="0">
                <a:solidFill>
                  <a:srgbClr val="136EC2"/>
                </a:solidFill>
                <a:effectLst/>
              </a:rPr>
              <a:t>·</a:t>
            </a:r>
            <a:r>
              <a:rPr lang="zh-CN" altLang="en-US" u="none" strike="noStrike" dirty="0">
                <a:solidFill>
                  <a:srgbClr val="136EC2"/>
                </a:solidFill>
                <a:effectLst/>
              </a:rPr>
              <a:t>麦卡锡</a:t>
            </a:r>
            <a:r>
              <a:rPr lang="zh-CN" altLang="en-US" u="none" strike="noStrike" dirty="0">
                <a:solidFill>
                  <a:srgbClr val="333333"/>
                </a:solidFill>
                <a:effectLst/>
              </a:rPr>
              <a:t>（</a:t>
            </a:r>
            <a:r>
              <a:rPr lang="en-US" altLang="zh-CN" u="none" strike="noStrike" dirty="0">
                <a:solidFill>
                  <a:srgbClr val="136EC2"/>
                </a:solidFill>
                <a:effectLst/>
              </a:rPr>
              <a:t>John McCarthy</a:t>
            </a:r>
            <a:r>
              <a:rPr lang="zh-CN" altLang="en-US" u="none" strike="noStrike" dirty="0">
                <a:solidFill>
                  <a:srgbClr val="136EC2"/>
                </a:solidFill>
                <a:effectLst/>
              </a:rPr>
              <a:t>）</a:t>
            </a:r>
            <a:endParaRPr lang="en-US" altLang="zh-CN" u="none" strike="noStrike" dirty="0">
              <a:solidFill>
                <a:srgbClr val="136EC2"/>
              </a:solidFill>
              <a:effectLst/>
            </a:endParaRPr>
          </a:p>
          <a:p>
            <a:pPr algn="l" fontAlgn="ctr" latinLnBrk="1"/>
            <a:r>
              <a:rPr lang="en-US" altLang="zh-CN" dirty="0">
                <a:solidFill>
                  <a:srgbClr val="333333"/>
                </a:solidFill>
                <a:effectLst/>
              </a:rPr>
              <a:t>1975</a:t>
            </a:r>
            <a:r>
              <a:rPr lang="zh-CN" altLang="en-US" dirty="0">
                <a:solidFill>
                  <a:srgbClr val="333333"/>
                </a:solidFill>
                <a:effectLst/>
              </a:rPr>
              <a:t>年：艾伦</a:t>
            </a:r>
            <a:r>
              <a:rPr lang="en-US" altLang="zh-CN" dirty="0">
                <a:solidFill>
                  <a:srgbClr val="333333"/>
                </a:solidFill>
                <a:effectLst/>
              </a:rPr>
              <a:t>·</a:t>
            </a:r>
            <a:r>
              <a:rPr lang="zh-CN" altLang="en-US" dirty="0">
                <a:solidFill>
                  <a:srgbClr val="333333"/>
                </a:solidFill>
                <a:effectLst/>
              </a:rPr>
              <a:t>纽厄尔（</a:t>
            </a:r>
            <a:r>
              <a:rPr lang="en-US" altLang="zh-CN" dirty="0">
                <a:solidFill>
                  <a:srgbClr val="333333"/>
                </a:solidFill>
                <a:effectLst/>
              </a:rPr>
              <a:t>Allen Newell</a:t>
            </a:r>
            <a:r>
              <a:rPr lang="zh-CN" altLang="en-US" dirty="0">
                <a:solidFill>
                  <a:srgbClr val="333333"/>
                </a:solidFill>
                <a:effectLst/>
              </a:rPr>
              <a:t>）、赫伯特</a:t>
            </a:r>
            <a:r>
              <a:rPr lang="en-US" altLang="zh-CN" dirty="0">
                <a:solidFill>
                  <a:srgbClr val="333333"/>
                </a:solidFill>
                <a:effectLst/>
              </a:rPr>
              <a:t>·</a:t>
            </a:r>
            <a:r>
              <a:rPr lang="zh-CN" altLang="en-US" dirty="0">
                <a:solidFill>
                  <a:srgbClr val="333333"/>
                </a:solidFill>
                <a:effectLst/>
              </a:rPr>
              <a:t>西蒙（</a:t>
            </a:r>
            <a:r>
              <a:rPr lang="en-US" altLang="zh-CN" dirty="0">
                <a:solidFill>
                  <a:srgbClr val="333333"/>
                </a:solidFill>
                <a:effectLst/>
              </a:rPr>
              <a:t>Herbert A. Simon</a:t>
            </a:r>
            <a:r>
              <a:rPr lang="zh-CN" altLang="en-US" dirty="0">
                <a:solidFill>
                  <a:srgbClr val="333333"/>
                </a:solidFill>
                <a:effectLst/>
              </a:rPr>
              <a:t>）</a:t>
            </a:r>
          </a:p>
          <a:p>
            <a:pPr algn="l" fontAlgn="ctr" latinLnBrk="1"/>
            <a:r>
              <a:rPr lang="en-US" altLang="zh-CN" dirty="0">
                <a:solidFill>
                  <a:srgbClr val="333333"/>
                </a:solidFill>
                <a:effectLst/>
              </a:rPr>
              <a:t>1994</a:t>
            </a:r>
            <a:r>
              <a:rPr lang="zh-CN" altLang="en-US" dirty="0">
                <a:solidFill>
                  <a:srgbClr val="333333"/>
                </a:solidFill>
                <a:effectLst/>
              </a:rPr>
              <a:t>年：爱德华</a:t>
            </a:r>
            <a:r>
              <a:rPr lang="en-US" altLang="zh-CN" dirty="0">
                <a:solidFill>
                  <a:srgbClr val="333333"/>
                </a:solidFill>
                <a:effectLst/>
              </a:rPr>
              <a:t>·</a:t>
            </a:r>
            <a:r>
              <a:rPr lang="zh-CN" altLang="en-US" dirty="0">
                <a:solidFill>
                  <a:srgbClr val="333333"/>
                </a:solidFill>
                <a:effectLst/>
              </a:rPr>
              <a:t>费根鲍姆（</a:t>
            </a:r>
            <a:r>
              <a:rPr lang="en-US" altLang="zh-CN" dirty="0">
                <a:solidFill>
                  <a:srgbClr val="333333"/>
                </a:solidFill>
                <a:effectLst/>
              </a:rPr>
              <a:t>Edward Feigenbaum</a:t>
            </a:r>
            <a:r>
              <a:rPr lang="zh-CN" altLang="en-US" dirty="0">
                <a:solidFill>
                  <a:srgbClr val="333333"/>
                </a:solidFill>
                <a:effectLst/>
              </a:rPr>
              <a:t>）、拉吉</a:t>
            </a:r>
            <a:r>
              <a:rPr lang="en-US" altLang="zh-CN" dirty="0">
                <a:solidFill>
                  <a:srgbClr val="333333"/>
                </a:solidFill>
                <a:effectLst/>
              </a:rPr>
              <a:t>·</a:t>
            </a:r>
            <a:r>
              <a:rPr lang="zh-CN" altLang="en-US" dirty="0">
                <a:solidFill>
                  <a:srgbClr val="333333"/>
                </a:solidFill>
                <a:effectLst/>
              </a:rPr>
              <a:t>瑞迪（</a:t>
            </a:r>
            <a:r>
              <a:rPr lang="en-US" altLang="zh-CN" dirty="0">
                <a:solidFill>
                  <a:srgbClr val="333333"/>
                </a:solidFill>
                <a:effectLst/>
              </a:rPr>
              <a:t>Raj Reddy</a:t>
            </a:r>
            <a:r>
              <a:rPr lang="zh-CN" altLang="en-US" dirty="0">
                <a:solidFill>
                  <a:srgbClr val="333333"/>
                </a:solidFill>
                <a:effectLst/>
              </a:rPr>
              <a:t>）</a:t>
            </a:r>
          </a:p>
          <a:p>
            <a:pPr algn="l" fontAlgn="ctr" latinLnBrk="1"/>
            <a:r>
              <a:rPr lang="en-US" altLang="zh-CN" dirty="0">
                <a:solidFill>
                  <a:srgbClr val="333333"/>
                </a:solidFill>
                <a:effectLst/>
              </a:rPr>
              <a:t>2011</a:t>
            </a:r>
            <a:r>
              <a:rPr lang="zh-CN" altLang="en-US" dirty="0">
                <a:solidFill>
                  <a:srgbClr val="333333"/>
                </a:solidFill>
                <a:effectLst/>
              </a:rPr>
              <a:t>年：犹大</a:t>
            </a:r>
            <a:r>
              <a:rPr lang="en-US" altLang="zh-CN" dirty="0">
                <a:solidFill>
                  <a:srgbClr val="333333"/>
                </a:solidFill>
                <a:effectLst/>
              </a:rPr>
              <a:t>·</a:t>
            </a:r>
            <a:r>
              <a:rPr lang="zh-CN" altLang="en-US" dirty="0">
                <a:solidFill>
                  <a:srgbClr val="333333"/>
                </a:solidFill>
                <a:effectLst/>
              </a:rPr>
              <a:t>伯尔（</a:t>
            </a:r>
            <a:r>
              <a:rPr lang="en-US" altLang="zh-CN" dirty="0">
                <a:solidFill>
                  <a:srgbClr val="333333"/>
                </a:solidFill>
                <a:effectLst/>
              </a:rPr>
              <a:t>Judea Pearl</a:t>
            </a:r>
            <a:r>
              <a:rPr lang="zh-CN" altLang="en-US" dirty="0">
                <a:solidFill>
                  <a:srgbClr val="333333"/>
                </a:solidFill>
                <a:effectLst/>
              </a:rPr>
              <a:t>）</a:t>
            </a:r>
          </a:p>
          <a:p>
            <a:pPr algn="l" fontAlgn="ctr" latinLnBrk="1"/>
            <a:r>
              <a:rPr lang="en-US" altLang="zh-CN" dirty="0">
                <a:solidFill>
                  <a:srgbClr val="333333"/>
                </a:solidFill>
                <a:effectLst/>
              </a:rPr>
              <a:t>2018</a:t>
            </a:r>
            <a:r>
              <a:rPr lang="zh-CN" altLang="en-US" dirty="0">
                <a:solidFill>
                  <a:srgbClr val="333333"/>
                </a:solidFill>
                <a:effectLst/>
              </a:rPr>
              <a:t>年：约舒亚</a:t>
            </a:r>
            <a:r>
              <a:rPr lang="en-US" altLang="zh-CN" dirty="0">
                <a:solidFill>
                  <a:srgbClr val="333333"/>
                </a:solidFill>
                <a:effectLst/>
              </a:rPr>
              <a:t>·</a:t>
            </a:r>
            <a:r>
              <a:rPr lang="zh-CN" altLang="en-US" dirty="0">
                <a:solidFill>
                  <a:srgbClr val="333333"/>
                </a:solidFill>
                <a:effectLst/>
              </a:rPr>
              <a:t>本希奥（</a:t>
            </a:r>
            <a:r>
              <a:rPr lang="en-US" altLang="zh-CN" dirty="0">
                <a:solidFill>
                  <a:srgbClr val="333333"/>
                </a:solidFill>
                <a:effectLst/>
              </a:rPr>
              <a:t>Yoshua Bengio</a:t>
            </a:r>
            <a:r>
              <a:rPr lang="zh-CN" altLang="en-US" dirty="0">
                <a:solidFill>
                  <a:srgbClr val="333333"/>
                </a:solidFill>
                <a:effectLst/>
              </a:rPr>
              <a:t>）、杰弗里</a:t>
            </a:r>
            <a:r>
              <a:rPr lang="en-US" altLang="zh-CN" dirty="0">
                <a:solidFill>
                  <a:srgbClr val="333333"/>
                </a:solidFill>
                <a:effectLst/>
              </a:rPr>
              <a:t>·</a:t>
            </a:r>
            <a:r>
              <a:rPr lang="zh-CN" altLang="en-US" dirty="0">
                <a:solidFill>
                  <a:srgbClr val="333333"/>
                </a:solidFill>
                <a:effectLst/>
              </a:rPr>
              <a:t>辛顿（</a:t>
            </a:r>
            <a:r>
              <a:rPr lang="en-US" altLang="zh-CN" dirty="0">
                <a:solidFill>
                  <a:srgbClr val="333333"/>
                </a:solidFill>
                <a:effectLst/>
              </a:rPr>
              <a:t>Geoffrey Hinton</a:t>
            </a:r>
            <a:r>
              <a:rPr lang="zh-CN" altLang="en-US" dirty="0">
                <a:solidFill>
                  <a:srgbClr val="333333"/>
                </a:solidFill>
                <a:effectLst/>
              </a:rPr>
              <a:t>）、杨立昆（</a:t>
            </a:r>
            <a:r>
              <a:rPr lang="en-US" altLang="zh-CN" dirty="0">
                <a:solidFill>
                  <a:srgbClr val="333333"/>
                </a:solidFill>
                <a:effectLst/>
              </a:rPr>
              <a:t>Yann LeCun</a:t>
            </a:r>
            <a:r>
              <a:rPr lang="zh-CN" altLang="en-US" dirty="0">
                <a:solidFill>
                  <a:srgbClr val="333333"/>
                </a:solidFill>
                <a:effectLst/>
              </a:rPr>
              <a:t>）</a:t>
            </a:r>
            <a:endParaRPr lang="en-US" altLang="zh-CN" dirty="0">
              <a:solidFill>
                <a:srgbClr val="333333"/>
              </a:solidFill>
              <a:effectLst/>
            </a:endParaRPr>
          </a:p>
          <a:p>
            <a:pPr algn="l" fontAlgn="ctr" latinLnBrk="1"/>
            <a:endParaRPr lang="en-US" altLang="zh-CN" dirty="0">
              <a:solidFill>
                <a:srgbClr val="333333"/>
              </a:solidFill>
              <a:effectLst/>
            </a:endParaRPr>
          </a:p>
        </p:txBody>
      </p:sp>
      <p:sp>
        <p:nvSpPr>
          <p:cNvPr id="4" name="灯片编号占位符 3"/>
          <p:cNvSpPr>
            <a:spLocks noGrp="1"/>
          </p:cNvSpPr>
          <p:nvPr>
            <p:ph type="sldNum" sz="quarter" idx="5"/>
          </p:nvPr>
        </p:nvSpPr>
        <p:spPr/>
        <p:txBody>
          <a:bodyPr/>
          <a:lstStyle/>
          <a:p>
            <a:fld id="{6182E228-E024-419D-8429-96CB3DB51177}" type="slidenum">
              <a:rPr lang="zh-CN" altLang="en-US" smtClean="0"/>
              <a:t>15</a:t>
            </a:fld>
            <a:endParaRPr lang="zh-CN" altLang="en-US"/>
          </a:p>
        </p:txBody>
      </p:sp>
    </p:spTree>
    <p:extLst>
      <p:ext uri="{BB962C8B-B14F-4D97-AF65-F5344CB8AC3E}">
        <p14:creationId xmlns:p14="http://schemas.microsoft.com/office/powerpoint/2010/main" val="2660799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dirty="0"/>
              <a:t>1956</a:t>
            </a:r>
            <a:r>
              <a:rPr lang="zh-CN" altLang="en-US" b="0" dirty="0"/>
              <a:t>年夏天</a:t>
            </a:r>
            <a:r>
              <a:rPr lang="zh-CN" altLang="en-US" dirty="0"/>
              <a:t>，</a:t>
            </a:r>
            <a:r>
              <a:rPr lang="zh-CN" altLang="en-US" b="1" dirty="0"/>
              <a:t>约翰</a:t>
            </a:r>
            <a:r>
              <a:rPr lang="en-US" altLang="zh-CN" b="1" dirty="0"/>
              <a:t>·</a:t>
            </a:r>
            <a:r>
              <a:rPr lang="zh-CN" altLang="en-US" b="1" dirty="0"/>
              <a:t>麦卡锡</a:t>
            </a:r>
            <a:r>
              <a:rPr lang="zh-CN" altLang="en-US" dirty="0">
                <a:ea typeface="新細明體" pitchFamily="18" charset="-120"/>
              </a:rPr>
              <a:t>（</a:t>
            </a:r>
            <a:r>
              <a:rPr lang="en-US" altLang="zh-CN" dirty="0">
                <a:ea typeface="新細明體" pitchFamily="18" charset="-120"/>
              </a:rPr>
              <a:t>John McCarthy</a:t>
            </a:r>
            <a:r>
              <a:rPr lang="zh-CN" altLang="en-US" dirty="0">
                <a:ea typeface="新細明體" pitchFamily="18" charset="-120"/>
              </a:rPr>
              <a:t>）</a:t>
            </a:r>
            <a:r>
              <a:rPr lang="zh-CN" altLang="en-US" dirty="0"/>
              <a:t>组织了十位对自动机理论、神经网络和智能研究感兴趣的研究者们召集在一起，在美国汉诺斯小镇的</a:t>
            </a:r>
            <a:r>
              <a:rPr lang="zh-CN" altLang="en-US" b="1" dirty="0"/>
              <a:t>达特茅斯学院</a:t>
            </a:r>
            <a:r>
              <a:rPr lang="zh-CN" altLang="en-US" dirty="0"/>
              <a:t>组织了一个为期两个月的暑期研讨会，主题就是用机器来模拟人类的智能。</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a typeface="新細明體" pitchFamily="18" charset="-120"/>
              </a:rPr>
              <a:t>会上（？）约翰</a:t>
            </a:r>
            <a:r>
              <a:rPr lang="en-US" altLang="zh-CN" dirty="0">
                <a:ea typeface="新細明體" pitchFamily="18" charset="-120"/>
              </a:rPr>
              <a:t>·</a:t>
            </a:r>
            <a:r>
              <a:rPr lang="zh-CN" altLang="en-US" dirty="0">
                <a:ea typeface="新細明體" pitchFamily="18" charset="-120"/>
              </a:rPr>
              <a:t>麦卡锡</a:t>
            </a:r>
            <a:r>
              <a:rPr lang="zh-CN" altLang="en-US" dirty="0"/>
              <a:t>最早使用了人工智能（</a:t>
            </a:r>
            <a:r>
              <a:rPr lang="en-US" altLang="zh-CN" dirty="0">
                <a:ea typeface="新細明體" pitchFamily="18" charset="-120"/>
              </a:rPr>
              <a:t>Artificial Intelligence</a:t>
            </a:r>
            <a:r>
              <a:rPr lang="zh-CN" altLang="en-US" dirty="0"/>
              <a:t>）这个词，这是人工智能这个名词第一次被正式的提出来。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因此这个会议被公认为是人工智能的起源，被认为是人工智能领域的诞生标志。标志着人工智能作为一门新兴学科的正式诞生，</a:t>
            </a:r>
            <a:r>
              <a:rPr lang="zh-CN" altLang="en-US" b="1" dirty="0"/>
              <a:t>达特茅斯大学</a:t>
            </a:r>
            <a:r>
              <a:rPr lang="zh-CN" altLang="en-US" dirty="0"/>
              <a:t>也成为了公认的人工智能领域的诞生地。</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主要参加有</a:t>
            </a:r>
            <a:r>
              <a:rPr lang="en-US" altLang="zh-CN" dirty="0"/>
              <a:t>10</a:t>
            </a:r>
            <a:r>
              <a:rPr lang="zh-CN" altLang="en-US" dirty="0"/>
              <a:t>个人：麦卡锡（</a:t>
            </a:r>
            <a:r>
              <a:rPr lang="en-US" altLang="zh-CN" dirty="0"/>
              <a:t>John McCarthy</a:t>
            </a:r>
            <a:r>
              <a:rPr lang="zh-CN" altLang="en-US" dirty="0"/>
              <a:t>）、明斯基（</a:t>
            </a:r>
            <a:r>
              <a:rPr lang="en-US" altLang="zh-CN" dirty="0"/>
              <a:t>Marvin Lee Minsky </a:t>
            </a:r>
            <a:r>
              <a:rPr lang="zh-CN" altLang="en-US" dirty="0"/>
              <a:t>）、香农（</a:t>
            </a:r>
            <a:r>
              <a:rPr lang="en-US" altLang="zh-CN" dirty="0"/>
              <a:t>Claude Shannon</a:t>
            </a:r>
            <a:r>
              <a:rPr lang="zh-CN" altLang="en-US" dirty="0"/>
              <a:t>）、罗切斯特（</a:t>
            </a:r>
            <a:r>
              <a:rPr lang="en-US" altLang="zh-CN" dirty="0"/>
              <a:t>Nathaniel Rochester</a:t>
            </a:r>
            <a:r>
              <a:rPr lang="zh-CN" altLang="en-US" dirty="0"/>
              <a:t>）、塞弗里奇（</a:t>
            </a:r>
            <a:r>
              <a:rPr lang="en-US" altLang="zh-CN" dirty="0"/>
              <a:t>Oliver Selfridge</a:t>
            </a:r>
            <a:r>
              <a:rPr lang="zh-CN" altLang="en-US" dirty="0"/>
              <a:t>）、纽厄尔（</a:t>
            </a:r>
            <a:r>
              <a:rPr lang="en-US" altLang="zh-CN" dirty="0"/>
              <a:t>Allen Newell</a:t>
            </a:r>
            <a:r>
              <a:rPr lang="zh-CN" altLang="en-US" dirty="0"/>
              <a:t>）、司马贺（</a:t>
            </a:r>
            <a:r>
              <a:rPr lang="en-US" altLang="zh-CN" dirty="0"/>
              <a:t>Herbert A. Simon</a:t>
            </a:r>
            <a:r>
              <a:rPr lang="zh-CN" altLang="en-US" dirty="0"/>
              <a:t>，又名赫伯特</a:t>
            </a:r>
            <a:r>
              <a:rPr lang="en-US" altLang="zh-CN" dirty="0"/>
              <a:t>·</a:t>
            </a:r>
            <a:r>
              <a:rPr lang="zh-CN" altLang="en-US" dirty="0"/>
              <a:t>西蒙）、萨缪尔（</a:t>
            </a:r>
            <a:r>
              <a:rPr lang="en-US" altLang="zh-CN" dirty="0"/>
              <a:t>Arthur Samuel</a:t>
            </a:r>
            <a:r>
              <a:rPr lang="zh-CN" altLang="en-US" dirty="0"/>
              <a:t>）、摩尔（</a:t>
            </a:r>
            <a:r>
              <a:rPr lang="en-US" altLang="zh-CN" dirty="0" err="1"/>
              <a:t>Trenchard</a:t>
            </a:r>
            <a:r>
              <a:rPr lang="en-US" altLang="zh-CN" dirty="0"/>
              <a:t> More</a:t>
            </a:r>
            <a:r>
              <a:rPr lang="zh-CN" altLang="en-US" dirty="0"/>
              <a:t>）、所罗门诺夫（</a:t>
            </a:r>
            <a:r>
              <a:rPr lang="en-US" altLang="zh-CN" b="0" dirty="0"/>
              <a:t>Ray </a:t>
            </a:r>
            <a:r>
              <a:rPr lang="en-US" altLang="zh-CN" b="0" dirty="0" err="1"/>
              <a:t>Solomonoff</a:t>
            </a:r>
            <a:r>
              <a:rPr lang="zh-CN" altLang="en-US" dirty="0"/>
              <a:t>），前四人是发起人。</a:t>
            </a:r>
            <a:endParaRPr lang="en-US" altLang="zh-CN" dirty="0"/>
          </a:p>
          <a:p>
            <a:endParaRPr lang="en-US" altLang="zh-CN" dirty="0"/>
          </a:p>
          <a:p>
            <a:r>
              <a:rPr lang="zh-CN" altLang="en-US" b="1" dirty="0"/>
              <a:t>约翰</a:t>
            </a:r>
            <a:r>
              <a:rPr lang="en-US" altLang="zh-CN" b="1" dirty="0"/>
              <a:t>·</a:t>
            </a:r>
            <a:r>
              <a:rPr lang="zh-CN" altLang="en-US" b="1" dirty="0"/>
              <a:t>麦卡锡</a:t>
            </a:r>
            <a:r>
              <a:rPr lang="zh-CN" altLang="en-US" dirty="0">
                <a:ea typeface="新細明體" pitchFamily="18" charset="-120"/>
              </a:rPr>
              <a:t>（</a:t>
            </a:r>
            <a:r>
              <a:rPr lang="en-US" altLang="zh-CN" dirty="0">
                <a:ea typeface="新細明體" pitchFamily="18" charset="-120"/>
              </a:rPr>
              <a:t>John McCarthy</a:t>
            </a:r>
            <a:r>
              <a:rPr lang="zh-CN" altLang="en-US" dirty="0">
                <a:ea typeface="新細明體" pitchFamily="18" charset="-120"/>
              </a:rPr>
              <a:t>），</a:t>
            </a:r>
            <a:r>
              <a:rPr lang="zh-CN" altLang="en-US" dirty="0"/>
              <a:t>他总是抱怨</a:t>
            </a:r>
            <a:r>
              <a:rPr lang="en-US" altLang="zh-CN" dirty="0">
                <a:ea typeface="新細明體" pitchFamily="18" charset="-120"/>
              </a:rPr>
              <a:t>“</a:t>
            </a:r>
            <a:r>
              <a:rPr lang="zh-CN" altLang="en-US" dirty="0"/>
              <a:t>一旦一样东西用人工智能实现了，人们就不再叫它人工智能了。</a:t>
            </a:r>
            <a:r>
              <a:rPr lang="en-US" altLang="zh-CN" dirty="0">
                <a:ea typeface="新細明體" pitchFamily="18" charset="-120"/>
              </a:rPr>
              <a:t>”</a:t>
            </a:r>
          </a:p>
          <a:p>
            <a:endParaRPr lang="en-US" altLang="zh-CN" dirty="0"/>
          </a:p>
          <a:p>
            <a:endParaRPr lang="en-US" altLang="zh-CN" dirty="0"/>
          </a:p>
          <a:p>
            <a:r>
              <a:rPr lang="zh-CN" altLang="en-US" dirty="0"/>
              <a:t>发起人：</a:t>
            </a:r>
            <a:endParaRPr lang="en-US" altLang="zh-CN" dirty="0"/>
          </a:p>
          <a:p>
            <a:r>
              <a:rPr lang="en-US" altLang="zh-CN" dirty="0"/>
              <a:t>J. McCarthy</a:t>
            </a:r>
            <a:r>
              <a:rPr lang="zh-CN" altLang="en-US" dirty="0"/>
              <a:t>：达特茅斯学院数学助理教授，</a:t>
            </a:r>
            <a:r>
              <a:rPr lang="en-US" altLang="zh-CN" dirty="0"/>
              <a:t>LISP</a:t>
            </a:r>
            <a:r>
              <a:rPr lang="zh-CN" altLang="en-US" dirty="0"/>
              <a:t>语言、分时操作系统</a:t>
            </a:r>
          </a:p>
          <a:p>
            <a:r>
              <a:rPr lang="en-US" altLang="zh-CN" dirty="0"/>
              <a:t>M. L. Minsky</a:t>
            </a:r>
            <a:r>
              <a:rPr lang="zh-CN" altLang="en-US" dirty="0"/>
              <a:t>：哈佛大学数学与神经学初级研究员</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C.E. Shannon</a:t>
            </a:r>
            <a:r>
              <a:rPr lang="zh-CN" altLang="en-US" dirty="0"/>
              <a:t>：贝尔电话实验室数学家，信息论的奠基人</a:t>
            </a:r>
          </a:p>
          <a:p>
            <a:r>
              <a:rPr lang="en-US" altLang="zh-CN" dirty="0"/>
              <a:t>N. Rochester</a:t>
            </a:r>
            <a:r>
              <a:rPr lang="zh-CN" altLang="en-US" dirty="0"/>
              <a:t>：</a:t>
            </a:r>
            <a:r>
              <a:rPr lang="en-US" altLang="zh-CN" dirty="0"/>
              <a:t>IBM</a:t>
            </a:r>
            <a:r>
              <a:rPr lang="zh-CN" altLang="en-US" dirty="0"/>
              <a:t>信息研究经理，</a:t>
            </a:r>
            <a:r>
              <a:rPr lang="en-US" altLang="zh-CN" b="0" i="0" dirty="0">
                <a:solidFill>
                  <a:srgbClr val="121212"/>
                </a:solidFill>
                <a:effectLst/>
                <a:latin typeface="-apple-system"/>
              </a:rPr>
              <a:t>IBM</a:t>
            </a:r>
            <a:r>
              <a:rPr lang="zh-CN" altLang="en-US" b="0" i="0" dirty="0">
                <a:solidFill>
                  <a:srgbClr val="121212"/>
                </a:solidFill>
                <a:effectLst/>
                <a:latin typeface="-apple-system"/>
              </a:rPr>
              <a:t>第一代通用机</a:t>
            </a:r>
            <a:r>
              <a:rPr lang="en-US" altLang="zh-CN" b="0" i="0" dirty="0">
                <a:solidFill>
                  <a:srgbClr val="121212"/>
                </a:solidFill>
                <a:effectLst/>
                <a:latin typeface="-apple-system"/>
              </a:rPr>
              <a:t>701</a:t>
            </a:r>
            <a:r>
              <a:rPr lang="zh-CN" altLang="en-US" b="0" i="0" dirty="0">
                <a:solidFill>
                  <a:srgbClr val="121212"/>
                </a:solidFill>
                <a:effectLst/>
                <a:latin typeface="-apple-system"/>
              </a:rPr>
              <a:t>的主设计师</a:t>
            </a:r>
            <a:endParaRPr lang="zh-CN" altLang="en-US" dirty="0"/>
          </a:p>
          <a:p>
            <a:endParaRPr lang="en-US" altLang="zh-CN" dirty="0"/>
          </a:p>
          <a:p>
            <a:r>
              <a:rPr lang="zh-CN" altLang="en-US" dirty="0"/>
              <a:t>主要的</a:t>
            </a:r>
            <a:r>
              <a:rPr lang="en-US" altLang="zh-CN" dirty="0"/>
              <a:t>7</a:t>
            </a:r>
            <a:r>
              <a:rPr lang="zh-CN" altLang="en-US" dirty="0"/>
              <a:t>个研究议题领域：</a:t>
            </a:r>
            <a:endParaRPr lang="en-US" altLang="zh-CN" dirty="0"/>
          </a:p>
          <a:p>
            <a:r>
              <a:rPr lang="en-US" altLang="zh-CN" dirty="0"/>
              <a:t>1. </a:t>
            </a:r>
            <a:r>
              <a:rPr lang="zh-CN" altLang="en-US" dirty="0"/>
              <a:t>自动计算机，所谓“自动”指的是可编程；</a:t>
            </a:r>
            <a:endParaRPr lang="en-US" altLang="zh-CN" dirty="0"/>
          </a:p>
          <a:p>
            <a:r>
              <a:rPr lang="en-US" altLang="zh-CN" dirty="0"/>
              <a:t>2. </a:t>
            </a:r>
            <a:r>
              <a:rPr lang="zh-CN" altLang="en-US" dirty="0"/>
              <a:t>编程语言，如何为计算机编程使其能够使用语言；</a:t>
            </a:r>
            <a:endParaRPr lang="en-US" altLang="zh-CN" dirty="0"/>
          </a:p>
          <a:p>
            <a:r>
              <a:rPr lang="en-US" altLang="zh-CN" dirty="0"/>
              <a:t>3. </a:t>
            </a:r>
            <a:r>
              <a:rPr lang="zh-CN" altLang="en-US" dirty="0"/>
              <a:t>神经网络；</a:t>
            </a:r>
            <a:endParaRPr lang="en-US" altLang="zh-CN" dirty="0"/>
          </a:p>
          <a:p>
            <a:r>
              <a:rPr lang="en-US" altLang="zh-CN" dirty="0"/>
              <a:t>4. </a:t>
            </a:r>
            <a:r>
              <a:rPr lang="zh-CN" altLang="en-US" dirty="0"/>
              <a:t>计算规模的理论，指计算复杂性，明斯基后来一直认为计算理论是人工智能的一部分；</a:t>
            </a:r>
            <a:endParaRPr lang="en-US" altLang="zh-CN" dirty="0"/>
          </a:p>
          <a:p>
            <a:r>
              <a:rPr lang="en-US" altLang="zh-CN" dirty="0"/>
              <a:t>5. </a:t>
            </a:r>
            <a:r>
              <a:rPr lang="zh-CN" altLang="en-US" dirty="0"/>
              <a:t>自我改造，是指机器学习；</a:t>
            </a:r>
            <a:endParaRPr lang="en-US" altLang="zh-CN" dirty="0"/>
          </a:p>
          <a:p>
            <a:r>
              <a:rPr lang="en-US" altLang="zh-CN" dirty="0"/>
              <a:t>6.</a:t>
            </a:r>
            <a:r>
              <a:rPr lang="en-US" altLang="zh-CN" baseline="0" dirty="0"/>
              <a:t> </a:t>
            </a:r>
            <a:r>
              <a:rPr lang="zh-CN" altLang="en-US" baseline="0" dirty="0"/>
              <a:t>抽象；</a:t>
            </a:r>
            <a:endParaRPr lang="en-US" altLang="zh-CN" baseline="0" dirty="0"/>
          </a:p>
          <a:p>
            <a:r>
              <a:rPr lang="en-US" altLang="zh-CN" baseline="0" dirty="0"/>
              <a:t>7. </a:t>
            </a:r>
            <a:r>
              <a:rPr lang="zh-CN" altLang="en-US" baseline="0" dirty="0"/>
              <a:t>随机性和创见性；</a:t>
            </a:r>
            <a:endParaRPr lang="en-US" altLang="zh-CN" baseline="0" dirty="0"/>
          </a:p>
          <a:p>
            <a:endParaRPr lang="en-US" altLang="zh-CN" baseline="0" dirty="0"/>
          </a:p>
          <a:p>
            <a:r>
              <a:rPr lang="zh-CN" altLang="en-US" b="0" i="0" dirty="0">
                <a:solidFill>
                  <a:srgbClr val="404040"/>
                </a:solidFill>
                <a:effectLst/>
                <a:latin typeface="Arial" panose="020B0604020202020204" pitchFamily="34" charset="0"/>
              </a:rPr>
              <a:t>达特茅斯会议唯一的干货是纽厄尔和司马贺的程序“逻辑理论家”：</a:t>
            </a:r>
            <a:endParaRPr lang="en-US" altLang="zh-CN" baseline="0" dirty="0"/>
          </a:p>
          <a:p>
            <a:r>
              <a:rPr lang="zh-CN" altLang="en-US" b="0" i="0" dirty="0">
                <a:solidFill>
                  <a:srgbClr val="121212"/>
                </a:solidFill>
                <a:effectLst/>
                <a:latin typeface="-apple-system"/>
              </a:rPr>
              <a:t>达特茅斯研讨会进行了两个月，其中，纽厄尔和西蒙公布的程序“逻辑理论家”（</a:t>
            </a:r>
            <a:r>
              <a:rPr lang="en-US" altLang="zh-CN" b="0" i="0" dirty="0">
                <a:solidFill>
                  <a:srgbClr val="121212"/>
                </a:solidFill>
                <a:effectLst/>
                <a:latin typeface="-apple-system"/>
              </a:rPr>
              <a:t>Logic Theorist</a:t>
            </a:r>
            <a:r>
              <a:rPr lang="zh-CN" altLang="en-US" b="0" i="0" dirty="0">
                <a:solidFill>
                  <a:srgbClr val="121212"/>
                </a:solidFill>
                <a:effectLst/>
                <a:latin typeface="-apple-system"/>
              </a:rPr>
              <a:t>）引起参会者极大的兴趣，这个程序模拟人证明符号逻辑定理的思维活动，并成功证明了</a:t>
            </a:r>
            <a:r>
              <a:rPr lang="en-US" altLang="zh-CN" b="0" i="0" dirty="0">
                <a:solidFill>
                  <a:srgbClr val="121212"/>
                </a:solidFill>
                <a:effectLst/>
                <a:latin typeface="-apple-system"/>
              </a:rPr>
              <a:t>《</a:t>
            </a:r>
            <a:r>
              <a:rPr lang="zh-CN" altLang="en-US" b="0" i="0" dirty="0">
                <a:solidFill>
                  <a:srgbClr val="121212"/>
                </a:solidFill>
                <a:effectLst/>
                <a:latin typeface="-apple-system"/>
              </a:rPr>
              <a:t>数学原理</a:t>
            </a:r>
            <a:r>
              <a:rPr lang="en-US" altLang="zh-CN" b="0" i="0" dirty="0">
                <a:solidFill>
                  <a:srgbClr val="121212"/>
                </a:solidFill>
                <a:effectLst/>
                <a:latin typeface="-apple-system"/>
              </a:rPr>
              <a:t>》</a:t>
            </a:r>
            <a:r>
              <a:rPr lang="zh-CN" altLang="en-US" b="0" i="0" dirty="0">
                <a:solidFill>
                  <a:srgbClr val="121212"/>
                </a:solidFill>
                <a:effectLst/>
                <a:latin typeface="-apple-system"/>
              </a:rPr>
              <a:t>第</a:t>
            </a:r>
            <a:r>
              <a:rPr lang="en-US" altLang="zh-CN" b="0" i="0" dirty="0">
                <a:solidFill>
                  <a:srgbClr val="121212"/>
                </a:solidFill>
                <a:effectLst/>
                <a:latin typeface="-apple-system"/>
              </a:rPr>
              <a:t>2</a:t>
            </a:r>
            <a:r>
              <a:rPr lang="zh-CN" altLang="en-US" b="0" i="0" dirty="0">
                <a:solidFill>
                  <a:srgbClr val="121212"/>
                </a:solidFill>
                <a:effectLst/>
                <a:latin typeface="-apple-system"/>
              </a:rPr>
              <a:t>章</a:t>
            </a:r>
            <a:r>
              <a:rPr lang="en-US" altLang="zh-CN" b="0" i="0" dirty="0">
                <a:solidFill>
                  <a:srgbClr val="121212"/>
                </a:solidFill>
                <a:effectLst/>
                <a:latin typeface="-apple-system"/>
              </a:rPr>
              <a:t>52</a:t>
            </a:r>
            <a:r>
              <a:rPr lang="zh-CN" altLang="en-US" b="0" i="0" dirty="0">
                <a:solidFill>
                  <a:srgbClr val="121212"/>
                </a:solidFill>
                <a:effectLst/>
                <a:latin typeface="-apple-system"/>
              </a:rPr>
              <a:t>个定理中的</a:t>
            </a:r>
            <a:r>
              <a:rPr lang="en-US" altLang="zh-CN" b="0" i="0" dirty="0">
                <a:solidFill>
                  <a:srgbClr val="121212"/>
                </a:solidFill>
                <a:effectLst/>
                <a:latin typeface="-apple-system"/>
              </a:rPr>
              <a:t>38</a:t>
            </a:r>
            <a:r>
              <a:rPr lang="zh-CN" altLang="en-US" b="0" i="0" dirty="0">
                <a:solidFill>
                  <a:srgbClr val="121212"/>
                </a:solidFill>
                <a:effectLst/>
                <a:latin typeface="-apple-system"/>
              </a:rPr>
              <a:t>个定理，被认为是用计算机探讨人类智力活动的第一个真正成果，也是图灵关于机器可以具有智能这一论断的第一个实际证明。此外，逻辑理论家开创了机器定理证明这一新的学科领域。</a:t>
            </a:r>
            <a:endParaRPr lang="en-US" altLang="zh-CN" b="0" i="0" baseline="0" dirty="0">
              <a:solidFill>
                <a:srgbClr val="121212"/>
              </a:solidFill>
              <a:effectLst/>
              <a:latin typeface="-apple-system"/>
            </a:endParaRPr>
          </a:p>
          <a:p>
            <a:endParaRPr lang="en-US" altLang="zh-CN" b="0" i="0" baseline="0" dirty="0">
              <a:solidFill>
                <a:srgbClr val="121212"/>
              </a:solidFill>
              <a:effectLst/>
              <a:latin typeface="-apple-system"/>
            </a:endParaRPr>
          </a:p>
          <a:p>
            <a:r>
              <a:rPr lang="zh-CN" altLang="en-US" b="0" i="0" dirty="0">
                <a:solidFill>
                  <a:srgbClr val="121212"/>
                </a:solidFill>
                <a:effectLst/>
                <a:latin typeface="-apple-system"/>
              </a:rPr>
              <a:t>在达特茅斯会议期间，“人工智能”这一词虽然被提出，但并没有获得大家的完全认可，尤其是纽厄尔和西蒙，他们的研究在某种意义上偏向于功能学派，他们更主张用“复杂信息处理”这个词。</a:t>
            </a:r>
            <a:r>
              <a:rPr lang="en-US" altLang="zh-CN" b="0" i="0" dirty="0">
                <a:solidFill>
                  <a:srgbClr val="121212"/>
                </a:solidFill>
                <a:effectLst/>
                <a:latin typeface="-apple-system"/>
              </a:rPr>
              <a:t>“</a:t>
            </a:r>
            <a:r>
              <a:rPr lang="zh-CN" altLang="en-US" b="0" i="0" dirty="0">
                <a:solidFill>
                  <a:srgbClr val="121212"/>
                </a:solidFill>
                <a:effectLst/>
                <a:latin typeface="-apple-system"/>
              </a:rPr>
              <a:t>人工智能</a:t>
            </a:r>
            <a:r>
              <a:rPr lang="en-US" altLang="zh-CN" b="0" i="0" dirty="0">
                <a:solidFill>
                  <a:srgbClr val="121212"/>
                </a:solidFill>
                <a:effectLst/>
                <a:latin typeface="-apple-system"/>
              </a:rPr>
              <a:t>”</a:t>
            </a:r>
            <a:r>
              <a:rPr lang="zh-CN" altLang="en-US" b="0" i="0" dirty="0">
                <a:solidFill>
                  <a:srgbClr val="121212"/>
                </a:solidFill>
                <a:effectLst/>
                <a:latin typeface="-apple-system"/>
              </a:rPr>
              <a:t>一词真正被学界接受要到</a:t>
            </a:r>
            <a:r>
              <a:rPr lang="en-US" altLang="zh-CN" b="0" i="0" dirty="0">
                <a:solidFill>
                  <a:srgbClr val="121212"/>
                </a:solidFill>
                <a:effectLst/>
                <a:latin typeface="-apple-system"/>
              </a:rPr>
              <a:t>1965</a:t>
            </a:r>
            <a:r>
              <a:rPr lang="zh-CN" altLang="en-US" b="0" i="0" dirty="0">
                <a:solidFill>
                  <a:srgbClr val="121212"/>
                </a:solidFill>
                <a:effectLst/>
                <a:latin typeface="-apple-system"/>
              </a:rPr>
              <a:t>年，德雷弗斯（</a:t>
            </a:r>
            <a:r>
              <a:rPr lang="en-US" altLang="zh-CN" b="0" i="0" dirty="0">
                <a:solidFill>
                  <a:srgbClr val="121212"/>
                </a:solidFill>
                <a:effectLst/>
                <a:latin typeface="-apple-system"/>
              </a:rPr>
              <a:t>Hubert Dreyfus</a:t>
            </a:r>
            <a:r>
              <a:rPr lang="zh-CN" altLang="en-US" b="0" i="0" dirty="0">
                <a:solidFill>
                  <a:srgbClr val="121212"/>
                </a:solidFill>
                <a:effectLst/>
                <a:latin typeface="-apple-system"/>
              </a:rPr>
              <a:t>）发表了著名的</a:t>
            </a:r>
            <a:r>
              <a:rPr lang="en-US" altLang="zh-CN" b="0" i="0" dirty="0">
                <a:solidFill>
                  <a:srgbClr val="121212"/>
                </a:solidFill>
                <a:effectLst/>
                <a:latin typeface="-apple-system"/>
              </a:rPr>
              <a:t>《</a:t>
            </a:r>
            <a:r>
              <a:rPr lang="zh-CN" altLang="en-US" b="0" i="0" dirty="0">
                <a:solidFill>
                  <a:srgbClr val="121212"/>
                </a:solidFill>
                <a:effectLst/>
                <a:latin typeface="-apple-system"/>
              </a:rPr>
              <a:t>炼金术与人工智能</a:t>
            </a:r>
            <a:r>
              <a:rPr lang="en-US" altLang="zh-CN" b="0" i="0" dirty="0">
                <a:solidFill>
                  <a:srgbClr val="121212"/>
                </a:solidFill>
                <a:effectLst/>
                <a:latin typeface="-apple-system"/>
              </a:rPr>
              <a:t>》</a:t>
            </a:r>
            <a:r>
              <a:rPr lang="zh-CN" altLang="en-US" b="0" i="0" dirty="0">
                <a:solidFill>
                  <a:srgbClr val="121212"/>
                </a:solidFill>
                <a:effectLst/>
                <a:latin typeface="-apple-system"/>
              </a:rPr>
              <a:t>报告，这一报告对当时人工智能的研究提出质疑，意图说明这些研究是没有基础的无用功。由于报告标题与内容过于大胆，最初兰德公司仅以备忘录的方式发布了油印版，直至</a:t>
            </a:r>
            <a:r>
              <a:rPr lang="en-US" altLang="zh-CN" b="0" i="0" dirty="0">
                <a:solidFill>
                  <a:srgbClr val="121212"/>
                </a:solidFill>
                <a:effectLst/>
                <a:latin typeface="-apple-system"/>
              </a:rPr>
              <a:t>1967</a:t>
            </a:r>
            <a:r>
              <a:rPr lang="zh-CN" altLang="en-US" b="0" i="0" dirty="0">
                <a:solidFill>
                  <a:srgbClr val="121212"/>
                </a:solidFill>
                <a:effectLst/>
                <a:latin typeface="-apple-system"/>
              </a:rPr>
              <a:t>年，兰德公司才正式发布了这一报告的印刷版。该报告后来成为兰德公司销量最高的报告之一，在</a:t>
            </a:r>
            <a:r>
              <a:rPr lang="en-US" altLang="zh-CN" b="0" i="0" dirty="0">
                <a:solidFill>
                  <a:srgbClr val="121212"/>
                </a:solidFill>
                <a:effectLst/>
                <a:latin typeface="-apple-system"/>
              </a:rPr>
              <a:t>AI</a:t>
            </a:r>
            <a:r>
              <a:rPr lang="zh-CN" altLang="en-US" b="0" i="0" dirty="0">
                <a:solidFill>
                  <a:srgbClr val="121212"/>
                </a:solidFill>
                <a:effectLst/>
                <a:latin typeface="-apple-system"/>
              </a:rPr>
              <a:t>学者中广为流传。</a:t>
            </a:r>
            <a:endParaRPr lang="en-US" altLang="zh-CN" dirty="0"/>
          </a:p>
        </p:txBody>
      </p:sp>
      <p:sp>
        <p:nvSpPr>
          <p:cNvPr id="4" name="灯片编号占位符 3"/>
          <p:cNvSpPr>
            <a:spLocks noGrp="1"/>
          </p:cNvSpPr>
          <p:nvPr>
            <p:ph type="sldNum" sz="quarter" idx="10"/>
          </p:nvPr>
        </p:nvSpPr>
        <p:spPr/>
        <p:txBody>
          <a:bodyPr/>
          <a:lstStyle/>
          <a:p>
            <a:fld id="{CB044887-FDFD-47DC-BCF7-5B071AF27820}" type="slidenum">
              <a:rPr lang="zh-CN" altLang="en-US" smtClean="0"/>
              <a:t>16</a:t>
            </a:fld>
            <a:endParaRPr lang="zh-CN" altLang="en-US"/>
          </a:p>
        </p:txBody>
      </p:sp>
    </p:spTree>
    <p:extLst>
      <p:ext uri="{BB962C8B-B14F-4D97-AF65-F5344CB8AC3E}">
        <p14:creationId xmlns:p14="http://schemas.microsoft.com/office/powerpoint/2010/main" val="2219681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359A25-A4A8-FE67-EEB9-DB88C4D57BC6}"/>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24614867-FEED-2496-9D96-7C61994F766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C9C9D3D-AB0F-5C8A-75FF-FDDFE3C6558D}"/>
              </a:ext>
            </a:extLst>
          </p:cNvPr>
          <p:cNvSpPr>
            <a:spLocks noGrp="1"/>
          </p:cNvSpPr>
          <p:nvPr>
            <p:ph type="dt" sz="half" idx="10"/>
          </p:nvPr>
        </p:nvSpPr>
        <p:spPr/>
        <p:txBody>
          <a:bodyPr/>
          <a:lstStyle/>
          <a:p>
            <a:fld id="{4B2C9442-256D-4149-BC25-36E1CBE279F1}" type="datetime1">
              <a:rPr lang="en-US" altLang="zh-CN" smtClean="0"/>
              <a:t>6/28/2023</a:t>
            </a:fld>
            <a:endParaRPr lang="zh-CN" altLang="en-US"/>
          </a:p>
        </p:txBody>
      </p:sp>
      <p:sp>
        <p:nvSpPr>
          <p:cNvPr id="5" name="页脚占位符 4">
            <a:extLst>
              <a:ext uri="{FF2B5EF4-FFF2-40B4-BE49-F238E27FC236}">
                <a16:creationId xmlns:a16="http://schemas.microsoft.com/office/drawing/2014/main" id="{4D57B93D-8F13-34D5-B7E5-9B07BB2C60B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323870C-A6BA-E7DA-4BC6-CF44F613FFC9}"/>
              </a:ext>
            </a:extLst>
          </p:cNvPr>
          <p:cNvSpPr>
            <a:spLocks noGrp="1"/>
          </p:cNvSpPr>
          <p:nvPr>
            <p:ph type="sldNum" sz="quarter" idx="12"/>
          </p:nvPr>
        </p:nvSpPr>
        <p:spPr/>
        <p:txBody>
          <a:bodyPr/>
          <a:lstStyle/>
          <a:p>
            <a:fld id="{90B84CC8-F017-4F0F-85E6-E9C4F513246C}" type="slidenum">
              <a:rPr lang="zh-CN" altLang="en-US" smtClean="0"/>
              <a:t>‹#›</a:t>
            </a:fld>
            <a:endParaRPr lang="zh-CN" altLang="en-US"/>
          </a:p>
        </p:txBody>
      </p:sp>
    </p:spTree>
    <p:extLst>
      <p:ext uri="{BB962C8B-B14F-4D97-AF65-F5344CB8AC3E}">
        <p14:creationId xmlns:p14="http://schemas.microsoft.com/office/powerpoint/2010/main" val="33640443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BF1B7D-DF94-80B9-171D-E5F3244B12C8}"/>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FC1C245-1109-FB72-4181-0B8116DF32AC}"/>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4F45D82-420D-E86C-F672-91AD6E7F13E5}"/>
              </a:ext>
            </a:extLst>
          </p:cNvPr>
          <p:cNvSpPr>
            <a:spLocks noGrp="1"/>
          </p:cNvSpPr>
          <p:nvPr>
            <p:ph type="dt" sz="half" idx="10"/>
          </p:nvPr>
        </p:nvSpPr>
        <p:spPr/>
        <p:txBody>
          <a:bodyPr/>
          <a:lstStyle/>
          <a:p>
            <a:fld id="{A5171E0D-3F90-4AE2-8C2E-00021FEAF3C5}" type="datetime1">
              <a:rPr lang="en-US" altLang="zh-CN" smtClean="0"/>
              <a:t>6/28/2023</a:t>
            </a:fld>
            <a:endParaRPr lang="zh-CN" altLang="en-US"/>
          </a:p>
        </p:txBody>
      </p:sp>
      <p:sp>
        <p:nvSpPr>
          <p:cNvPr id="5" name="页脚占位符 4">
            <a:extLst>
              <a:ext uri="{FF2B5EF4-FFF2-40B4-BE49-F238E27FC236}">
                <a16:creationId xmlns:a16="http://schemas.microsoft.com/office/drawing/2014/main" id="{3C418A66-E028-1BAE-D748-68D880914E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2946AE5-6B20-3426-4A46-83AA657C0274}"/>
              </a:ext>
            </a:extLst>
          </p:cNvPr>
          <p:cNvSpPr>
            <a:spLocks noGrp="1"/>
          </p:cNvSpPr>
          <p:nvPr>
            <p:ph type="sldNum" sz="quarter" idx="12"/>
          </p:nvPr>
        </p:nvSpPr>
        <p:spPr/>
        <p:txBody>
          <a:bodyPr/>
          <a:lstStyle/>
          <a:p>
            <a:fld id="{90B84CC8-F017-4F0F-85E6-E9C4F513246C}" type="slidenum">
              <a:rPr lang="zh-CN" altLang="en-US" smtClean="0"/>
              <a:t>‹#›</a:t>
            </a:fld>
            <a:endParaRPr lang="zh-CN" altLang="en-US"/>
          </a:p>
        </p:txBody>
      </p:sp>
    </p:spTree>
    <p:extLst>
      <p:ext uri="{BB962C8B-B14F-4D97-AF65-F5344CB8AC3E}">
        <p14:creationId xmlns:p14="http://schemas.microsoft.com/office/powerpoint/2010/main" val="23214586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7A475498-9D1F-7657-02F0-51D90371B5CE}"/>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E7742B75-E5AC-41CF-C9E9-BA9B9B596B97}"/>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CE6A79D-7DD2-D9FC-9625-3831C17E4C84}"/>
              </a:ext>
            </a:extLst>
          </p:cNvPr>
          <p:cNvSpPr>
            <a:spLocks noGrp="1"/>
          </p:cNvSpPr>
          <p:nvPr>
            <p:ph type="dt" sz="half" idx="10"/>
          </p:nvPr>
        </p:nvSpPr>
        <p:spPr/>
        <p:txBody>
          <a:bodyPr/>
          <a:lstStyle/>
          <a:p>
            <a:fld id="{F3887C11-7174-45D8-BE76-12E2D5E3D6C0}" type="datetime1">
              <a:rPr lang="en-US" altLang="zh-CN" smtClean="0"/>
              <a:t>6/28/2023</a:t>
            </a:fld>
            <a:endParaRPr lang="zh-CN" altLang="en-US"/>
          </a:p>
        </p:txBody>
      </p:sp>
      <p:sp>
        <p:nvSpPr>
          <p:cNvPr id="5" name="页脚占位符 4">
            <a:extLst>
              <a:ext uri="{FF2B5EF4-FFF2-40B4-BE49-F238E27FC236}">
                <a16:creationId xmlns:a16="http://schemas.microsoft.com/office/drawing/2014/main" id="{3636FFFC-A393-176C-C117-A44AF5525A0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C3C8F20-ABF0-F158-9DA8-F510C27E3BCD}"/>
              </a:ext>
            </a:extLst>
          </p:cNvPr>
          <p:cNvSpPr>
            <a:spLocks noGrp="1"/>
          </p:cNvSpPr>
          <p:nvPr>
            <p:ph type="sldNum" sz="quarter" idx="12"/>
          </p:nvPr>
        </p:nvSpPr>
        <p:spPr/>
        <p:txBody>
          <a:bodyPr/>
          <a:lstStyle/>
          <a:p>
            <a:fld id="{90B84CC8-F017-4F0F-85E6-E9C4F513246C}" type="slidenum">
              <a:rPr lang="zh-CN" altLang="en-US" smtClean="0"/>
              <a:t>‹#›</a:t>
            </a:fld>
            <a:endParaRPr lang="zh-CN" altLang="en-US"/>
          </a:p>
        </p:txBody>
      </p:sp>
    </p:spTree>
    <p:extLst>
      <p:ext uri="{BB962C8B-B14F-4D97-AF65-F5344CB8AC3E}">
        <p14:creationId xmlns:p14="http://schemas.microsoft.com/office/powerpoint/2010/main" val="3504807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chemeClr val="bg1"/>
                </a:solidFill>
                <a:latin typeface="微软雅黑"/>
                <a:cs typeface="微软雅黑"/>
              </a:defRPr>
            </a:lvl1pPr>
          </a:lstStyle>
          <a:p>
            <a:endParaRPr/>
          </a:p>
        </p:txBody>
      </p:sp>
      <p:sp>
        <p:nvSpPr>
          <p:cNvPr id="3" name="Holder 3"/>
          <p:cNvSpPr>
            <a:spLocks noGrp="1"/>
          </p:cNvSpPr>
          <p:nvPr>
            <p:ph type="ftr" sz="quarter" idx="5"/>
          </p:nvPr>
        </p:nvSpPr>
        <p:spPr/>
        <p:txBody>
          <a:bodyPr lIns="0" tIns="0" rIns="0" bIns="0"/>
          <a:lstStyle>
            <a:lvl1pPr>
              <a:defRPr sz="1200" b="0" i="0">
                <a:solidFill>
                  <a:srgbClr val="888888"/>
                </a:solidFill>
                <a:latin typeface="微软雅黑 Light"/>
                <a:cs typeface="微软雅黑 Light"/>
              </a:defRPr>
            </a:lvl1pPr>
          </a:lstStyle>
          <a:p>
            <a:pPr marL="12700">
              <a:lnSpc>
                <a:spcPct val="100000"/>
              </a:lnSpc>
              <a:spcBef>
                <a:spcPts val="195"/>
              </a:spcBef>
            </a:pPr>
            <a:endParaRPr spc="-10" dirty="0"/>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C832C405-809F-451F-95F3-E24A48EEF227}" type="datetime1">
              <a:rPr lang="en-US" altLang="zh-CN" smtClean="0"/>
              <a:t>6/28/2023</a:t>
            </a:fld>
            <a:endParaRPr lang="en-US"/>
          </a:p>
        </p:txBody>
      </p:sp>
      <p:sp>
        <p:nvSpPr>
          <p:cNvPr id="5" name="Holder 5"/>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spc="-25" dirty="0"/>
              <a:t>‹#›</a:t>
            </a:fld>
            <a:endParaRPr spc="-25" dirty="0"/>
          </a:p>
        </p:txBody>
      </p:sp>
    </p:spTree>
    <p:extLst>
      <p:ext uri="{BB962C8B-B14F-4D97-AF65-F5344CB8AC3E}">
        <p14:creationId xmlns:p14="http://schemas.microsoft.com/office/powerpoint/2010/main" val="39131159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type="obj">
  <p:cSld name="Title Slide">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ctrTitle"/>
          </p:nvPr>
        </p:nvSpPr>
        <p:spPr>
          <a:xfrm>
            <a:off x="1064768" y="1706371"/>
            <a:ext cx="10062463" cy="756919"/>
          </a:xfrm>
          <a:prstGeom prst="rect">
            <a:avLst/>
          </a:prstGeom>
        </p:spPr>
        <p:txBody>
          <a:bodyPr wrap="square" lIns="0" tIns="0" rIns="0" bIns="0">
            <a:spAutoFit/>
          </a:bodyPr>
          <a:lstStyle>
            <a:lvl1pPr>
              <a:defRPr sz="4800" b="0" i="0">
                <a:solidFill>
                  <a:schemeClr val="bg1"/>
                </a:solidFill>
                <a:latin typeface="微软雅黑"/>
                <a:cs typeface="微软雅黑"/>
              </a:defRPr>
            </a:lvl1pPr>
          </a:lstStyle>
          <a:p>
            <a:endParaRPr/>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defRPr sz="1200" b="0" i="0">
                <a:solidFill>
                  <a:srgbClr val="888888"/>
                </a:solidFill>
                <a:latin typeface="微软雅黑 Light"/>
                <a:cs typeface="微软雅黑 Light"/>
              </a:defRPr>
            </a:lvl1pPr>
          </a:lstStyle>
          <a:p>
            <a:pPr marL="12700">
              <a:lnSpc>
                <a:spcPct val="100000"/>
              </a:lnSpc>
              <a:spcBef>
                <a:spcPts val="195"/>
              </a:spcBef>
            </a:pPr>
            <a:endParaRPr spc="-10" dirty="0"/>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6DFC88FC-1B4E-4608-93C8-5DF772AF6453}" type="datetime1">
              <a:rPr lang="en-US" altLang="zh-CN" smtClean="0"/>
              <a:t>6/28/2023</a:t>
            </a:fld>
            <a:endParaRPr lang="en-US"/>
          </a:p>
        </p:txBody>
      </p:sp>
      <p:sp>
        <p:nvSpPr>
          <p:cNvPr id="6" name="Holder 6"/>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spc="-25" dirty="0"/>
              <a:t>‹#›</a:t>
            </a:fld>
            <a:endParaRPr spc="-25" dirty="0"/>
          </a:p>
        </p:txBody>
      </p:sp>
    </p:spTree>
    <p:extLst>
      <p:ext uri="{BB962C8B-B14F-4D97-AF65-F5344CB8AC3E}">
        <p14:creationId xmlns:p14="http://schemas.microsoft.com/office/powerpoint/2010/main" val="36608710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defRPr sz="1200" b="0" i="0">
                <a:solidFill>
                  <a:srgbClr val="888888"/>
                </a:solidFill>
                <a:latin typeface="微软雅黑 Light"/>
                <a:cs typeface="微软雅黑 Light"/>
              </a:defRPr>
            </a:lvl1pPr>
          </a:lstStyle>
          <a:p>
            <a:pPr marL="12700">
              <a:lnSpc>
                <a:spcPct val="100000"/>
              </a:lnSpc>
              <a:spcBef>
                <a:spcPts val="195"/>
              </a:spcBef>
            </a:pPr>
            <a:endParaRPr spc="-10" dirty="0"/>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367F1DCB-C2D9-412E-B525-052AD8383A72}" type="datetime1">
              <a:rPr lang="en-US" altLang="zh-CN" smtClean="0"/>
              <a:t>6/28/2023</a:t>
            </a:fld>
            <a:endParaRPr lang="en-US" dirty="0"/>
          </a:p>
        </p:txBody>
      </p:sp>
      <p:sp>
        <p:nvSpPr>
          <p:cNvPr id="4" name="Holder 4"/>
          <p:cNvSpPr>
            <a:spLocks noGrp="1"/>
          </p:cNvSpPr>
          <p:nvPr>
            <p:ph type="sldNum" sz="quarter" idx="7"/>
          </p:nvPr>
        </p:nvSpPr>
        <p:spPr/>
        <p:txBody>
          <a:bodyPr lIns="0" tIns="0" rIns="0" bIns="0"/>
          <a:lstStyle>
            <a:lvl1pPr>
              <a:defRPr sz="1200" b="0" i="0">
                <a:solidFill>
                  <a:srgbClr val="888888"/>
                </a:solidFill>
                <a:latin typeface="Calibri"/>
                <a:cs typeface="Calibri"/>
              </a:defRPr>
            </a:lvl1pPr>
          </a:lstStyle>
          <a:p>
            <a:pPr marL="38100">
              <a:lnSpc>
                <a:spcPts val="1240"/>
              </a:lnSpc>
            </a:pPr>
            <a:fld id="{81D60167-4931-47E6-BA6A-407CBD079E47}" type="slidenum">
              <a:rPr spc="-25" dirty="0"/>
              <a:t>‹#›</a:t>
            </a:fld>
            <a:endParaRPr spc="-25" dirty="0"/>
          </a:p>
        </p:txBody>
      </p:sp>
    </p:spTree>
    <p:extLst>
      <p:ext uri="{BB962C8B-B14F-4D97-AF65-F5344CB8AC3E}">
        <p14:creationId xmlns:p14="http://schemas.microsoft.com/office/powerpoint/2010/main" val="30058107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DEF9F1-31D4-B11B-9B0C-AF68D0C5FC3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88187598-6E2B-543D-52F1-73E959A16537}"/>
              </a:ext>
            </a:extLst>
          </p:cNvPr>
          <p:cNvSpPr>
            <a:spLocks noGrp="1"/>
          </p:cNvSpPr>
          <p:nvPr>
            <p:ph idx="1"/>
          </p:nvPr>
        </p:nvSpPr>
        <p:spPr/>
        <p:txBody>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1E04085F-E8C7-3FBA-FFB2-1CD30F341562}"/>
              </a:ext>
            </a:extLst>
          </p:cNvPr>
          <p:cNvSpPr>
            <a:spLocks noGrp="1"/>
          </p:cNvSpPr>
          <p:nvPr>
            <p:ph type="dt" sz="half" idx="10"/>
          </p:nvPr>
        </p:nvSpPr>
        <p:spPr/>
        <p:txBody>
          <a:bodyPr/>
          <a:lstStyle/>
          <a:p>
            <a:fld id="{32DA67D9-2CDC-46C1-A1B1-308BA3D975AE}" type="datetime1">
              <a:rPr lang="en-US" altLang="zh-CN" smtClean="0"/>
              <a:t>6/28/2023</a:t>
            </a:fld>
            <a:endParaRPr lang="zh-CN" altLang="en-US"/>
          </a:p>
        </p:txBody>
      </p:sp>
      <p:sp>
        <p:nvSpPr>
          <p:cNvPr id="5" name="页脚占位符 4">
            <a:extLst>
              <a:ext uri="{FF2B5EF4-FFF2-40B4-BE49-F238E27FC236}">
                <a16:creationId xmlns:a16="http://schemas.microsoft.com/office/drawing/2014/main" id="{FFB33F3F-4AAA-C093-CF1B-A433F3D2675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7DE7EE-294F-4348-DDC1-5E88029A948B}"/>
              </a:ext>
            </a:extLst>
          </p:cNvPr>
          <p:cNvSpPr>
            <a:spLocks noGrp="1"/>
          </p:cNvSpPr>
          <p:nvPr>
            <p:ph type="sldNum" sz="quarter" idx="12"/>
          </p:nvPr>
        </p:nvSpPr>
        <p:spPr/>
        <p:txBody>
          <a:bodyPr/>
          <a:lstStyle/>
          <a:p>
            <a:fld id="{90B84CC8-F017-4F0F-85E6-E9C4F513246C}" type="slidenum">
              <a:rPr lang="zh-CN" altLang="en-US" smtClean="0"/>
              <a:t>‹#›</a:t>
            </a:fld>
            <a:endParaRPr lang="zh-CN" altLang="en-US"/>
          </a:p>
        </p:txBody>
      </p:sp>
    </p:spTree>
    <p:extLst>
      <p:ext uri="{BB962C8B-B14F-4D97-AF65-F5344CB8AC3E}">
        <p14:creationId xmlns:p14="http://schemas.microsoft.com/office/powerpoint/2010/main" val="3131955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C33A1A-F192-EFD4-7425-8769902109B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882AEE38-C83A-4D72-9DB7-FEF8D4FA02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E4C1F1B-8F0F-152A-468B-C302B5B56EA9}"/>
              </a:ext>
            </a:extLst>
          </p:cNvPr>
          <p:cNvSpPr>
            <a:spLocks noGrp="1"/>
          </p:cNvSpPr>
          <p:nvPr>
            <p:ph type="dt" sz="half" idx="10"/>
          </p:nvPr>
        </p:nvSpPr>
        <p:spPr/>
        <p:txBody>
          <a:bodyPr/>
          <a:lstStyle/>
          <a:p>
            <a:fld id="{B0245520-7933-42B1-913A-9C9FD22FBE2E}" type="datetime1">
              <a:rPr lang="en-US" altLang="zh-CN" smtClean="0"/>
              <a:t>6/28/2023</a:t>
            </a:fld>
            <a:endParaRPr lang="zh-CN" altLang="en-US"/>
          </a:p>
        </p:txBody>
      </p:sp>
      <p:sp>
        <p:nvSpPr>
          <p:cNvPr id="5" name="页脚占位符 4">
            <a:extLst>
              <a:ext uri="{FF2B5EF4-FFF2-40B4-BE49-F238E27FC236}">
                <a16:creationId xmlns:a16="http://schemas.microsoft.com/office/drawing/2014/main" id="{6D86DCB2-5A24-4C1D-3DD4-47351E3CF7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5D4EDF5-5286-519C-C095-FB4CAE4B07D7}"/>
              </a:ext>
            </a:extLst>
          </p:cNvPr>
          <p:cNvSpPr>
            <a:spLocks noGrp="1"/>
          </p:cNvSpPr>
          <p:nvPr>
            <p:ph type="sldNum" sz="quarter" idx="12"/>
          </p:nvPr>
        </p:nvSpPr>
        <p:spPr/>
        <p:txBody>
          <a:bodyPr/>
          <a:lstStyle/>
          <a:p>
            <a:fld id="{90B84CC8-F017-4F0F-85E6-E9C4F513246C}" type="slidenum">
              <a:rPr lang="zh-CN" altLang="en-US" smtClean="0"/>
              <a:t>‹#›</a:t>
            </a:fld>
            <a:endParaRPr lang="zh-CN" altLang="en-US"/>
          </a:p>
        </p:txBody>
      </p:sp>
    </p:spTree>
    <p:extLst>
      <p:ext uri="{BB962C8B-B14F-4D97-AF65-F5344CB8AC3E}">
        <p14:creationId xmlns:p14="http://schemas.microsoft.com/office/powerpoint/2010/main" val="26915664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A9078A8-668D-8F0D-BF2C-5667A00A5C6C}"/>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46F2D2-6384-254A-5D8B-5395829F4B0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71224792-FF48-C1E0-D0DB-D4E91628326C}"/>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C7E6D602-B46A-A344-8CBB-F926BFEF18B5}"/>
              </a:ext>
            </a:extLst>
          </p:cNvPr>
          <p:cNvSpPr>
            <a:spLocks noGrp="1"/>
          </p:cNvSpPr>
          <p:nvPr>
            <p:ph type="dt" sz="half" idx="10"/>
          </p:nvPr>
        </p:nvSpPr>
        <p:spPr/>
        <p:txBody>
          <a:bodyPr/>
          <a:lstStyle/>
          <a:p>
            <a:fld id="{4CBD1F28-0E0C-48CE-9375-37DA3E169E02}" type="datetime1">
              <a:rPr lang="en-US" altLang="zh-CN" smtClean="0"/>
              <a:t>6/28/2023</a:t>
            </a:fld>
            <a:endParaRPr lang="zh-CN" altLang="en-US"/>
          </a:p>
        </p:txBody>
      </p:sp>
      <p:sp>
        <p:nvSpPr>
          <p:cNvPr id="6" name="页脚占位符 5">
            <a:extLst>
              <a:ext uri="{FF2B5EF4-FFF2-40B4-BE49-F238E27FC236}">
                <a16:creationId xmlns:a16="http://schemas.microsoft.com/office/drawing/2014/main" id="{19AC636E-3E90-5569-60CA-A50CA3AFFE8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268FC5E-54FC-0729-39E9-B60CEBC9FEF8}"/>
              </a:ext>
            </a:extLst>
          </p:cNvPr>
          <p:cNvSpPr>
            <a:spLocks noGrp="1"/>
          </p:cNvSpPr>
          <p:nvPr>
            <p:ph type="sldNum" sz="quarter" idx="12"/>
          </p:nvPr>
        </p:nvSpPr>
        <p:spPr/>
        <p:txBody>
          <a:bodyPr/>
          <a:lstStyle/>
          <a:p>
            <a:fld id="{90B84CC8-F017-4F0F-85E6-E9C4F513246C}" type="slidenum">
              <a:rPr lang="zh-CN" altLang="en-US" smtClean="0"/>
              <a:t>‹#›</a:t>
            </a:fld>
            <a:endParaRPr lang="zh-CN" altLang="en-US"/>
          </a:p>
        </p:txBody>
      </p:sp>
    </p:spTree>
    <p:extLst>
      <p:ext uri="{BB962C8B-B14F-4D97-AF65-F5344CB8AC3E}">
        <p14:creationId xmlns:p14="http://schemas.microsoft.com/office/powerpoint/2010/main" val="26208532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55E69B-DF66-1D11-623F-1182817EDC61}"/>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00992614-6D63-CB64-5732-05FE528FF06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7E7FA487-3410-3F3F-B1D5-7C6A0C97A51F}"/>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405670C-9454-5D80-7C7B-A4D5BE5A956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B7B4D1F-AF13-B63B-8C53-2ADD46B97CF1}"/>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D4BB841-330F-2B18-B34A-95223879A1D4}"/>
              </a:ext>
            </a:extLst>
          </p:cNvPr>
          <p:cNvSpPr>
            <a:spLocks noGrp="1"/>
          </p:cNvSpPr>
          <p:nvPr>
            <p:ph type="dt" sz="half" idx="10"/>
          </p:nvPr>
        </p:nvSpPr>
        <p:spPr/>
        <p:txBody>
          <a:bodyPr/>
          <a:lstStyle/>
          <a:p>
            <a:fld id="{0553C877-1E1D-42BA-A022-916B0F7EDA1E}" type="datetime1">
              <a:rPr lang="en-US" altLang="zh-CN" smtClean="0"/>
              <a:t>6/28/2023</a:t>
            </a:fld>
            <a:endParaRPr lang="zh-CN" altLang="en-US"/>
          </a:p>
        </p:txBody>
      </p:sp>
      <p:sp>
        <p:nvSpPr>
          <p:cNvPr id="8" name="页脚占位符 7">
            <a:extLst>
              <a:ext uri="{FF2B5EF4-FFF2-40B4-BE49-F238E27FC236}">
                <a16:creationId xmlns:a16="http://schemas.microsoft.com/office/drawing/2014/main" id="{F7354379-3312-95CD-DD58-2F73877D365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233DD89-BFBF-F16E-645B-02E433C93892}"/>
              </a:ext>
            </a:extLst>
          </p:cNvPr>
          <p:cNvSpPr>
            <a:spLocks noGrp="1"/>
          </p:cNvSpPr>
          <p:nvPr>
            <p:ph type="sldNum" sz="quarter" idx="12"/>
          </p:nvPr>
        </p:nvSpPr>
        <p:spPr/>
        <p:txBody>
          <a:bodyPr/>
          <a:lstStyle/>
          <a:p>
            <a:fld id="{90B84CC8-F017-4F0F-85E6-E9C4F513246C}" type="slidenum">
              <a:rPr lang="zh-CN" altLang="en-US" smtClean="0"/>
              <a:t>‹#›</a:t>
            </a:fld>
            <a:endParaRPr lang="zh-CN" altLang="en-US"/>
          </a:p>
        </p:txBody>
      </p:sp>
    </p:spTree>
    <p:extLst>
      <p:ext uri="{BB962C8B-B14F-4D97-AF65-F5344CB8AC3E}">
        <p14:creationId xmlns:p14="http://schemas.microsoft.com/office/powerpoint/2010/main" val="9768236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A47784-C3E4-7F1B-E7D6-7D043D0A4A23}"/>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6120A99F-B605-8ADA-80A0-82D53AED1D57}"/>
              </a:ext>
            </a:extLst>
          </p:cNvPr>
          <p:cNvSpPr>
            <a:spLocks noGrp="1"/>
          </p:cNvSpPr>
          <p:nvPr>
            <p:ph type="dt" sz="half" idx="10"/>
          </p:nvPr>
        </p:nvSpPr>
        <p:spPr/>
        <p:txBody>
          <a:bodyPr/>
          <a:lstStyle/>
          <a:p>
            <a:fld id="{25040354-52CA-4514-A598-E304105CA8CB}" type="datetime1">
              <a:rPr lang="en-US" altLang="zh-CN" smtClean="0"/>
              <a:t>6/28/2023</a:t>
            </a:fld>
            <a:endParaRPr lang="zh-CN" altLang="en-US"/>
          </a:p>
        </p:txBody>
      </p:sp>
      <p:sp>
        <p:nvSpPr>
          <p:cNvPr id="4" name="页脚占位符 3">
            <a:extLst>
              <a:ext uri="{FF2B5EF4-FFF2-40B4-BE49-F238E27FC236}">
                <a16:creationId xmlns:a16="http://schemas.microsoft.com/office/drawing/2014/main" id="{C815B892-769B-B4D1-4D92-5D3C2599228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FFC2CAA-E398-E247-A96C-0F0D6C173550}"/>
              </a:ext>
            </a:extLst>
          </p:cNvPr>
          <p:cNvSpPr>
            <a:spLocks noGrp="1"/>
          </p:cNvSpPr>
          <p:nvPr>
            <p:ph type="sldNum" sz="quarter" idx="12"/>
          </p:nvPr>
        </p:nvSpPr>
        <p:spPr/>
        <p:txBody>
          <a:bodyPr/>
          <a:lstStyle/>
          <a:p>
            <a:fld id="{90B84CC8-F017-4F0F-85E6-E9C4F513246C}" type="slidenum">
              <a:rPr lang="zh-CN" altLang="en-US" smtClean="0"/>
              <a:t>‹#›</a:t>
            </a:fld>
            <a:endParaRPr lang="zh-CN" altLang="en-US"/>
          </a:p>
        </p:txBody>
      </p:sp>
    </p:spTree>
    <p:extLst>
      <p:ext uri="{BB962C8B-B14F-4D97-AF65-F5344CB8AC3E}">
        <p14:creationId xmlns:p14="http://schemas.microsoft.com/office/powerpoint/2010/main" val="5377286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22E2080-7400-F692-A01C-E5E7C1A49096}"/>
              </a:ext>
            </a:extLst>
          </p:cNvPr>
          <p:cNvSpPr>
            <a:spLocks noGrp="1"/>
          </p:cNvSpPr>
          <p:nvPr>
            <p:ph type="dt" sz="half" idx="10"/>
          </p:nvPr>
        </p:nvSpPr>
        <p:spPr/>
        <p:txBody>
          <a:bodyPr/>
          <a:lstStyle/>
          <a:p>
            <a:fld id="{4FD773F8-3333-459D-AB03-CFD6CC9C2AEF}" type="datetime1">
              <a:rPr lang="en-US" altLang="zh-CN" smtClean="0"/>
              <a:t>6/28/2023</a:t>
            </a:fld>
            <a:endParaRPr lang="zh-CN" altLang="en-US"/>
          </a:p>
        </p:txBody>
      </p:sp>
      <p:sp>
        <p:nvSpPr>
          <p:cNvPr id="3" name="页脚占位符 2">
            <a:extLst>
              <a:ext uri="{FF2B5EF4-FFF2-40B4-BE49-F238E27FC236}">
                <a16:creationId xmlns:a16="http://schemas.microsoft.com/office/drawing/2014/main" id="{50908A29-1AFD-B44C-41C8-FD7C5B5DADE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7B1B8D4-E345-72E8-7846-DF2545EEABE2}"/>
              </a:ext>
            </a:extLst>
          </p:cNvPr>
          <p:cNvSpPr>
            <a:spLocks noGrp="1"/>
          </p:cNvSpPr>
          <p:nvPr>
            <p:ph type="sldNum" sz="quarter" idx="12"/>
          </p:nvPr>
        </p:nvSpPr>
        <p:spPr/>
        <p:txBody>
          <a:bodyPr/>
          <a:lstStyle/>
          <a:p>
            <a:fld id="{90B84CC8-F017-4F0F-85E6-E9C4F513246C}" type="slidenum">
              <a:rPr lang="zh-CN" altLang="en-US" smtClean="0"/>
              <a:t>‹#›</a:t>
            </a:fld>
            <a:endParaRPr lang="zh-CN" altLang="en-US"/>
          </a:p>
        </p:txBody>
      </p:sp>
    </p:spTree>
    <p:extLst>
      <p:ext uri="{BB962C8B-B14F-4D97-AF65-F5344CB8AC3E}">
        <p14:creationId xmlns:p14="http://schemas.microsoft.com/office/powerpoint/2010/main" val="8626743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8D77F2-2B89-2080-D8C2-83C787039CC0}"/>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7884BA02-7042-F717-5193-BCD1023F40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CE601FAF-91B1-B2AF-8D52-9F1A1A93A11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F57DBE2A-2767-897B-0E53-B0B96842C7FE}"/>
              </a:ext>
            </a:extLst>
          </p:cNvPr>
          <p:cNvSpPr>
            <a:spLocks noGrp="1"/>
          </p:cNvSpPr>
          <p:nvPr>
            <p:ph type="dt" sz="half" idx="10"/>
          </p:nvPr>
        </p:nvSpPr>
        <p:spPr/>
        <p:txBody>
          <a:bodyPr/>
          <a:lstStyle/>
          <a:p>
            <a:fld id="{A468F461-0CD9-4B27-B807-7146D3ADBFF7}" type="datetime1">
              <a:rPr lang="en-US" altLang="zh-CN" smtClean="0"/>
              <a:t>6/28/2023</a:t>
            </a:fld>
            <a:endParaRPr lang="zh-CN" altLang="en-US"/>
          </a:p>
        </p:txBody>
      </p:sp>
      <p:sp>
        <p:nvSpPr>
          <p:cNvPr id="6" name="页脚占位符 5">
            <a:extLst>
              <a:ext uri="{FF2B5EF4-FFF2-40B4-BE49-F238E27FC236}">
                <a16:creationId xmlns:a16="http://schemas.microsoft.com/office/drawing/2014/main" id="{21BD07B0-A27D-13B8-D692-5703C9BF7A5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744C36D-44C3-E62B-FCD5-C7D462CDE1B0}"/>
              </a:ext>
            </a:extLst>
          </p:cNvPr>
          <p:cNvSpPr>
            <a:spLocks noGrp="1"/>
          </p:cNvSpPr>
          <p:nvPr>
            <p:ph type="sldNum" sz="quarter" idx="12"/>
          </p:nvPr>
        </p:nvSpPr>
        <p:spPr/>
        <p:txBody>
          <a:bodyPr/>
          <a:lstStyle/>
          <a:p>
            <a:fld id="{90B84CC8-F017-4F0F-85E6-E9C4F513246C}" type="slidenum">
              <a:rPr lang="zh-CN" altLang="en-US" smtClean="0"/>
              <a:t>‹#›</a:t>
            </a:fld>
            <a:endParaRPr lang="zh-CN" altLang="en-US"/>
          </a:p>
        </p:txBody>
      </p:sp>
    </p:spTree>
    <p:extLst>
      <p:ext uri="{BB962C8B-B14F-4D97-AF65-F5344CB8AC3E}">
        <p14:creationId xmlns:p14="http://schemas.microsoft.com/office/powerpoint/2010/main" val="612766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79D897-872F-4E92-ABAD-62344C1C1873}"/>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FC678F-D70E-6499-9CAE-D220B0499ED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CD4695EF-7192-09E3-4550-1A8C0442482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AD2E93E-149A-12B5-1ADB-F7CB80AEE549}"/>
              </a:ext>
            </a:extLst>
          </p:cNvPr>
          <p:cNvSpPr>
            <a:spLocks noGrp="1"/>
          </p:cNvSpPr>
          <p:nvPr>
            <p:ph type="dt" sz="half" idx="10"/>
          </p:nvPr>
        </p:nvSpPr>
        <p:spPr/>
        <p:txBody>
          <a:bodyPr/>
          <a:lstStyle/>
          <a:p>
            <a:fld id="{0ADBC013-6EE4-4FB0-B773-CC3293E3E192}" type="datetime1">
              <a:rPr lang="en-US" altLang="zh-CN" smtClean="0"/>
              <a:t>6/28/2023</a:t>
            </a:fld>
            <a:endParaRPr lang="zh-CN" altLang="en-US"/>
          </a:p>
        </p:txBody>
      </p:sp>
      <p:sp>
        <p:nvSpPr>
          <p:cNvPr id="6" name="页脚占位符 5">
            <a:extLst>
              <a:ext uri="{FF2B5EF4-FFF2-40B4-BE49-F238E27FC236}">
                <a16:creationId xmlns:a16="http://schemas.microsoft.com/office/drawing/2014/main" id="{C54F749C-BB4A-FF97-6F85-E3FB6A844A1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2B62737-55C6-1515-342A-685DA5E3D0E7}"/>
              </a:ext>
            </a:extLst>
          </p:cNvPr>
          <p:cNvSpPr>
            <a:spLocks noGrp="1"/>
          </p:cNvSpPr>
          <p:nvPr>
            <p:ph type="sldNum" sz="quarter" idx="12"/>
          </p:nvPr>
        </p:nvSpPr>
        <p:spPr/>
        <p:txBody>
          <a:bodyPr/>
          <a:lstStyle/>
          <a:p>
            <a:fld id="{90B84CC8-F017-4F0F-85E6-E9C4F513246C}" type="slidenum">
              <a:rPr lang="zh-CN" altLang="en-US" smtClean="0"/>
              <a:t>‹#›</a:t>
            </a:fld>
            <a:endParaRPr lang="zh-CN" altLang="en-US"/>
          </a:p>
        </p:txBody>
      </p:sp>
    </p:spTree>
    <p:extLst>
      <p:ext uri="{BB962C8B-B14F-4D97-AF65-F5344CB8AC3E}">
        <p14:creationId xmlns:p14="http://schemas.microsoft.com/office/powerpoint/2010/main" val="9110156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05E424A-3738-9724-C09E-E17AF7BC37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327FF3B-BABE-6DEC-1A2C-143F7270C99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4" name="日期占位符 3">
            <a:extLst>
              <a:ext uri="{FF2B5EF4-FFF2-40B4-BE49-F238E27FC236}">
                <a16:creationId xmlns:a16="http://schemas.microsoft.com/office/drawing/2014/main" id="{B2B51BF6-57B0-1609-B4FA-A7AEC392BF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35F0CEF-CFFA-4F78-A56E-3073B92ED7DF}" type="datetime1">
              <a:rPr lang="en-US" altLang="zh-CN" smtClean="0"/>
              <a:t>6/28/2023</a:t>
            </a:fld>
            <a:endParaRPr lang="zh-CN" altLang="en-US"/>
          </a:p>
        </p:txBody>
      </p:sp>
      <p:sp>
        <p:nvSpPr>
          <p:cNvPr id="5" name="页脚占位符 4">
            <a:extLst>
              <a:ext uri="{FF2B5EF4-FFF2-40B4-BE49-F238E27FC236}">
                <a16:creationId xmlns:a16="http://schemas.microsoft.com/office/drawing/2014/main" id="{71A84966-3CED-9BC4-3925-293A58F7A71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F9933953-4551-4D70-40CF-02201AE2741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0B84CC8-F017-4F0F-85E6-E9C4F513246C}" type="slidenum">
              <a:rPr lang="zh-CN" altLang="en-US" smtClean="0"/>
              <a:t>‹#›</a:t>
            </a:fld>
            <a:endParaRPr lang="zh-CN" altLang="en-US"/>
          </a:p>
        </p:txBody>
      </p:sp>
    </p:spTree>
    <p:extLst>
      <p:ext uri="{BB962C8B-B14F-4D97-AF65-F5344CB8AC3E}">
        <p14:creationId xmlns:p14="http://schemas.microsoft.com/office/powerpoint/2010/main" val="10811210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90.jp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91.jp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hyperlink" Target="https://www.sohu.com/a/73182049_114877" TargetMode="External"/><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95.jp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2.xml"/><Relationship Id="rId4" Type="http://schemas.openxmlformats.org/officeDocument/2006/relationships/image" Target="../media/image98.jp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99.JP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hyperlink" Target="https://www.nature.com/articles/nature24270.epdf?author_access_token=VJXbVjaSHxFoctQQ4p2k4tRgN0jAjWel9jnR3ZoTv0PVW4gB86EEpGqTRDtpIz-2rmo8-KG06gqVobU5NSCFeHILHcVFUeMsbvwS-lxjqQGg98faovwjxeTUgZAUMnRQ"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hyperlink" Target="https://www.nature.com/articles/nature24270" TargetMode="Externa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2.jp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104.jp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3" Type="http://schemas.openxmlformats.org/officeDocument/2006/relationships/image" Target="../media/image105.jp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hyperlink" Target="https://baike.baidu.com/item/%E5%9B%BE%E7%81%B5%E5%A5%96" TargetMode="External"/><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hyperlink" Target="https://zhuanlan.zhihu.com/p/150331852" TargetMode="External"/><Relationship Id="rId4" Type="http://schemas.openxmlformats.org/officeDocument/2006/relationships/hyperlink" Target="https://www.zhihu.com/topic/19824178/intro" TargetMode="External"/></Relationships>
</file>

<file path=ppt/slides/_rels/slide150.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2.xml"/><Relationship Id="rId5" Type="http://schemas.openxmlformats.org/officeDocument/2006/relationships/image" Target="../media/image111.jpeg"/><Relationship Id="rId4" Type="http://schemas.openxmlformats.org/officeDocument/2006/relationships/image" Target="../media/image110.png"/></Relationships>
</file>

<file path=ppt/slides/_rels/slide151.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78.xml"/><Relationship Id="rId1" Type="http://schemas.openxmlformats.org/officeDocument/2006/relationships/slideLayout" Target="../slideLayouts/slideLayout6.xml"/><Relationship Id="rId4" Type="http://schemas.openxmlformats.org/officeDocument/2006/relationships/image" Target="../media/image115.jpeg"/></Relationships>
</file>

<file path=ppt/slides/_rels/slide155.xml.rels><?xml version="1.0" encoding="UTF-8" standalone="yes"?>
<Relationships xmlns="http://schemas.openxmlformats.org/package/2006/relationships"><Relationship Id="rId3" Type="http://schemas.openxmlformats.org/officeDocument/2006/relationships/hyperlink" Target="https://www.zhihu.com/question/29362076" TargetMode="External"/><Relationship Id="rId2" Type="http://schemas.openxmlformats.org/officeDocument/2006/relationships/hyperlink" Target="https://zhuanlan.zhihu.com/p/19950456" TargetMode="Externa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hyperlink" Target="https://baike.baidu.com/item/%E8%BE%BE%E7%89%B9%E8%8C%85%E6%96%AF%E4%BC%9A%E8%AE%AE"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hyperlink" Target="https://zhuanlan.zhihu.com/p/378822954" TargetMode="Externa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hyperlink" Target="http://www.ieee.org.cn/dispbbs.asp?BoardID=62&amp;replyID=31567&amp;id=29962" TargetMode="External"/><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hyperlink" Target="https://baike.baidu.com/item/%E4%BA%BA%E5%B7%A5%E6%99%BA%E8%83%BD%EF%BC%9A%E4%B8%80%E7%A7%8D%E7%8E%B0%E4%BB%A3%E7%9A%84%E6%96%B9%E6%B3%95%EF%BC%88%E7%AC%AC3%E7%89%88%EF%BC%89" TargetMode="External"/><Relationship Id="rId3" Type="http://schemas.openxmlformats.org/officeDocument/2006/relationships/hyperlink" Target="http://www.geekpark.net/news/214613" TargetMode="External"/><Relationship Id="rId7" Type="http://schemas.openxmlformats.org/officeDocument/2006/relationships/hyperlink" Target="https://en.wikipedia.org/wiki/Nils_John_Nilsson"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hyperlink" Target="http://ai.stanford.edu/~nilsson/" TargetMode="External"/><Relationship Id="rId5" Type="http://schemas.openxmlformats.org/officeDocument/2006/relationships/hyperlink" Target="https://baike.baidu.com/item/&#39532;&#25991;&#183;&#26126;&#26031;&#22522;" TargetMode="External"/><Relationship Id="rId4" Type="http://schemas.openxmlformats.org/officeDocument/2006/relationships/hyperlink" Target="http://blog.sciencenet.cn/blog-2374-962496.html" TargetMode="External"/><Relationship Id="rId9" Type="http://schemas.openxmlformats.org/officeDocument/2006/relationships/hyperlink" Target="https://book.douban.com/subject/25796281/"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kekeshici.com/shicizhoubian/mingrenzuopin/luxun/38043.html"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hyperlink" Target="https://zhuanlan.zhihu.com/p/48867708"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zhuanlan.zhihu.com/p/81087117"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hyperlink" Target="https://baijiahao.baidu.com/s?id=1693485835930179510"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so.gushiwen.cn/mingju/juv_55baf6d73629.aspx"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www.gushiwen.cn/mingju_727.aspx" TargetMode="External"/></Relationships>
</file>

<file path=ppt/slides/_rels/slide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31.jpg"/><Relationship Id="rId4" Type="http://schemas.openxmlformats.org/officeDocument/2006/relationships/image" Target="../media/image30.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12.xml"/><Relationship Id="rId5" Type="http://schemas.openxmlformats.org/officeDocument/2006/relationships/image" Target="../media/image39.jpg"/><Relationship Id="rId4" Type="http://schemas.openxmlformats.org/officeDocument/2006/relationships/image" Target="../media/image38.jpg"/></Relationships>
</file>

<file path=ppt/slides/_rels/slide66.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notesSlide" Target="../notesSlides/notesSlide36.xml"/><Relationship Id="rId1" Type="http://schemas.openxmlformats.org/officeDocument/2006/relationships/slideLayout" Target="../slideLayouts/slideLayout12.xml"/><Relationship Id="rId6" Type="http://schemas.openxmlformats.org/officeDocument/2006/relationships/image" Target="../media/image43.jpg"/><Relationship Id="rId5" Type="http://schemas.openxmlformats.org/officeDocument/2006/relationships/image" Target="../media/image42.png"/><Relationship Id="rId4" Type="http://schemas.openxmlformats.org/officeDocument/2006/relationships/image" Target="../media/image41.jpg"/></Relationships>
</file>

<file path=ppt/slides/_rels/slide67.xml.rels><?xml version="1.0" encoding="UTF-8" standalone="yes"?>
<Relationships xmlns="http://schemas.openxmlformats.org/package/2006/relationships"><Relationship Id="rId3" Type="http://schemas.openxmlformats.org/officeDocument/2006/relationships/image" Target="../media/image44.jpg"/><Relationship Id="rId7" Type="http://schemas.openxmlformats.org/officeDocument/2006/relationships/image" Target="../media/image48.jpg"/><Relationship Id="rId2" Type="http://schemas.openxmlformats.org/officeDocument/2006/relationships/notesSlide" Target="../notesSlides/notesSlide37.xml"/><Relationship Id="rId1" Type="http://schemas.openxmlformats.org/officeDocument/2006/relationships/slideLayout" Target="../slideLayouts/slideLayout13.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jpg"/></Relationships>
</file>

<file path=ppt/slides/_rels/slide6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slide" Target="slide99.xml"/><Relationship Id="rId3" Type="http://schemas.openxmlformats.org/officeDocument/2006/relationships/image" Target="../media/image5.png"/><Relationship Id="rId7" Type="http://schemas.openxmlformats.org/officeDocument/2006/relationships/slide" Target="slide19.xml"/><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slide" Target="slide8.xml"/><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slide" Target="slide157.xml"/></Relationships>
</file>

<file path=ppt/slides/_rels/slide70.xml.rels><?xml version="1.0" encoding="UTF-8" standalone="yes"?>
<Relationships xmlns="http://schemas.openxmlformats.org/package/2006/relationships"><Relationship Id="rId8" Type="http://schemas.openxmlformats.org/officeDocument/2006/relationships/hyperlink" Target="https://azure.microsoft.com/zh-cn/services/cognitive-services/face/#recognition" TargetMode="External"/><Relationship Id="rId3" Type="http://schemas.openxmlformats.org/officeDocument/2006/relationships/hyperlink" Target="https://azure.microsoft.com/zh-cn/services/cognitive-services/computer-vision/#analyze" TargetMode="External"/><Relationship Id="rId7" Type="http://schemas.openxmlformats.org/officeDocument/2006/relationships/hyperlink" Target="https://azure.microsoft.com/zh-cn/services/cognitive-services/face/#detection"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azure.microsoft.com/zh-cn/services/cognitive-services/computer-vision/#handwriting" TargetMode="External"/><Relationship Id="rId5" Type="http://schemas.openxmlformats.org/officeDocument/2006/relationships/hyperlink" Target="https://azure.microsoft.com/zh-cn/services/cognitive-services/computer-vision/#text" TargetMode="External"/><Relationship Id="rId4" Type="http://schemas.openxmlformats.org/officeDocument/2006/relationships/hyperlink" Target="https://azure.microsoft.com/zh-cn/services/cognitive-services/emotion/" TargetMode="External"/><Relationship Id="rId9" Type="http://schemas.openxmlformats.org/officeDocument/2006/relationships/hyperlink" Target="https://azure.microsoft.com/zh-cn/services/cognitive-services/face/#verification" TargetMode="External"/></Relationships>
</file>

<file path=ppt/slides/_rels/slide7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12.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hyperlink" Target="https://azure.microsoft.com/zh-cn/services/cognitive-services/language-understanding-intelligent-service/" TargetMode="External"/><Relationship Id="rId3" Type="http://schemas.openxmlformats.org/officeDocument/2006/relationships/hyperlink" Target="https://azure.microsoft.com/zh-cn/services/cognitive-services/speech-to-text/" TargetMode="External"/><Relationship Id="rId7" Type="http://schemas.openxmlformats.org/officeDocument/2006/relationships/hyperlink" Target="https://azure.microsoft.com/zh-cn/services/cognitive-services/language-understanding-"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hyperlink" Target="https://azure.microsoft.com/zh-cn/services/cognitive-services/text-analytics/" TargetMode="External"/><Relationship Id="rId5" Type="http://schemas.openxmlformats.org/officeDocument/2006/relationships/hyperlink" Target="https://azure.microsoft.com/zh-cn/services/cognitive-services/speaker-recognition" TargetMode="External"/><Relationship Id="rId4" Type="http://schemas.openxmlformats.org/officeDocument/2006/relationships/hyperlink" Target="https://azure.microsoft.com/zh-cn/services/cognitive-services/text-to-speech/" TargetMode="External"/></Relationships>
</file>

<file path=ppt/slides/_rels/slide74.xml.rels><?xml version="1.0" encoding="UTF-8" standalone="yes"?>
<Relationships xmlns="http://schemas.openxmlformats.org/package/2006/relationships"><Relationship Id="rId8" Type="http://schemas.openxmlformats.org/officeDocument/2006/relationships/image" Target="../media/image60.jpg"/><Relationship Id="rId3" Type="http://schemas.openxmlformats.org/officeDocument/2006/relationships/image" Target="../media/image55.png"/><Relationship Id="rId7" Type="http://schemas.openxmlformats.org/officeDocument/2006/relationships/image" Target="../media/image59.jpg"/><Relationship Id="rId2" Type="http://schemas.openxmlformats.org/officeDocument/2006/relationships/notesSlide" Target="../notesSlides/notesSlide42.xml"/><Relationship Id="rId1" Type="http://schemas.openxmlformats.org/officeDocument/2006/relationships/slideLayout" Target="../slideLayouts/slideLayout1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 Id="rId9" Type="http://schemas.openxmlformats.org/officeDocument/2006/relationships/image" Target="../media/image61.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43.xml"/><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63.jpg"/><Relationship Id="rId2" Type="http://schemas.openxmlformats.org/officeDocument/2006/relationships/notesSlide" Target="../notesSlides/notesSlide44.xml"/><Relationship Id="rId1" Type="http://schemas.openxmlformats.org/officeDocument/2006/relationships/slideLayout" Target="../slideLayouts/slideLayout12.xml"/><Relationship Id="rId6" Type="http://schemas.openxmlformats.org/officeDocument/2006/relationships/image" Target="../media/image66.jpg"/><Relationship Id="rId5" Type="http://schemas.openxmlformats.org/officeDocument/2006/relationships/image" Target="../media/image65.jpg"/><Relationship Id="rId4" Type="http://schemas.openxmlformats.org/officeDocument/2006/relationships/image" Target="../media/image64.jpg"/></Relationships>
</file>

<file path=ppt/slides/_rels/slide7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45.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8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48.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0.jp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jpg"/><Relationship Id="rId1" Type="http://schemas.openxmlformats.org/officeDocument/2006/relationships/slideLayout" Target="../slideLayouts/slideLayout2.xml"/><Relationship Id="rId5" Type="http://schemas.openxmlformats.org/officeDocument/2006/relationships/image" Target="../media/image74.jpg"/><Relationship Id="rId4" Type="http://schemas.openxmlformats.org/officeDocument/2006/relationships/image" Target="../media/image73.jp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5.jp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81.jpg"/><Relationship Id="rId3" Type="http://schemas.openxmlformats.org/officeDocument/2006/relationships/image" Target="../media/image76.jpg"/><Relationship Id="rId7" Type="http://schemas.openxmlformats.org/officeDocument/2006/relationships/image" Target="../media/image80.jpg"/><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image" Target="../media/image79.jpg"/><Relationship Id="rId5" Type="http://schemas.openxmlformats.org/officeDocument/2006/relationships/image" Target="../media/image78.jpg"/><Relationship Id="rId10" Type="http://schemas.openxmlformats.org/officeDocument/2006/relationships/image" Target="../media/image83.jpg"/><Relationship Id="rId4" Type="http://schemas.openxmlformats.org/officeDocument/2006/relationships/image" Target="../media/image77.jpg"/><Relationship Id="rId9" Type="http://schemas.openxmlformats.org/officeDocument/2006/relationships/image" Target="../media/image82.jpg"/></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8" Type="http://schemas.openxmlformats.org/officeDocument/2006/relationships/image" Target="../media/image89.jpg"/><Relationship Id="rId3" Type="http://schemas.openxmlformats.org/officeDocument/2006/relationships/image" Target="../media/image84.jpg"/><Relationship Id="rId7" Type="http://schemas.openxmlformats.org/officeDocument/2006/relationships/image" Target="../media/image88.jp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87.jpg"/><Relationship Id="rId5" Type="http://schemas.openxmlformats.org/officeDocument/2006/relationships/image" Target="../media/image86.jpg"/><Relationship Id="rId4" Type="http://schemas.openxmlformats.org/officeDocument/2006/relationships/image" Target="../media/image85.jp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513787-7EA9-BF79-4F41-3B15EEE4DDA0}"/>
              </a:ext>
            </a:extLst>
          </p:cNvPr>
          <p:cNvSpPr>
            <a:spLocks noGrp="1"/>
          </p:cNvSpPr>
          <p:nvPr>
            <p:ph type="ctrTitle"/>
          </p:nvPr>
        </p:nvSpPr>
        <p:spPr/>
        <p:txBody>
          <a:bodyPr/>
          <a:lstStyle/>
          <a:p>
            <a:r>
              <a:rPr lang="en-US" altLang="zh-CN" dirty="0"/>
              <a:t>Lecture -  AI Summary</a:t>
            </a:r>
            <a:endParaRPr lang="zh-CN" altLang="en-US" dirty="0"/>
          </a:p>
        </p:txBody>
      </p:sp>
      <p:sp>
        <p:nvSpPr>
          <p:cNvPr id="3" name="副标题 2">
            <a:extLst>
              <a:ext uri="{FF2B5EF4-FFF2-40B4-BE49-F238E27FC236}">
                <a16:creationId xmlns:a16="http://schemas.microsoft.com/office/drawing/2014/main" id="{FE8ABB09-1030-2DC8-F5A7-5B4F1A556911}"/>
              </a:ext>
            </a:extLst>
          </p:cNvPr>
          <p:cNvSpPr>
            <a:spLocks noGrp="1"/>
          </p:cNvSpPr>
          <p:nvPr>
            <p:ph type="subTitle" idx="1"/>
          </p:nvPr>
        </p:nvSpPr>
        <p:spPr/>
        <p:txBody>
          <a:bodyPr/>
          <a:lstStyle/>
          <a:p>
            <a:r>
              <a:rPr lang="en-US" altLang="zh-CN" dirty="0"/>
              <a:t>Artificial Intelligence Summary</a:t>
            </a:r>
            <a:endParaRPr lang="zh-CN" altLang="en-US" dirty="0"/>
          </a:p>
        </p:txBody>
      </p:sp>
    </p:spTree>
    <p:extLst>
      <p:ext uri="{BB962C8B-B14F-4D97-AF65-F5344CB8AC3E}">
        <p14:creationId xmlns:p14="http://schemas.microsoft.com/office/powerpoint/2010/main" val="14274458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23611B-F690-2067-F260-BEBEA7DFFCAA}"/>
              </a:ext>
            </a:extLst>
          </p:cNvPr>
          <p:cNvSpPr>
            <a:spLocks noGrp="1"/>
          </p:cNvSpPr>
          <p:nvPr>
            <p:ph type="title"/>
          </p:nvPr>
        </p:nvSpPr>
        <p:spPr/>
        <p:txBody>
          <a:bodyPr/>
          <a:lstStyle/>
          <a:p>
            <a:r>
              <a:rPr lang="zh-CN" altLang="en-US" b="1" dirty="0"/>
              <a:t>艾伦</a:t>
            </a:r>
            <a:r>
              <a:rPr lang="en-US" altLang="zh-CN" b="1" dirty="0"/>
              <a:t>·</a:t>
            </a:r>
            <a:r>
              <a:rPr lang="zh-CN" altLang="en-US" b="1" dirty="0"/>
              <a:t>麦席森</a:t>
            </a:r>
            <a:r>
              <a:rPr lang="en-US" altLang="zh-CN" b="1" dirty="0"/>
              <a:t>·</a:t>
            </a:r>
            <a:r>
              <a:rPr lang="zh-CN" altLang="en-US" b="1" dirty="0"/>
              <a:t>图灵</a:t>
            </a:r>
            <a:r>
              <a:rPr lang="zh-CN" altLang="en-US" dirty="0"/>
              <a:t>（</a:t>
            </a:r>
            <a:r>
              <a:rPr lang="en-US" altLang="zh-CN" dirty="0"/>
              <a:t>Alan Mathison Turing</a:t>
            </a:r>
            <a:r>
              <a:rPr lang="zh-CN" altLang="en-US" dirty="0"/>
              <a:t>）</a:t>
            </a:r>
          </a:p>
        </p:txBody>
      </p:sp>
      <p:sp>
        <p:nvSpPr>
          <p:cNvPr id="3" name="内容占位符 2">
            <a:extLst>
              <a:ext uri="{FF2B5EF4-FFF2-40B4-BE49-F238E27FC236}">
                <a16:creationId xmlns:a16="http://schemas.microsoft.com/office/drawing/2014/main" id="{19F50D95-D4D2-C864-81D1-69AB642F9980}"/>
              </a:ext>
            </a:extLst>
          </p:cNvPr>
          <p:cNvSpPr>
            <a:spLocks noGrp="1"/>
          </p:cNvSpPr>
          <p:nvPr>
            <p:ph idx="1"/>
          </p:nvPr>
        </p:nvSpPr>
        <p:spPr/>
        <p:txBody>
          <a:bodyPr/>
          <a:lstStyle/>
          <a:p>
            <a:r>
              <a:rPr lang="en-US" altLang="zh-CN" b="1" dirty="0"/>
              <a:t>42</a:t>
            </a:r>
          </a:p>
          <a:p>
            <a:pPr lvl="1"/>
            <a:endParaRPr lang="zh-CN" altLang="en-US" dirty="0"/>
          </a:p>
        </p:txBody>
      </p:sp>
      <p:pic>
        <p:nvPicPr>
          <p:cNvPr id="4" name="Picture 2">
            <a:extLst>
              <a:ext uri="{FF2B5EF4-FFF2-40B4-BE49-F238E27FC236}">
                <a16:creationId xmlns:a16="http://schemas.microsoft.com/office/drawing/2014/main" id="{2B681124-30FE-80D0-4AAB-7DD4FD37418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023055" y="1825625"/>
            <a:ext cx="6145889"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日期占位符 4">
            <a:extLst>
              <a:ext uri="{FF2B5EF4-FFF2-40B4-BE49-F238E27FC236}">
                <a16:creationId xmlns:a16="http://schemas.microsoft.com/office/drawing/2014/main" id="{295034E8-62CE-B656-A43E-19614B31EDBC}"/>
              </a:ext>
            </a:extLst>
          </p:cNvPr>
          <p:cNvSpPr>
            <a:spLocks noGrp="1"/>
          </p:cNvSpPr>
          <p:nvPr>
            <p:ph type="dt" sz="half" idx="10"/>
          </p:nvPr>
        </p:nvSpPr>
        <p:spPr/>
        <p:txBody>
          <a:bodyPr/>
          <a:lstStyle/>
          <a:p>
            <a:fld id="{556E3018-1150-4595-AF36-571BC3DCB531}" type="datetime1">
              <a:rPr lang="en-US" altLang="zh-CN" smtClean="0"/>
              <a:t>6/28/2023</a:t>
            </a:fld>
            <a:endParaRPr lang="zh-CN" altLang="en-US"/>
          </a:p>
        </p:txBody>
      </p:sp>
      <p:sp>
        <p:nvSpPr>
          <p:cNvPr id="6" name="灯片编号占位符 5">
            <a:extLst>
              <a:ext uri="{FF2B5EF4-FFF2-40B4-BE49-F238E27FC236}">
                <a16:creationId xmlns:a16="http://schemas.microsoft.com/office/drawing/2014/main" id="{0659EDA7-2066-0CB6-EE31-BE2AE4102E93}"/>
              </a:ext>
            </a:extLst>
          </p:cNvPr>
          <p:cNvSpPr>
            <a:spLocks noGrp="1"/>
          </p:cNvSpPr>
          <p:nvPr>
            <p:ph type="sldNum" sz="quarter" idx="12"/>
          </p:nvPr>
        </p:nvSpPr>
        <p:spPr/>
        <p:txBody>
          <a:bodyPr/>
          <a:lstStyle/>
          <a:p>
            <a:fld id="{90B84CC8-F017-4F0F-85E6-E9C4F513246C}" type="slidenum">
              <a:rPr lang="zh-CN" altLang="en-US" smtClean="0"/>
              <a:t>10</a:t>
            </a:fld>
            <a:endParaRPr lang="zh-CN" altLang="en-US"/>
          </a:p>
        </p:txBody>
      </p:sp>
    </p:spTree>
    <p:extLst>
      <p:ext uri="{BB962C8B-B14F-4D97-AF65-F5344CB8AC3E}">
        <p14:creationId xmlns:p14="http://schemas.microsoft.com/office/powerpoint/2010/main" val="287436435"/>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人工智能发展历程</a:t>
            </a:r>
          </a:p>
        </p:txBody>
      </p:sp>
      <p:sp>
        <p:nvSpPr>
          <p:cNvPr id="5" name="文本占位符 4"/>
          <p:cNvSpPr>
            <a:spLocks noGrp="1"/>
          </p:cNvSpPr>
          <p:nvPr>
            <p:ph idx="1"/>
          </p:nvPr>
        </p:nvSpPr>
        <p:spPr/>
        <p:txBody>
          <a:bodyPr/>
          <a:lstStyle/>
          <a:p>
            <a:r>
              <a:rPr lang="zh-CN" altLang="en-US" dirty="0"/>
              <a:t>先驱、孕育、诞生、形成、发展</a:t>
            </a:r>
            <a:endParaRPr lang="en-US" altLang="zh-CN" dirty="0"/>
          </a:p>
          <a:p>
            <a:pPr lvl="1"/>
            <a:r>
              <a:rPr lang="en-US" altLang="zh-CN" dirty="0"/>
              <a:t>20</a:t>
            </a:r>
            <a:r>
              <a:rPr lang="zh-CN" altLang="en-US" dirty="0"/>
              <a:t>世纪三大科学技术成就：空间技术、原子能技术、人工智能</a:t>
            </a:r>
          </a:p>
        </p:txBody>
      </p:sp>
      <p:sp>
        <p:nvSpPr>
          <p:cNvPr id="2" name="日期占位符 1">
            <a:extLst>
              <a:ext uri="{FF2B5EF4-FFF2-40B4-BE49-F238E27FC236}">
                <a16:creationId xmlns:a16="http://schemas.microsoft.com/office/drawing/2014/main" id="{C6F09D07-3D6A-5C6B-FFB5-5E819E5505D5}"/>
              </a:ext>
            </a:extLst>
          </p:cNvPr>
          <p:cNvSpPr>
            <a:spLocks noGrp="1"/>
          </p:cNvSpPr>
          <p:nvPr>
            <p:ph type="dt" sz="half" idx="10"/>
          </p:nvPr>
        </p:nvSpPr>
        <p:spPr/>
        <p:txBody>
          <a:bodyPr/>
          <a:lstStyle/>
          <a:p>
            <a:fld id="{252D91ED-6E36-4195-85D6-2E36FF6BE992}" type="datetime1">
              <a:rPr lang="en-US" altLang="zh-CN" smtClean="0"/>
              <a:t>6/28/2023</a:t>
            </a:fld>
            <a:endParaRPr lang="zh-CN" altLang="en-US"/>
          </a:p>
        </p:txBody>
      </p:sp>
      <p:sp>
        <p:nvSpPr>
          <p:cNvPr id="3" name="灯片编号占位符 2">
            <a:extLst>
              <a:ext uri="{FF2B5EF4-FFF2-40B4-BE49-F238E27FC236}">
                <a16:creationId xmlns:a16="http://schemas.microsoft.com/office/drawing/2014/main" id="{C6C5E61F-CA47-204A-CA1A-68ADE27C99D4}"/>
              </a:ext>
            </a:extLst>
          </p:cNvPr>
          <p:cNvSpPr>
            <a:spLocks noGrp="1"/>
          </p:cNvSpPr>
          <p:nvPr>
            <p:ph type="sldNum" sz="quarter" idx="12"/>
          </p:nvPr>
        </p:nvSpPr>
        <p:spPr/>
        <p:txBody>
          <a:bodyPr/>
          <a:lstStyle/>
          <a:p>
            <a:fld id="{90B84CC8-F017-4F0F-85E6-E9C4F513246C}" type="slidenum">
              <a:rPr lang="zh-CN" altLang="en-US" smtClean="0"/>
              <a:t>100</a:t>
            </a:fld>
            <a:endParaRPr lang="zh-CN" altLang="en-US"/>
          </a:p>
        </p:txBody>
      </p:sp>
    </p:spTree>
    <p:extLst>
      <p:ext uri="{BB962C8B-B14F-4D97-AF65-F5344CB8AC3E}">
        <p14:creationId xmlns:p14="http://schemas.microsoft.com/office/powerpoint/2010/main" val="224467354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人工智能发展历程</a:t>
            </a:r>
          </a:p>
        </p:txBody>
      </p:sp>
      <p:pic>
        <p:nvPicPr>
          <p:cNvPr id="4" name="内容占位符 3"/>
          <p:cNvPicPr>
            <a:picLocks noGrp="1" noChangeAspect="1"/>
          </p:cNvPicPr>
          <p:nvPr>
            <p:ph idx="1"/>
          </p:nvPr>
        </p:nvPicPr>
        <p:blipFill rotWithShape="1">
          <a:blip r:embed="rId3">
            <a:extLst>
              <a:ext uri="{28A0092B-C50C-407E-A947-70E740481C1C}">
                <a14:useLocalDpi xmlns:a14="http://schemas.microsoft.com/office/drawing/2010/main" val="0"/>
              </a:ext>
            </a:extLst>
          </a:blip>
          <a:srcRect t="15090"/>
          <a:stretch/>
        </p:blipFill>
        <p:spPr>
          <a:xfrm>
            <a:off x="571500" y="1466850"/>
            <a:ext cx="10991850" cy="5249863"/>
          </a:xfrm>
        </p:spPr>
      </p:pic>
      <p:sp>
        <p:nvSpPr>
          <p:cNvPr id="3" name="日期占位符 2">
            <a:extLst>
              <a:ext uri="{FF2B5EF4-FFF2-40B4-BE49-F238E27FC236}">
                <a16:creationId xmlns:a16="http://schemas.microsoft.com/office/drawing/2014/main" id="{AE4F5D7D-4510-E989-39A1-F67A6F94B2F7}"/>
              </a:ext>
            </a:extLst>
          </p:cNvPr>
          <p:cNvSpPr>
            <a:spLocks noGrp="1"/>
          </p:cNvSpPr>
          <p:nvPr>
            <p:ph type="dt" sz="half" idx="10"/>
          </p:nvPr>
        </p:nvSpPr>
        <p:spPr/>
        <p:txBody>
          <a:bodyPr/>
          <a:lstStyle/>
          <a:p>
            <a:fld id="{97D5305A-0876-4038-A085-BFBAB5A35108}"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74A37B95-5FBC-A922-0710-975C3FBD6305}"/>
              </a:ext>
            </a:extLst>
          </p:cNvPr>
          <p:cNvSpPr>
            <a:spLocks noGrp="1"/>
          </p:cNvSpPr>
          <p:nvPr>
            <p:ph type="sldNum" sz="quarter" idx="12"/>
          </p:nvPr>
        </p:nvSpPr>
        <p:spPr/>
        <p:txBody>
          <a:bodyPr/>
          <a:lstStyle/>
          <a:p>
            <a:fld id="{90B84CC8-F017-4F0F-85E6-E9C4F513246C}" type="slidenum">
              <a:rPr lang="zh-CN" altLang="en-US" smtClean="0"/>
              <a:t>101</a:t>
            </a:fld>
            <a:endParaRPr lang="zh-CN" altLang="en-US"/>
          </a:p>
        </p:txBody>
      </p:sp>
    </p:spTree>
    <p:extLst>
      <p:ext uri="{BB962C8B-B14F-4D97-AF65-F5344CB8AC3E}">
        <p14:creationId xmlns:p14="http://schemas.microsoft.com/office/powerpoint/2010/main" val="19908928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7A3261-DF12-43BD-C315-65848FAB2973}"/>
              </a:ext>
            </a:extLst>
          </p:cNvPr>
          <p:cNvSpPr>
            <a:spLocks noGrp="1"/>
          </p:cNvSpPr>
          <p:nvPr>
            <p:ph type="title"/>
          </p:nvPr>
        </p:nvSpPr>
        <p:spPr/>
        <p:txBody>
          <a:bodyPr/>
          <a:lstStyle/>
          <a:p>
            <a:r>
              <a:rPr lang="zh-CN" altLang="en-US" dirty="0"/>
              <a:t>人工智能的三次浪潮</a:t>
            </a:r>
          </a:p>
        </p:txBody>
      </p:sp>
      <p:sp>
        <p:nvSpPr>
          <p:cNvPr id="4" name="文本占位符 3">
            <a:extLst>
              <a:ext uri="{FF2B5EF4-FFF2-40B4-BE49-F238E27FC236}">
                <a16:creationId xmlns:a16="http://schemas.microsoft.com/office/drawing/2014/main" id="{733EAC95-1BD2-F962-7199-692762C9810F}"/>
              </a:ext>
            </a:extLst>
          </p:cNvPr>
          <p:cNvSpPr>
            <a:spLocks noGrp="1"/>
          </p:cNvSpPr>
          <p:nvPr>
            <p:ph type="body" idx="1"/>
          </p:nvPr>
        </p:nvSpPr>
        <p:spPr>
          <a:xfrm>
            <a:off x="839788" y="1681163"/>
            <a:ext cx="10512424" cy="823912"/>
          </a:xfrm>
        </p:spPr>
        <p:txBody>
          <a:bodyPr anchor="t"/>
          <a:lstStyle/>
          <a:p>
            <a:r>
              <a:rPr lang="zh-CN" altLang="en-US" dirty="0"/>
              <a:t>逻辑推理	 	专家系统			机器学习</a:t>
            </a:r>
            <a:r>
              <a:rPr lang="en-US" altLang="zh-CN" dirty="0"/>
              <a:t>——</a:t>
            </a:r>
            <a:r>
              <a:rPr lang="zh-CN" altLang="en-US" dirty="0"/>
              <a:t>深度学习</a:t>
            </a:r>
          </a:p>
        </p:txBody>
      </p:sp>
      <p:pic>
        <p:nvPicPr>
          <p:cNvPr id="8" name="object 13">
            <a:extLst>
              <a:ext uri="{FF2B5EF4-FFF2-40B4-BE49-F238E27FC236}">
                <a16:creationId xmlns:a16="http://schemas.microsoft.com/office/drawing/2014/main" id="{757C7024-DB2C-DFB6-43FF-98E21D6DC43C}"/>
              </a:ext>
            </a:extLst>
          </p:cNvPr>
          <p:cNvPicPr>
            <a:picLocks noGrp="1"/>
          </p:cNvPicPr>
          <p:nvPr>
            <p:ph sz="half" idx="2"/>
          </p:nvPr>
        </p:nvPicPr>
        <p:blipFill>
          <a:blip r:embed="rId2" cstate="print"/>
          <a:stretch>
            <a:fillRect/>
          </a:stretch>
        </p:blipFill>
        <p:spPr>
          <a:xfrm>
            <a:off x="1078993" y="2505075"/>
            <a:ext cx="10034016" cy="3684588"/>
          </a:xfrm>
          <a:prstGeom prst="rect">
            <a:avLst/>
          </a:prstGeom>
        </p:spPr>
      </p:pic>
      <p:sp>
        <p:nvSpPr>
          <p:cNvPr id="3" name="日期占位符 2">
            <a:extLst>
              <a:ext uri="{FF2B5EF4-FFF2-40B4-BE49-F238E27FC236}">
                <a16:creationId xmlns:a16="http://schemas.microsoft.com/office/drawing/2014/main" id="{DFD7E08F-0815-7AB8-1D98-6338AAB9ECCE}"/>
              </a:ext>
            </a:extLst>
          </p:cNvPr>
          <p:cNvSpPr>
            <a:spLocks noGrp="1"/>
          </p:cNvSpPr>
          <p:nvPr>
            <p:ph type="dt" sz="half" idx="10"/>
          </p:nvPr>
        </p:nvSpPr>
        <p:spPr/>
        <p:txBody>
          <a:bodyPr/>
          <a:lstStyle/>
          <a:p>
            <a:fld id="{A35CEA41-0271-4427-8683-CB7D0B3FE4C8}"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7FF440F7-1CE9-1A2D-7C49-784230A7D1E6}"/>
              </a:ext>
            </a:extLst>
          </p:cNvPr>
          <p:cNvSpPr>
            <a:spLocks noGrp="1"/>
          </p:cNvSpPr>
          <p:nvPr>
            <p:ph type="sldNum" sz="quarter" idx="12"/>
          </p:nvPr>
        </p:nvSpPr>
        <p:spPr/>
        <p:txBody>
          <a:bodyPr/>
          <a:lstStyle/>
          <a:p>
            <a:fld id="{90B84CC8-F017-4F0F-85E6-E9C4F513246C}" type="slidenum">
              <a:rPr lang="zh-CN" altLang="en-US" smtClean="0"/>
              <a:t>102</a:t>
            </a:fld>
            <a:endParaRPr lang="zh-CN" altLang="en-US"/>
          </a:p>
        </p:txBody>
      </p:sp>
    </p:spTree>
    <p:extLst>
      <p:ext uri="{BB962C8B-B14F-4D97-AF65-F5344CB8AC3E}">
        <p14:creationId xmlns:p14="http://schemas.microsoft.com/office/powerpoint/2010/main" val="34600636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孕育（</a:t>
            </a:r>
            <a:r>
              <a:rPr lang="en-US" altLang="zh-CN" dirty="0"/>
              <a:t>1956</a:t>
            </a:r>
            <a:r>
              <a:rPr lang="zh-CN" altLang="en-US" dirty="0"/>
              <a:t>年之前）</a:t>
            </a:r>
          </a:p>
        </p:txBody>
      </p:sp>
      <p:sp>
        <p:nvSpPr>
          <p:cNvPr id="3" name="内容占位符 2"/>
          <p:cNvSpPr>
            <a:spLocks noGrp="1"/>
          </p:cNvSpPr>
          <p:nvPr>
            <p:ph idx="1"/>
          </p:nvPr>
        </p:nvSpPr>
        <p:spPr/>
        <p:txBody>
          <a:bodyPr>
            <a:normAutofit fontScale="77500" lnSpcReduction="20000"/>
          </a:bodyPr>
          <a:lstStyle/>
          <a:p>
            <a:r>
              <a:rPr lang="zh-CN" altLang="en-US" dirty="0"/>
              <a:t>公元前，亚里斯多德（</a:t>
            </a:r>
            <a:r>
              <a:rPr lang="en-US" altLang="zh-CN" dirty="0"/>
              <a:t>Aristotle</a:t>
            </a:r>
            <a:r>
              <a:rPr lang="zh-CN" altLang="en-US" dirty="0"/>
              <a:t>）：三段论</a:t>
            </a:r>
          </a:p>
          <a:p>
            <a:r>
              <a:rPr lang="zh-CN" altLang="en-US" dirty="0"/>
              <a:t>培根（</a:t>
            </a:r>
            <a:r>
              <a:rPr lang="en-US" altLang="zh-CN" dirty="0"/>
              <a:t>F. Bacon</a:t>
            </a:r>
            <a:r>
              <a:rPr lang="zh-CN" altLang="en-US" dirty="0"/>
              <a:t>）：归纳法</a:t>
            </a:r>
          </a:p>
          <a:p>
            <a:r>
              <a:rPr lang="zh-CN" altLang="en-US" dirty="0"/>
              <a:t>莱布尼茨（</a:t>
            </a:r>
            <a:r>
              <a:rPr lang="en-US" altLang="zh-CN" dirty="0"/>
              <a:t>G. W. Leibnitz</a:t>
            </a:r>
            <a:r>
              <a:rPr lang="zh-CN" altLang="en-US" dirty="0"/>
              <a:t>）：万能符号、推理计算</a:t>
            </a:r>
          </a:p>
          <a:p>
            <a:r>
              <a:rPr lang="zh-CN" altLang="en-US" dirty="0"/>
              <a:t>布尔（</a:t>
            </a:r>
            <a:r>
              <a:rPr lang="en-US" altLang="zh-CN" dirty="0"/>
              <a:t>G. Boole</a:t>
            </a:r>
            <a:r>
              <a:rPr lang="zh-CN" altLang="en-US" dirty="0"/>
              <a:t>）：用符号语言描述思维活动的基本推理法则</a:t>
            </a:r>
          </a:p>
          <a:p>
            <a:r>
              <a:rPr lang="en-US" altLang="zh-CN" dirty="0"/>
              <a:t>1936</a:t>
            </a:r>
            <a:r>
              <a:rPr lang="zh-CN" altLang="en-US" dirty="0"/>
              <a:t>年，图灵：论可计算数及其在判定问题中的应用、图灵机</a:t>
            </a:r>
          </a:p>
          <a:p>
            <a:r>
              <a:rPr lang="en-US" altLang="zh-CN" dirty="0"/>
              <a:t>1943</a:t>
            </a:r>
            <a:r>
              <a:rPr lang="zh-CN" altLang="en-US" dirty="0"/>
              <a:t>年，麦克洛奇（</a:t>
            </a:r>
            <a:r>
              <a:rPr lang="en-US" altLang="zh-CN" dirty="0"/>
              <a:t>W. McCulloch</a:t>
            </a:r>
            <a:r>
              <a:rPr lang="zh-CN" altLang="en-US" dirty="0"/>
              <a:t>）、匹兹</a:t>
            </a:r>
            <a:r>
              <a:rPr lang="en-US" altLang="zh-CN" dirty="0"/>
              <a:t>(W. Pitts)</a:t>
            </a:r>
            <a:r>
              <a:rPr lang="zh-CN" altLang="en-US" dirty="0"/>
              <a:t>：</a:t>
            </a:r>
            <a:r>
              <a:rPr lang="en-US" altLang="zh-CN" dirty="0"/>
              <a:t>M</a:t>
            </a:r>
            <a:r>
              <a:rPr lang="zh-CN" altLang="en-US" dirty="0"/>
              <a:t>－</a:t>
            </a:r>
            <a:r>
              <a:rPr lang="en-US" altLang="zh-CN" dirty="0"/>
              <a:t>P</a:t>
            </a:r>
            <a:r>
              <a:rPr lang="zh-CN" altLang="en-US" dirty="0"/>
              <a:t>模型</a:t>
            </a:r>
            <a:endParaRPr lang="en-US" altLang="zh-CN" dirty="0"/>
          </a:p>
          <a:p>
            <a:r>
              <a:rPr lang="en-US" altLang="zh-CN" dirty="0"/>
              <a:t>1947</a:t>
            </a:r>
            <a:r>
              <a:rPr lang="zh-CN" altLang="en-US" dirty="0"/>
              <a:t>年，阿兰</a:t>
            </a:r>
            <a:r>
              <a:rPr lang="en-US" altLang="zh-CN" dirty="0"/>
              <a:t>·</a:t>
            </a:r>
            <a:r>
              <a:rPr lang="zh-CN" altLang="en-US" dirty="0"/>
              <a:t>图灵发表人工智能主题演讲</a:t>
            </a:r>
            <a:endParaRPr lang="en-US" altLang="zh-CN" dirty="0"/>
          </a:p>
          <a:p>
            <a:pPr lvl="1"/>
            <a:r>
              <a:rPr lang="zh-CN" altLang="en-US" dirty="0"/>
              <a:t>在</a:t>
            </a:r>
            <a:r>
              <a:rPr lang="en-US" altLang="zh-CN" dirty="0"/>
              <a:t>1950</a:t>
            </a:r>
            <a:r>
              <a:rPr lang="zh-CN" altLang="en-US" dirty="0"/>
              <a:t>年的文章“计算机器与智能（</a:t>
            </a:r>
            <a:r>
              <a:rPr lang="en-US" altLang="zh-CN" dirty="0"/>
              <a:t>Computing Machinery and Intelligence</a:t>
            </a:r>
            <a:r>
              <a:rPr lang="zh-CN" altLang="en-US" dirty="0"/>
              <a:t>）”中清晰地表达了</a:t>
            </a:r>
            <a:r>
              <a:rPr lang="en-US" altLang="zh-CN" dirty="0"/>
              <a:t>AI</a:t>
            </a:r>
            <a:r>
              <a:rPr lang="zh-CN" altLang="en-US" dirty="0"/>
              <a:t>的应办之事：图灵测试、机器学习、遗传算法和强化学习，还提出了儿童程序（</a:t>
            </a:r>
            <a:r>
              <a:rPr lang="en-US" altLang="zh-CN" dirty="0"/>
              <a:t>Child </a:t>
            </a:r>
            <a:r>
              <a:rPr lang="en-US" altLang="zh-CN" dirty="0" err="1"/>
              <a:t>Programm</a:t>
            </a:r>
            <a:r>
              <a:rPr lang="zh-CN" altLang="en-US" dirty="0"/>
              <a:t>）的思想。</a:t>
            </a:r>
          </a:p>
        </p:txBody>
      </p:sp>
      <p:sp>
        <p:nvSpPr>
          <p:cNvPr id="4" name="日期占位符 3">
            <a:extLst>
              <a:ext uri="{FF2B5EF4-FFF2-40B4-BE49-F238E27FC236}">
                <a16:creationId xmlns:a16="http://schemas.microsoft.com/office/drawing/2014/main" id="{143E7143-2E3E-B362-60EF-889674C09EAE}"/>
              </a:ext>
            </a:extLst>
          </p:cNvPr>
          <p:cNvSpPr>
            <a:spLocks noGrp="1"/>
          </p:cNvSpPr>
          <p:nvPr>
            <p:ph type="dt" sz="half" idx="10"/>
          </p:nvPr>
        </p:nvSpPr>
        <p:spPr/>
        <p:txBody>
          <a:bodyPr/>
          <a:lstStyle/>
          <a:p>
            <a:fld id="{A2E4E16F-EFE9-46A0-8852-4ACCBACDCFD4}"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3E015FAE-4D28-425D-405A-22E3E390157A}"/>
              </a:ext>
            </a:extLst>
          </p:cNvPr>
          <p:cNvSpPr>
            <a:spLocks noGrp="1"/>
          </p:cNvSpPr>
          <p:nvPr>
            <p:ph type="sldNum" sz="quarter" idx="12"/>
          </p:nvPr>
        </p:nvSpPr>
        <p:spPr/>
        <p:txBody>
          <a:bodyPr/>
          <a:lstStyle/>
          <a:p>
            <a:fld id="{90B84CC8-F017-4F0F-85E6-E9C4F513246C}" type="slidenum">
              <a:rPr lang="zh-CN" altLang="en-US" smtClean="0"/>
              <a:t>103</a:t>
            </a:fld>
            <a:endParaRPr lang="zh-CN" altLang="en-US"/>
          </a:p>
        </p:txBody>
      </p:sp>
    </p:spTree>
    <p:extLst>
      <p:ext uri="{BB962C8B-B14F-4D97-AF65-F5344CB8AC3E}">
        <p14:creationId xmlns:p14="http://schemas.microsoft.com/office/powerpoint/2010/main" val="50529845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孕育（</a:t>
            </a:r>
            <a:r>
              <a:rPr lang="en-US" altLang="zh-CN" dirty="0"/>
              <a:t>1956</a:t>
            </a:r>
            <a:r>
              <a:rPr lang="zh-CN" altLang="en-US" dirty="0"/>
              <a:t>年之前）</a:t>
            </a:r>
          </a:p>
        </p:txBody>
      </p:sp>
      <p:sp>
        <p:nvSpPr>
          <p:cNvPr id="3" name="内容占位符 2"/>
          <p:cNvSpPr>
            <a:spLocks noGrp="1"/>
          </p:cNvSpPr>
          <p:nvPr>
            <p:ph idx="1"/>
          </p:nvPr>
        </p:nvSpPr>
        <p:spPr/>
        <p:txBody>
          <a:bodyPr/>
          <a:lstStyle/>
          <a:p>
            <a:r>
              <a:rPr lang="zh-CN" altLang="en-US" dirty="0">
                <a:latin typeface="Times New Roman" panose="02020603050405020304" pitchFamily="18" charset="0"/>
              </a:rPr>
              <a:t>美国爱荷华州立大学的阿塔纳索夫教授和他的研究生贝瑞在</a:t>
            </a:r>
            <a:r>
              <a:rPr lang="en-US" altLang="zh-CN" dirty="0">
                <a:latin typeface="Times New Roman" panose="02020603050405020304" pitchFamily="18" charset="0"/>
              </a:rPr>
              <a:t>1937</a:t>
            </a:r>
            <a:r>
              <a:rPr lang="zh-CN" altLang="en-US" dirty="0">
                <a:latin typeface="Times New Roman" panose="02020603050405020304" pitchFamily="18" charset="0"/>
              </a:rPr>
              <a:t>年至</a:t>
            </a:r>
            <a:r>
              <a:rPr lang="en-US" altLang="zh-CN" dirty="0">
                <a:latin typeface="Times New Roman" panose="02020603050405020304" pitchFamily="18" charset="0"/>
              </a:rPr>
              <a:t>1941</a:t>
            </a:r>
            <a:r>
              <a:rPr lang="zh-CN" altLang="en-US" dirty="0">
                <a:latin typeface="Times New Roman" panose="02020603050405020304" pitchFamily="18" charset="0"/>
              </a:rPr>
              <a:t>年间开发的世界上第一台电子计算机“阿塔纳索夫－贝瑞计算机（</a:t>
            </a:r>
            <a:r>
              <a:rPr lang="en-US" altLang="zh-CN" dirty="0">
                <a:latin typeface="Times New Roman" panose="02020603050405020304" pitchFamily="18" charset="0"/>
              </a:rPr>
              <a:t>Atanasoff-Berry Computer</a:t>
            </a:r>
            <a:r>
              <a:rPr lang="zh-CN" altLang="en-US" dirty="0">
                <a:latin typeface="Times New Roman" panose="02020603050405020304" pitchFamily="18" charset="0"/>
              </a:rPr>
              <a:t>，</a:t>
            </a:r>
            <a:r>
              <a:rPr lang="en-US" altLang="zh-CN" dirty="0">
                <a:latin typeface="Times New Roman" panose="02020603050405020304" pitchFamily="18" charset="0"/>
              </a:rPr>
              <a:t>ABC</a:t>
            </a:r>
            <a:r>
              <a:rPr lang="zh-CN" altLang="en-US" dirty="0">
                <a:latin typeface="Times New Roman" panose="02020603050405020304" pitchFamily="18" charset="0"/>
              </a:rPr>
              <a:t>）”为人工智能的研究奠定了物质基础。</a:t>
            </a:r>
            <a:r>
              <a:rPr lang="zh-CN" altLang="en-US" dirty="0">
                <a:solidFill>
                  <a:srgbClr val="0000FF"/>
                </a:solidFill>
                <a:latin typeface="Times New Roman" panose="02020603050405020304" pitchFamily="18" charset="0"/>
              </a:rPr>
              <a:t>（不是美国数学家莫克利和埃柯</a:t>
            </a:r>
            <a:r>
              <a:rPr lang="en-US" altLang="zh-CN" dirty="0">
                <a:solidFill>
                  <a:srgbClr val="0000FF"/>
                </a:solidFill>
                <a:latin typeface="Times New Roman" panose="02020603050405020304" pitchFamily="18" charset="0"/>
              </a:rPr>
              <a:t>1946</a:t>
            </a:r>
            <a:r>
              <a:rPr lang="zh-CN" altLang="en-US" dirty="0">
                <a:solidFill>
                  <a:srgbClr val="0000FF"/>
                </a:solidFill>
                <a:latin typeface="Times New Roman" panose="02020603050405020304" pitchFamily="18" charset="0"/>
              </a:rPr>
              <a:t>年的</a:t>
            </a:r>
            <a:r>
              <a:rPr lang="en-US" altLang="zh-CN" dirty="0">
                <a:solidFill>
                  <a:srgbClr val="0000FF"/>
                </a:solidFill>
                <a:latin typeface="Times New Roman" panose="02020603050405020304" pitchFamily="18" charset="0"/>
              </a:rPr>
              <a:t>ENIAC</a:t>
            </a:r>
            <a:r>
              <a:rPr lang="zh-CN" altLang="en-US" dirty="0">
                <a:solidFill>
                  <a:srgbClr val="0000FF"/>
                </a:solidFill>
                <a:latin typeface="Times New Roman" panose="02020603050405020304" pitchFamily="18" charset="0"/>
              </a:rPr>
              <a:t>）</a:t>
            </a:r>
          </a:p>
          <a:p>
            <a:endParaRPr lang="zh-CN" altLang="en-US" dirty="0"/>
          </a:p>
        </p:txBody>
      </p:sp>
      <p:pic>
        <p:nvPicPr>
          <p:cNvPr id="4" name="Picture 13" descr="o_John_Atanasof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3787" y="3943349"/>
            <a:ext cx="1695745" cy="2230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14" descr="o_Berr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53588" y="3943349"/>
            <a:ext cx="1529040" cy="2230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5" descr="o_ABComput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19387" y="3943349"/>
            <a:ext cx="3738563" cy="27738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 Box 16"/>
          <p:cNvSpPr txBox="1">
            <a:spLocks noChangeArrowheads="1"/>
          </p:cNvSpPr>
          <p:nvPr/>
        </p:nvSpPr>
        <p:spPr bwMode="auto">
          <a:xfrm>
            <a:off x="7484599" y="6333351"/>
            <a:ext cx="16549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zh-CN" altLang="en-US" b="1" dirty="0"/>
              <a:t>阿塔纳索夫</a:t>
            </a:r>
          </a:p>
        </p:txBody>
      </p:sp>
      <p:sp>
        <p:nvSpPr>
          <p:cNvPr id="8" name="Text Box 17"/>
          <p:cNvSpPr txBox="1">
            <a:spLocks noChangeArrowheads="1"/>
          </p:cNvSpPr>
          <p:nvPr/>
        </p:nvSpPr>
        <p:spPr bwMode="auto">
          <a:xfrm>
            <a:off x="10166181" y="6347878"/>
            <a:ext cx="72147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Verdana" panose="020B0604030504040204" pitchFamily="34" charset="0"/>
                <a:ea typeface="宋体" panose="02010600030101010101" pitchFamily="2" charset="-122"/>
              </a:defRPr>
            </a:lvl1pPr>
            <a:lvl2pPr marL="742950" indent="-285750" eaLnBrk="0" hangingPunct="0">
              <a:defRPr>
                <a:solidFill>
                  <a:schemeClr val="tx1"/>
                </a:solidFill>
                <a:latin typeface="Verdana" panose="020B0604030504040204" pitchFamily="34" charset="0"/>
                <a:ea typeface="宋体" panose="02010600030101010101" pitchFamily="2" charset="-122"/>
              </a:defRPr>
            </a:lvl2pPr>
            <a:lvl3pPr marL="1143000" indent="-228600" eaLnBrk="0" hangingPunct="0">
              <a:defRPr>
                <a:solidFill>
                  <a:schemeClr val="tx1"/>
                </a:solidFill>
                <a:latin typeface="Verdana" panose="020B0604030504040204" pitchFamily="34" charset="0"/>
                <a:ea typeface="宋体" panose="02010600030101010101" pitchFamily="2" charset="-122"/>
              </a:defRPr>
            </a:lvl3pPr>
            <a:lvl4pPr marL="1600200" indent="-228600" eaLnBrk="0" hangingPunct="0">
              <a:defRPr>
                <a:solidFill>
                  <a:schemeClr val="tx1"/>
                </a:solidFill>
                <a:latin typeface="Verdana" panose="020B0604030504040204" pitchFamily="34" charset="0"/>
                <a:ea typeface="宋体" panose="02010600030101010101" pitchFamily="2" charset="-122"/>
              </a:defRPr>
            </a:lvl4pPr>
            <a:lvl5pPr marL="2057400" indent="-228600" eaLnBrk="0" hangingPunct="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pPr eaLnBrk="1" hangingPunct="1"/>
            <a:r>
              <a:rPr lang="zh-CN" altLang="en-US" b="1" dirty="0"/>
              <a:t>贝瑞</a:t>
            </a:r>
          </a:p>
        </p:txBody>
      </p:sp>
      <p:sp>
        <p:nvSpPr>
          <p:cNvPr id="9" name="日期占位符 8">
            <a:extLst>
              <a:ext uri="{FF2B5EF4-FFF2-40B4-BE49-F238E27FC236}">
                <a16:creationId xmlns:a16="http://schemas.microsoft.com/office/drawing/2014/main" id="{7C2B9339-5B3A-CA94-47B6-06FCD2F10621}"/>
              </a:ext>
            </a:extLst>
          </p:cNvPr>
          <p:cNvSpPr>
            <a:spLocks noGrp="1"/>
          </p:cNvSpPr>
          <p:nvPr>
            <p:ph type="dt" sz="half" idx="10"/>
          </p:nvPr>
        </p:nvSpPr>
        <p:spPr/>
        <p:txBody>
          <a:bodyPr/>
          <a:lstStyle/>
          <a:p>
            <a:fld id="{161D14FE-E996-4F88-8465-DAF12B2E28A8}" type="datetime1">
              <a:rPr lang="en-US" altLang="zh-CN" smtClean="0"/>
              <a:t>6/28/2023</a:t>
            </a:fld>
            <a:endParaRPr lang="zh-CN" altLang="en-US"/>
          </a:p>
        </p:txBody>
      </p:sp>
      <p:sp>
        <p:nvSpPr>
          <p:cNvPr id="10" name="灯片编号占位符 9">
            <a:extLst>
              <a:ext uri="{FF2B5EF4-FFF2-40B4-BE49-F238E27FC236}">
                <a16:creationId xmlns:a16="http://schemas.microsoft.com/office/drawing/2014/main" id="{4AB8D2AD-53BB-9536-0C16-32D67C87FD24}"/>
              </a:ext>
            </a:extLst>
          </p:cNvPr>
          <p:cNvSpPr>
            <a:spLocks noGrp="1"/>
          </p:cNvSpPr>
          <p:nvPr>
            <p:ph type="sldNum" sz="quarter" idx="12"/>
          </p:nvPr>
        </p:nvSpPr>
        <p:spPr/>
        <p:txBody>
          <a:bodyPr/>
          <a:lstStyle/>
          <a:p>
            <a:fld id="{90B84CC8-F017-4F0F-85E6-E9C4F513246C}" type="slidenum">
              <a:rPr lang="zh-CN" altLang="en-US" smtClean="0"/>
              <a:t>104</a:t>
            </a:fld>
            <a:endParaRPr lang="zh-CN" altLang="en-US"/>
          </a:p>
        </p:txBody>
      </p:sp>
    </p:spTree>
    <p:extLst>
      <p:ext uri="{BB962C8B-B14F-4D97-AF65-F5344CB8AC3E}">
        <p14:creationId xmlns:p14="http://schemas.microsoft.com/office/powerpoint/2010/main" val="141704920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学科诞生（</a:t>
            </a:r>
            <a:r>
              <a:rPr lang="en-US" altLang="zh-CN" dirty="0"/>
              <a:t>1956</a:t>
            </a:r>
            <a:r>
              <a:rPr lang="zh-CN" altLang="en-US" dirty="0"/>
              <a:t>年）</a:t>
            </a:r>
          </a:p>
        </p:txBody>
      </p:sp>
      <p:sp>
        <p:nvSpPr>
          <p:cNvPr id="3" name="内容占位符 2"/>
          <p:cNvSpPr>
            <a:spLocks noGrp="1"/>
          </p:cNvSpPr>
          <p:nvPr>
            <p:ph idx="1"/>
          </p:nvPr>
        </p:nvSpPr>
        <p:spPr/>
        <p:txBody>
          <a:bodyPr>
            <a:normAutofit fontScale="85000" lnSpcReduction="20000"/>
          </a:bodyPr>
          <a:lstStyle/>
          <a:p>
            <a:pPr>
              <a:lnSpc>
                <a:spcPct val="140000"/>
              </a:lnSpc>
            </a:pPr>
            <a:r>
              <a:rPr lang="en-US" altLang="zh-CN" dirty="0"/>
              <a:t>1956</a:t>
            </a:r>
            <a:r>
              <a:rPr lang="zh-CN" altLang="en-US" dirty="0"/>
              <a:t>年夏，当时美国达特茅斯大学数学助教、后任斯坦福大学教授麦卡锡，哈佛大学数学和神经学家、后任</a:t>
            </a:r>
            <a:r>
              <a:rPr lang="en-US" altLang="zh-CN" dirty="0"/>
              <a:t>MIT</a:t>
            </a:r>
            <a:r>
              <a:rPr lang="zh-CN" altLang="en-US" dirty="0"/>
              <a:t>教授明斯基，</a:t>
            </a:r>
            <a:r>
              <a:rPr lang="en-US" altLang="zh-CN" dirty="0"/>
              <a:t>IBM</a:t>
            </a:r>
            <a:r>
              <a:rPr lang="zh-CN" altLang="en-US" dirty="0"/>
              <a:t>公司信息研究中心负责人罗切斯特，贝尔实验室信息部数学研究员香农共同发起，邀请普林斯顿大学摩尔和</a:t>
            </a:r>
            <a:r>
              <a:rPr lang="en-US" altLang="zh-CN" dirty="0"/>
              <a:t>IBM</a:t>
            </a:r>
            <a:r>
              <a:rPr lang="zh-CN" altLang="en-US" dirty="0"/>
              <a:t>公司萨缪尔、</a:t>
            </a:r>
            <a:r>
              <a:rPr lang="en-US" altLang="zh-CN" dirty="0"/>
              <a:t>MIT</a:t>
            </a:r>
            <a:r>
              <a:rPr lang="zh-CN" altLang="en-US" dirty="0"/>
              <a:t>的塞弗里奇和所罗门诺夫以及兰德公司和卡内基－梅隆大学的纽厄尔，西蒙（司马贺）等</a:t>
            </a:r>
            <a:r>
              <a:rPr lang="en-US" altLang="zh-CN" dirty="0"/>
              <a:t>10</a:t>
            </a:r>
            <a:r>
              <a:rPr lang="zh-CN" altLang="en-US" dirty="0"/>
              <a:t>名年轻学者在达特莫斯大学召开了两个月的学术研讨会，讨论机器智能问题。</a:t>
            </a:r>
          </a:p>
          <a:p>
            <a:pPr>
              <a:lnSpc>
                <a:spcPct val="140000"/>
              </a:lnSpc>
            </a:pPr>
            <a:r>
              <a:rPr lang="zh-CN" altLang="en-US" dirty="0"/>
              <a:t>会上经麦卡锡提议正式采用“人工智能”这一术语，标志着人工智能学科正式诞生。</a:t>
            </a:r>
            <a:endParaRPr lang="en-US" altLang="zh-CN" dirty="0"/>
          </a:p>
          <a:p>
            <a:pPr lvl="1">
              <a:lnSpc>
                <a:spcPct val="140000"/>
              </a:lnSpc>
            </a:pPr>
            <a:r>
              <a:rPr lang="zh-CN" altLang="en-US" dirty="0"/>
              <a:t>麦卡锡因而有被称为“人工智能之父”。</a:t>
            </a:r>
          </a:p>
        </p:txBody>
      </p:sp>
      <p:sp>
        <p:nvSpPr>
          <p:cNvPr id="4" name="日期占位符 3">
            <a:extLst>
              <a:ext uri="{FF2B5EF4-FFF2-40B4-BE49-F238E27FC236}">
                <a16:creationId xmlns:a16="http://schemas.microsoft.com/office/drawing/2014/main" id="{C567F4FC-1EA2-2487-06A5-8EBFEAD4F05E}"/>
              </a:ext>
            </a:extLst>
          </p:cNvPr>
          <p:cNvSpPr>
            <a:spLocks noGrp="1"/>
          </p:cNvSpPr>
          <p:nvPr>
            <p:ph type="dt" sz="half" idx="10"/>
          </p:nvPr>
        </p:nvSpPr>
        <p:spPr/>
        <p:txBody>
          <a:bodyPr/>
          <a:lstStyle/>
          <a:p>
            <a:fld id="{793D12D9-5542-425B-ACC6-21AA06109B4F}"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08AA2618-133D-8357-20DC-544AEB83B302}"/>
              </a:ext>
            </a:extLst>
          </p:cNvPr>
          <p:cNvSpPr>
            <a:spLocks noGrp="1"/>
          </p:cNvSpPr>
          <p:nvPr>
            <p:ph type="sldNum" sz="quarter" idx="12"/>
          </p:nvPr>
        </p:nvSpPr>
        <p:spPr/>
        <p:txBody>
          <a:bodyPr/>
          <a:lstStyle/>
          <a:p>
            <a:fld id="{90B84CC8-F017-4F0F-85E6-E9C4F513246C}" type="slidenum">
              <a:rPr lang="zh-CN" altLang="en-US" smtClean="0"/>
              <a:t>105</a:t>
            </a:fld>
            <a:endParaRPr lang="zh-CN" altLang="en-US"/>
          </a:p>
        </p:txBody>
      </p:sp>
    </p:spTree>
    <p:extLst>
      <p:ext uri="{BB962C8B-B14F-4D97-AF65-F5344CB8AC3E}">
        <p14:creationId xmlns:p14="http://schemas.microsoft.com/office/powerpoint/2010/main" val="145830982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形成（</a:t>
            </a:r>
            <a:r>
              <a:rPr lang="en-US" altLang="zh-CN" dirty="0"/>
              <a:t>1956</a:t>
            </a:r>
            <a:r>
              <a:rPr lang="zh-CN" altLang="en-US" dirty="0"/>
              <a:t>年－</a:t>
            </a:r>
            <a:r>
              <a:rPr lang="en-US" altLang="zh-CN" dirty="0"/>
              <a:t>1969</a:t>
            </a:r>
            <a:r>
              <a:rPr lang="zh-CN" altLang="en-US" dirty="0"/>
              <a:t>年）</a:t>
            </a:r>
          </a:p>
        </p:txBody>
      </p:sp>
      <p:sp>
        <p:nvSpPr>
          <p:cNvPr id="3" name="内容占位符 2"/>
          <p:cNvSpPr>
            <a:spLocks noGrp="1"/>
          </p:cNvSpPr>
          <p:nvPr>
            <p:ph idx="1"/>
          </p:nvPr>
        </p:nvSpPr>
        <p:spPr/>
        <p:txBody>
          <a:bodyPr>
            <a:normAutofit fontScale="85000" lnSpcReduction="10000"/>
          </a:bodyPr>
          <a:lstStyle/>
          <a:p>
            <a:r>
              <a:rPr lang="zh-CN" altLang="en-US" dirty="0"/>
              <a:t> </a:t>
            </a:r>
            <a:r>
              <a:rPr lang="en-US" altLang="zh-CN" dirty="0"/>
              <a:t>1956</a:t>
            </a:r>
            <a:r>
              <a:rPr lang="zh-CN" altLang="en-US" dirty="0"/>
              <a:t>年以后，人工智能的研究在机器学习、定理证明、模式识别、问题求解、专家系统及人工智能语言等方面都取得了许多引人瞩目的成就 。</a:t>
            </a:r>
          </a:p>
          <a:p>
            <a:r>
              <a:rPr lang="en-US" altLang="zh-CN" dirty="0"/>
              <a:t>1956</a:t>
            </a:r>
            <a:r>
              <a:rPr lang="zh-CN" altLang="en-US" dirty="0"/>
              <a:t>年会议后，美国形成了多个</a:t>
            </a:r>
            <a:r>
              <a:rPr lang="en-US" altLang="zh-CN" dirty="0"/>
              <a:t>AI</a:t>
            </a:r>
            <a:r>
              <a:rPr lang="zh-CN" altLang="en-US" dirty="0"/>
              <a:t>研究组织，如：</a:t>
            </a:r>
            <a:endParaRPr lang="en-US" altLang="zh-CN" dirty="0"/>
          </a:p>
          <a:p>
            <a:pPr lvl="1"/>
            <a:r>
              <a:rPr lang="zh-CN" altLang="en-US" dirty="0"/>
              <a:t>纽厄尔和西蒙的</a:t>
            </a:r>
            <a:r>
              <a:rPr lang="en-US" altLang="zh-CN" dirty="0"/>
              <a:t>Carnegie RAND</a:t>
            </a:r>
            <a:r>
              <a:rPr lang="zh-CN" altLang="en-US" dirty="0"/>
              <a:t>协作组，</a:t>
            </a:r>
            <a:endParaRPr lang="en-US" altLang="zh-CN" dirty="0"/>
          </a:p>
          <a:p>
            <a:pPr lvl="1"/>
            <a:r>
              <a:rPr lang="zh-CN" altLang="en-US" dirty="0"/>
              <a:t>明斯基和麦卡锡的</a:t>
            </a:r>
            <a:r>
              <a:rPr lang="en-US" altLang="zh-CN" dirty="0"/>
              <a:t>MIT</a:t>
            </a:r>
            <a:r>
              <a:rPr lang="zh-CN" altLang="en-US" dirty="0"/>
              <a:t>研究组，</a:t>
            </a:r>
            <a:endParaRPr lang="en-US" altLang="zh-CN" dirty="0"/>
          </a:p>
          <a:p>
            <a:pPr lvl="1"/>
            <a:r>
              <a:rPr lang="zh-CN" altLang="en-US" dirty="0"/>
              <a:t>塞缪尔的</a:t>
            </a:r>
            <a:r>
              <a:rPr lang="en-US" altLang="zh-CN" dirty="0"/>
              <a:t>IBM</a:t>
            </a:r>
            <a:r>
              <a:rPr lang="zh-CN" altLang="en-US" dirty="0"/>
              <a:t>工程研究组等。 </a:t>
            </a:r>
          </a:p>
          <a:p>
            <a:r>
              <a:rPr lang="en-US" altLang="zh-CN" dirty="0"/>
              <a:t>1969</a:t>
            </a:r>
            <a:r>
              <a:rPr lang="zh-CN" altLang="en-US" dirty="0"/>
              <a:t>年，成立了国际人工智能联合会议（</a:t>
            </a:r>
            <a:r>
              <a:rPr lang="en-US" altLang="zh-CN" dirty="0"/>
              <a:t>International Joint Conferences on Artificial Intelligence</a:t>
            </a:r>
            <a:r>
              <a:rPr lang="zh-CN" altLang="en-US" dirty="0"/>
              <a:t>，</a:t>
            </a:r>
            <a:r>
              <a:rPr lang="en-US" altLang="zh-CN" dirty="0"/>
              <a:t>IJCAI</a:t>
            </a:r>
            <a:r>
              <a:rPr lang="zh-CN" altLang="en-US" dirty="0"/>
              <a:t>）。</a:t>
            </a:r>
          </a:p>
          <a:p>
            <a:r>
              <a:rPr lang="en-US" altLang="zh-CN" dirty="0"/>
              <a:t>1970</a:t>
            </a:r>
            <a:r>
              <a:rPr lang="zh-CN" altLang="en-US" dirty="0"/>
              <a:t>年，创刊了国际性的人工智能杂志（</a:t>
            </a:r>
            <a:r>
              <a:rPr lang="en-US" altLang="zh-CN" dirty="0"/>
              <a:t>Artificial Intelligence</a:t>
            </a:r>
            <a:r>
              <a:rPr lang="zh-CN" altLang="en-US" dirty="0"/>
              <a:t>）。</a:t>
            </a:r>
            <a:endParaRPr lang="en-US" altLang="zh-CN" dirty="0"/>
          </a:p>
        </p:txBody>
      </p:sp>
      <p:sp>
        <p:nvSpPr>
          <p:cNvPr id="4" name="日期占位符 3">
            <a:extLst>
              <a:ext uri="{FF2B5EF4-FFF2-40B4-BE49-F238E27FC236}">
                <a16:creationId xmlns:a16="http://schemas.microsoft.com/office/drawing/2014/main" id="{97D8E7E7-E596-1C30-83AC-BB6AE1F0D3BE}"/>
              </a:ext>
            </a:extLst>
          </p:cNvPr>
          <p:cNvSpPr>
            <a:spLocks noGrp="1"/>
          </p:cNvSpPr>
          <p:nvPr>
            <p:ph type="dt" sz="half" idx="10"/>
          </p:nvPr>
        </p:nvSpPr>
        <p:spPr/>
        <p:txBody>
          <a:bodyPr/>
          <a:lstStyle/>
          <a:p>
            <a:fld id="{D0141746-B2DC-499B-9F61-4E03CA54482C}"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0E3D8F02-FBE6-9B70-FC56-ADBD395C07E4}"/>
              </a:ext>
            </a:extLst>
          </p:cNvPr>
          <p:cNvSpPr>
            <a:spLocks noGrp="1"/>
          </p:cNvSpPr>
          <p:nvPr>
            <p:ph type="sldNum" sz="quarter" idx="12"/>
          </p:nvPr>
        </p:nvSpPr>
        <p:spPr/>
        <p:txBody>
          <a:bodyPr/>
          <a:lstStyle/>
          <a:p>
            <a:fld id="{90B84CC8-F017-4F0F-85E6-E9C4F513246C}" type="slidenum">
              <a:rPr lang="zh-CN" altLang="en-US" smtClean="0"/>
              <a:t>106</a:t>
            </a:fld>
            <a:endParaRPr lang="zh-CN" altLang="en-US"/>
          </a:p>
        </p:txBody>
      </p:sp>
    </p:spTree>
    <p:extLst>
      <p:ext uri="{BB962C8B-B14F-4D97-AF65-F5344CB8AC3E}">
        <p14:creationId xmlns:p14="http://schemas.microsoft.com/office/powerpoint/2010/main" val="35828569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a:extLst>
              <a:ext uri="{FF2B5EF4-FFF2-40B4-BE49-F238E27FC236}">
                <a16:creationId xmlns:a16="http://schemas.microsoft.com/office/drawing/2014/main" id="{BB75BDA2-4BB2-B00E-A77D-1401C1996AE7}"/>
              </a:ext>
            </a:extLst>
          </p:cNvPr>
          <p:cNvSpPr>
            <a:spLocks noGrp="1"/>
          </p:cNvSpPr>
          <p:nvPr>
            <p:ph type="title"/>
          </p:nvPr>
        </p:nvSpPr>
        <p:spPr/>
        <p:txBody>
          <a:bodyPr/>
          <a:lstStyle/>
          <a:p>
            <a:r>
              <a:rPr lang="en-US" altLang="zh-CN" dirty="0"/>
              <a:t>AI</a:t>
            </a:r>
            <a:r>
              <a:rPr lang="zh-CN" altLang="en-US" dirty="0"/>
              <a:t>的前期发展：第一次浪潮</a:t>
            </a:r>
            <a:r>
              <a:rPr lang="en-US" altLang="zh-CN" dirty="0"/>
              <a:t>(1956-1974)</a:t>
            </a:r>
            <a:endParaRPr lang="zh-CN" altLang="en-US" dirty="0"/>
          </a:p>
        </p:txBody>
      </p:sp>
      <p:sp>
        <p:nvSpPr>
          <p:cNvPr id="8" name="内容占位符 7">
            <a:extLst>
              <a:ext uri="{FF2B5EF4-FFF2-40B4-BE49-F238E27FC236}">
                <a16:creationId xmlns:a16="http://schemas.microsoft.com/office/drawing/2014/main" id="{37456B51-81E7-8170-934C-D93E535B0318}"/>
              </a:ext>
            </a:extLst>
          </p:cNvPr>
          <p:cNvSpPr>
            <a:spLocks noGrp="1"/>
          </p:cNvSpPr>
          <p:nvPr>
            <p:ph idx="1"/>
          </p:nvPr>
        </p:nvSpPr>
        <p:spPr/>
        <p:txBody>
          <a:bodyPr>
            <a:normAutofit fontScale="62500" lnSpcReduction="20000"/>
          </a:bodyPr>
          <a:lstStyle/>
          <a:p>
            <a:r>
              <a:rPr lang="zh-CN" altLang="en-US" dirty="0"/>
              <a:t>成果：</a:t>
            </a:r>
          </a:p>
          <a:p>
            <a:pPr lvl="1"/>
            <a:r>
              <a:rPr lang="zh-CN" altLang="en-US" dirty="0"/>
              <a:t>王浩</a:t>
            </a:r>
            <a:r>
              <a:rPr lang="en-US" altLang="zh-CN" dirty="0"/>
              <a:t>1958</a:t>
            </a:r>
            <a:r>
              <a:rPr lang="zh-CN" altLang="en-US" dirty="0"/>
              <a:t>年夏天在一台</a:t>
            </a:r>
            <a:r>
              <a:rPr lang="en-US" altLang="zh-CN" dirty="0"/>
              <a:t>IBM-704</a:t>
            </a:r>
            <a:r>
              <a:rPr lang="zh-CN" altLang="en-US" dirty="0"/>
              <a:t>机上，只用九分钟就证明了</a:t>
            </a:r>
            <a:r>
              <a:rPr lang="en-US" altLang="zh-CN" dirty="0"/>
              <a:t>《</a:t>
            </a:r>
            <a:r>
              <a:rPr lang="zh-CN" altLang="en-US" dirty="0"/>
              <a:t>数学原理</a:t>
            </a:r>
            <a:r>
              <a:rPr lang="en-US" altLang="zh-CN" dirty="0"/>
              <a:t>》</a:t>
            </a:r>
            <a:r>
              <a:rPr lang="zh-CN" altLang="en-US" dirty="0"/>
              <a:t>中一阶逻辑的全部定理。</a:t>
            </a:r>
            <a:endParaRPr lang="en-US" altLang="zh-CN" dirty="0"/>
          </a:p>
          <a:p>
            <a:pPr lvl="1"/>
            <a:r>
              <a:rPr lang="en-US" altLang="zh-CN" dirty="0"/>
              <a:t>1963</a:t>
            </a:r>
            <a:r>
              <a:rPr lang="zh-CN" altLang="en-US" dirty="0"/>
              <a:t>，美国高等研究计划局</a:t>
            </a:r>
            <a:r>
              <a:rPr lang="en-US" altLang="zh-CN" dirty="0"/>
              <a:t>(ARPA)</a:t>
            </a:r>
            <a:r>
              <a:rPr lang="zh-CN" altLang="en-US" dirty="0"/>
              <a:t>委托</a:t>
            </a:r>
            <a:r>
              <a:rPr lang="en-US" altLang="zh-CN" dirty="0"/>
              <a:t>MIT</a:t>
            </a:r>
            <a:r>
              <a:rPr lang="zh-CN" altLang="en-US" dirty="0"/>
              <a:t>开启项目 </a:t>
            </a:r>
            <a:r>
              <a:rPr lang="en-US" altLang="zh-CN" dirty="0"/>
              <a:t>Project MAC(The Project on Mathematics and Computation)</a:t>
            </a:r>
            <a:r>
              <a:rPr lang="zh-CN" altLang="en-US" dirty="0"/>
              <a:t>，推动了在视觉和语言理解领域的一系列研究</a:t>
            </a:r>
          </a:p>
          <a:p>
            <a:pPr lvl="1"/>
            <a:r>
              <a:rPr lang="en-US" altLang="zh-CN" dirty="0"/>
              <a:t>1964-1966</a:t>
            </a:r>
            <a:r>
              <a:rPr lang="zh-CN" altLang="en-US" dirty="0"/>
              <a:t>，</a:t>
            </a:r>
            <a:r>
              <a:rPr lang="en-US" altLang="zh-CN" dirty="0"/>
              <a:t>MIT</a:t>
            </a:r>
            <a:r>
              <a:rPr lang="zh-CN" altLang="en-US" dirty="0"/>
              <a:t>的</a:t>
            </a:r>
            <a:r>
              <a:rPr lang="en-US" altLang="zh-CN" dirty="0"/>
              <a:t>Joseph </a:t>
            </a:r>
            <a:r>
              <a:rPr lang="en-US" altLang="zh-CN" dirty="0" err="1"/>
              <a:t>Weizenbaum</a:t>
            </a:r>
            <a:r>
              <a:rPr lang="zh-CN" altLang="en-US" dirty="0"/>
              <a:t>建立了世界上第一个自然语言对话程序</a:t>
            </a:r>
            <a:r>
              <a:rPr lang="en-US" altLang="zh-CN" dirty="0"/>
              <a:t>ELIZA</a:t>
            </a:r>
          </a:p>
          <a:p>
            <a:pPr lvl="2"/>
            <a:r>
              <a:rPr lang="zh-CN" altLang="en-US" dirty="0"/>
              <a:t>（通过简单的模式匹配和对话规则与人聊天）</a:t>
            </a:r>
          </a:p>
          <a:p>
            <a:pPr marL="1155700" lvl="1">
              <a:lnSpc>
                <a:spcPts val="2280"/>
              </a:lnSpc>
            </a:pPr>
            <a:r>
              <a:rPr lang="zh-CN" altLang="en-US" sz="1600" dirty="0">
                <a:hlinkClick r:id="rId3"/>
              </a:rPr>
              <a:t>聊天机器人的前世今生 </a:t>
            </a:r>
            <a:r>
              <a:rPr lang="en-US" altLang="zh-CN" sz="1600" dirty="0">
                <a:hlinkClick r:id="rId3"/>
              </a:rPr>
              <a:t>(sohu.com)</a:t>
            </a:r>
            <a:endParaRPr lang="en-US" altLang="zh-CN" sz="1600" dirty="0">
              <a:latin typeface="微软雅黑"/>
              <a:cs typeface="微软雅黑"/>
            </a:endParaRPr>
          </a:p>
          <a:p>
            <a:pPr lvl="1"/>
            <a:r>
              <a:rPr lang="en-US" altLang="zh-CN" dirty="0"/>
              <a:t>1967-1972</a:t>
            </a:r>
            <a:r>
              <a:rPr lang="zh-CN" altLang="en-US" dirty="0"/>
              <a:t>，日本早稻田大学发明了世界上第一个人型机器人，能够对话、走动和抓取物体</a:t>
            </a:r>
          </a:p>
          <a:p>
            <a:r>
              <a:rPr lang="zh-CN" altLang="en-US" dirty="0"/>
              <a:t>问题：理论</a:t>
            </a:r>
            <a:r>
              <a:rPr lang="en-US" altLang="zh-CN" dirty="0"/>
              <a:t>&amp;</a:t>
            </a:r>
            <a:r>
              <a:rPr lang="zh-CN" altLang="en-US" dirty="0"/>
              <a:t>算法</a:t>
            </a:r>
            <a:r>
              <a:rPr lang="en-US" altLang="zh-CN" dirty="0"/>
              <a:t>&amp;</a:t>
            </a:r>
            <a:r>
              <a:rPr lang="zh-CN" altLang="en-US" dirty="0"/>
              <a:t>计算能力有限</a:t>
            </a:r>
          </a:p>
          <a:p>
            <a:pPr lvl="1"/>
            <a:r>
              <a:rPr lang="zh-CN" altLang="en-US" dirty="0"/>
              <a:t>计算能力极其有限，无法满足快速增长的计算需求</a:t>
            </a:r>
          </a:p>
          <a:p>
            <a:pPr lvl="1"/>
            <a:r>
              <a:rPr lang="zh-CN" altLang="en-US" dirty="0"/>
              <a:t>视觉与自然语言理解中的理论问题在当时无法解决</a:t>
            </a:r>
          </a:p>
          <a:p>
            <a:r>
              <a:rPr lang="zh-CN" altLang="en-US" dirty="0"/>
              <a:t>结果：</a:t>
            </a:r>
          </a:p>
          <a:p>
            <a:pPr lvl="1"/>
            <a:r>
              <a:rPr lang="en-US" altLang="zh-CN" dirty="0"/>
              <a:t>1970</a:t>
            </a:r>
            <a:r>
              <a:rPr lang="zh-CN" altLang="en-US" dirty="0"/>
              <a:t>年代，第一次</a:t>
            </a:r>
            <a:r>
              <a:rPr lang="en-US" altLang="zh-CN" dirty="0"/>
              <a:t>AI</a:t>
            </a:r>
            <a:r>
              <a:rPr lang="zh-CN" altLang="en-US" dirty="0"/>
              <a:t>冬天</a:t>
            </a:r>
          </a:p>
        </p:txBody>
      </p:sp>
      <p:sp>
        <p:nvSpPr>
          <p:cNvPr id="2" name="日期占位符 1">
            <a:extLst>
              <a:ext uri="{FF2B5EF4-FFF2-40B4-BE49-F238E27FC236}">
                <a16:creationId xmlns:a16="http://schemas.microsoft.com/office/drawing/2014/main" id="{E04AB1F2-AB11-97CD-A061-B99A06A09496}"/>
              </a:ext>
            </a:extLst>
          </p:cNvPr>
          <p:cNvSpPr>
            <a:spLocks noGrp="1"/>
          </p:cNvSpPr>
          <p:nvPr>
            <p:ph type="dt" sz="half" idx="10"/>
          </p:nvPr>
        </p:nvSpPr>
        <p:spPr/>
        <p:txBody>
          <a:bodyPr/>
          <a:lstStyle/>
          <a:p>
            <a:fld id="{CCDC5407-E050-4BA4-9445-96A414D35C2B}" type="datetime1">
              <a:rPr lang="en-US" altLang="zh-CN" smtClean="0"/>
              <a:t>6/28/2023</a:t>
            </a:fld>
            <a:endParaRPr lang="zh-CN" altLang="en-US"/>
          </a:p>
        </p:txBody>
      </p:sp>
      <p:sp>
        <p:nvSpPr>
          <p:cNvPr id="3" name="灯片编号占位符 2">
            <a:extLst>
              <a:ext uri="{FF2B5EF4-FFF2-40B4-BE49-F238E27FC236}">
                <a16:creationId xmlns:a16="http://schemas.microsoft.com/office/drawing/2014/main" id="{EBA968BB-89F7-C9D0-74D1-3A72E1E5DBB5}"/>
              </a:ext>
            </a:extLst>
          </p:cNvPr>
          <p:cNvSpPr>
            <a:spLocks noGrp="1"/>
          </p:cNvSpPr>
          <p:nvPr>
            <p:ph type="sldNum" sz="quarter" idx="12"/>
          </p:nvPr>
        </p:nvSpPr>
        <p:spPr/>
        <p:txBody>
          <a:bodyPr/>
          <a:lstStyle/>
          <a:p>
            <a:fld id="{90B84CC8-F017-4F0F-85E6-E9C4F513246C}" type="slidenum">
              <a:rPr lang="zh-CN" altLang="en-US" smtClean="0"/>
              <a:t>107</a:t>
            </a:fld>
            <a:endParaRPr lang="zh-CN" altLang="en-US"/>
          </a:p>
        </p:txBody>
      </p:sp>
    </p:spTree>
    <p:extLst>
      <p:ext uri="{BB962C8B-B14F-4D97-AF65-F5344CB8AC3E}">
        <p14:creationId xmlns:p14="http://schemas.microsoft.com/office/powerpoint/2010/main" val="419019184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发展（</a:t>
            </a:r>
            <a:r>
              <a:rPr lang="en-US" altLang="zh-CN" dirty="0"/>
              <a:t>1970</a:t>
            </a:r>
            <a:r>
              <a:rPr lang="zh-CN" altLang="en-US" dirty="0"/>
              <a:t>年－   ）</a:t>
            </a:r>
          </a:p>
        </p:txBody>
      </p:sp>
      <p:sp>
        <p:nvSpPr>
          <p:cNvPr id="3" name="内容占位符 2"/>
          <p:cNvSpPr>
            <a:spLocks noGrp="1"/>
          </p:cNvSpPr>
          <p:nvPr>
            <p:ph idx="1"/>
          </p:nvPr>
        </p:nvSpPr>
        <p:spPr/>
        <p:txBody>
          <a:bodyPr>
            <a:normAutofit fontScale="70000" lnSpcReduction="20000"/>
          </a:bodyPr>
          <a:lstStyle/>
          <a:p>
            <a:r>
              <a:rPr lang="en-US" altLang="zh-CN" dirty="0"/>
              <a:t>20</a:t>
            </a:r>
            <a:r>
              <a:rPr lang="zh-CN" altLang="en-US" dirty="0"/>
              <a:t>世纪</a:t>
            </a:r>
            <a:r>
              <a:rPr lang="en-US" altLang="zh-CN" dirty="0"/>
              <a:t>60</a:t>
            </a:r>
            <a:r>
              <a:rPr lang="zh-CN" altLang="en-US" dirty="0"/>
              <a:t>年代末，人工智能研究遇到困难，如机器翻译。</a:t>
            </a:r>
            <a:r>
              <a:rPr lang="en-US" altLang="zh-CN" dirty="0"/>
              <a:t>1966</a:t>
            </a:r>
            <a:r>
              <a:rPr lang="zh-CN" altLang="en-US" dirty="0"/>
              <a:t>年美国顾问委员会的报告裁定：还不存在通用的科学文本机器翻译，也没有很近的实现前景。英国、美国中断了大部分机器翻译项目的资助。</a:t>
            </a:r>
          </a:p>
          <a:p>
            <a:r>
              <a:rPr lang="en-US" altLang="zh-CN" dirty="0"/>
              <a:t>1977</a:t>
            </a:r>
            <a:r>
              <a:rPr lang="zh-CN" altLang="en-US" dirty="0"/>
              <a:t>年，费根鲍姆在第五届国际人工智能联合会议上提出了“知识工程”概念，推动了知识为中心的研究。</a:t>
            </a:r>
          </a:p>
          <a:p>
            <a:r>
              <a:rPr lang="en-US" altLang="zh-CN" dirty="0"/>
              <a:t>1981</a:t>
            </a:r>
            <a:r>
              <a:rPr lang="zh-CN" altLang="en-US" dirty="0"/>
              <a:t>年，日本宣布第五代计算机发展计划，并在</a:t>
            </a:r>
            <a:r>
              <a:rPr lang="en-US" altLang="zh-CN" dirty="0"/>
              <a:t>1991</a:t>
            </a:r>
            <a:r>
              <a:rPr lang="zh-CN" altLang="en-US" dirty="0"/>
              <a:t>年展出了研制的</a:t>
            </a:r>
            <a:r>
              <a:rPr lang="en-US" altLang="zh-CN" dirty="0"/>
              <a:t>PSI</a:t>
            </a:r>
            <a:r>
              <a:rPr lang="zh-CN" altLang="en-US" dirty="0"/>
              <a:t>－</a:t>
            </a:r>
            <a:r>
              <a:rPr lang="en-US" altLang="zh-CN" dirty="0"/>
              <a:t>3</a:t>
            </a:r>
            <a:r>
              <a:rPr lang="zh-CN" altLang="en-US" dirty="0"/>
              <a:t>智能工作站和由</a:t>
            </a:r>
            <a:r>
              <a:rPr lang="en-US" altLang="zh-CN" dirty="0"/>
              <a:t>PSI</a:t>
            </a:r>
            <a:r>
              <a:rPr lang="zh-CN" altLang="en-US" dirty="0"/>
              <a:t>－</a:t>
            </a:r>
            <a:r>
              <a:rPr lang="en-US" altLang="zh-CN" dirty="0"/>
              <a:t>3</a:t>
            </a:r>
            <a:r>
              <a:rPr lang="zh-CN" altLang="en-US" dirty="0"/>
              <a:t>构成的模型机系统。 </a:t>
            </a:r>
          </a:p>
          <a:p>
            <a:r>
              <a:rPr lang="zh-CN" altLang="en-US" dirty="0"/>
              <a:t>我国自</a:t>
            </a:r>
            <a:r>
              <a:rPr lang="en-US" altLang="zh-CN" dirty="0"/>
              <a:t>1978</a:t>
            </a:r>
            <a:r>
              <a:rPr lang="zh-CN" altLang="en-US" dirty="0"/>
              <a:t>年开始把“智能模拟”作为国家科学技术发展规划的主要研究课题。</a:t>
            </a:r>
            <a:endParaRPr lang="en-US" altLang="zh-CN" dirty="0"/>
          </a:p>
          <a:p>
            <a:r>
              <a:rPr lang="en-US" altLang="zh-CN" dirty="0"/>
              <a:t>1981</a:t>
            </a:r>
            <a:r>
              <a:rPr lang="zh-CN" altLang="en-US" dirty="0"/>
              <a:t>年成立了中国人工智能学会。</a:t>
            </a:r>
          </a:p>
          <a:p>
            <a:r>
              <a:rPr lang="zh-CN" altLang="en-US" dirty="0"/>
              <a:t>现在，人工智能已经成为计算机、航空航天、军事装备、工业等众多领域的关键技术。</a:t>
            </a:r>
          </a:p>
        </p:txBody>
      </p:sp>
      <p:sp>
        <p:nvSpPr>
          <p:cNvPr id="4" name="日期占位符 3">
            <a:extLst>
              <a:ext uri="{FF2B5EF4-FFF2-40B4-BE49-F238E27FC236}">
                <a16:creationId xmlns:a16="http://schemas.microsoft.com/office/drawing/2014/main" id="{8BF73AD6-8335-5CCB-60E2-387D5965E902}"/>
              </a:ext>
            </a:extLst>
          </p:cNvPr>
          <p:cNvSpPr>
            <a:spLocks noGrp="1"/>
          </p:cNvSpPr>
          <p:nvPr>
            <p:ph type="dt" sz="half" idx="10"/>
          </p:nvPr>
        </p:nvSpPr>
        <p:spPr/>
        <p:txBody>
          <a:bodyPr/>
          <a:lstStyle/>
          <a:p>
            <a:fld id="{898C6793-DEE9-45A8-9E23-F2341C52F2EF}"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4B432124-03BE-7924-1838-986E619C240F}"/>
              </a:ext>
            </a:extLst>
          </p:cNvPr>
          <p:cNvSpPr>
            <a:spLocks noGrp="1"/>
          </p:cNvSpPr>
          <p:nvPr>
            <p:ph type="sldNum" sz="quarter" idx="12"/>
          </p:nvPr>
        </p:nvSpPr>
        <p:spPr/>
        <p:txBody>
          <a:bodyPr/>
          <a:lstStyle/>
          <a:p>
            <a:fld id="{90B84CC8-F017-4F0F-85E6-E9C4F513246C}" type="slidenum">
              <a:rPr lang="zh-CN" altLang="en-US" smtClean="0"/>
              <a:t>108</a:t>
            </a:fld>
            <a:endParaRPr lang="zh-CN" altLang="en-US"/>
          </a:p>
        </p:txBody>
      </p:sp>
    </p:spTree>
    <p:extLst>
      <p:ext uri="{BB962C8B-B14F-4D97-AF65-F5344CB8AC3E}">
        <p14:creationId xmlns:p14="http://schemas.microsoft.com/office/powerpoint/2010/main" val="52140152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开始的成功</a:t>
            </a:r>
            <a:br>
              <a:rPr lang="en-US" altLang="zh-CN" dirty="0"/>
            </a:br>
            <a:r>
              <a:rPr lang="zh-CN" altLang="en-US" dirty="0"/>
              <a:t> </a:t>
            </a:r>
            <a:r>
              <a:rPr lang="en-US" altLang="zh-CN" dirty="0"/>
              <a:t>- </a:t>
            </a:r>
            <a:r>
              <a:rPr lang="zh-CN" altLang="en-US" dirty="0"/>
              <a:t>早期的热情，巨大的期望</a:t>
            </a:r>
          </a:p>
        </p:txBody>
      </p:sp>
      <p:sp>
        <p:nvSpPr>
          <p:cNvPr id="3" name="内容占位符 2"/>
          <p:cNvSpPr>
            <a:spLocks noGrp="1"/>
          </p:cNvSpPr>
          <p:nvPr>
            <p:ph idx="1"/>
          </p:nvPr>
        </p:nvSpPr>
        <p:spPr/>
        <p:txBody>
          <a:bodyPr>
            <a:normAutofit fontScale="55000" lnSpcReduction="20000"/>
          </a:bodyPr>
          <a:lstStyle/>
          <a:p>
            <a:r>
              <a:rPr lang="zh-CN" altLang="en-US" dirty="0"/>
              <a:t>纽厄尔和西蒙的早期成就（逻辑推理程序），他们构想出著名的“物理符号系统”假设；</a:t>
            </a:r>
          </a:p>
          <a:p>
            <a:r>
              <a:rPr lang="zh-CN" altLang="en-US" dirty="0"/>
              <a:t>在</a:t>
            </a:r>
            <a:r>
              <a:rPr lang="en-US" altLang="zh-CN" dirty="0"/>
              <a:t>IBM</a:t>
            </a:r>
            <a:r>
              <a:rPr lang="zh-CN" altLang="en-US" dirty="0"/>
              <a:t>，内森尼尔</a:t>
            </a:r>
            <a:r>
              <a:rPr lang="en-US" altLang="zh-CN" dirty="0"/>
              <a:t>·</a:t>
            </a:r>
            <a:r>
              <a:rPr lang="zh-CN" altLang="en-US" dirty="0"/>
              <a:t>罗切斯特和他的同事们制作了一些最初的人工智能程序，如几何定理证明器、西洋跳棋程序（驳斥了计算机只能做被告知的事的思想）；</a:t>
            </a:r>
          </a:p>
          <a:p>
            <a:r>
              <a:rPr lang="zh-CN" altLang="en-US" dirty="0"/>
              <a:t>约翰</a:t>
            </a:r>
            <a:r>
              <a:rPr lang="en-US" altLang="zh-CN" dirty="0"/>
              <a:t>·</a:t>
            </a:r>
            <a:r>
              <a:rPr lang="zh-CN" altLang="en-US" dirty="0"/>
              <a:t>麦卡锡从达特茅斯搬到了</a:t>
            </a:r>
            <a:r>
              <a:rPr lang="en-US" altLang="zh-CN" dirty="0"/>
              <a:t>MIT</a:t>
            </a:r>
            <a:r>
              <a:rPr lang="zh-CN" altLang="en-US" dirty="0"/>
              <a:t>，在</a:t>
            </a:r>
            <a:r>
              <a:rPr lang="en-US" altLang="zh-CN" dirty="0"/>
              <a:t>1958</a:t>
            </a:r>
            <a:r>
              <a:rPr lang="zh-CN" altLang="en-US" dirty="0"/>
              <a:t>年做出了三项至关重要的贡献：</a:t>
            </a:r>
            <a:endParaRPr lang="en-US" altLang="zh-CN" dirty="0"/>
          </a:p>
          <a:p>
            <a:pPr lvl="1"/>
            <a:r>
              <a:rPr lang="zh-CN" altLang="en-US" dirty="0"/>
              <a:t>①定义了高级语言</a:t>
            </a:r>
            <a:r>
              <a:rPr lang="en-US" altLang="zh-CN" dirty="0"/>
              <a:t>Lisp</a:t>
            </a:r>
            <a:r>
              <a:rPr lang="zh-CN" altLang="en-US" dirty="0"/>
              <a:t>，在后来的</a:t>
            </a:r>
            <a:r>
              <a:rPr lang="en-US" altLang="zh-CN" dirty="0"/>
              <a:t>30</a:t>
            </a:r>
            <a:r>
              <a:rPr lang="zh-CN" altLang="en-US" dirty="0"/>
              <a:t>年中成为了占统治地位的人工智能编程语言；</a:t>
            </a:r>
            <a:endParaRPr lang="en-US" altLang="zh-CN" dirty="0"/>
          </a:p>
          <a:p>
            <a:pPr lvl="1"/>
            <a:r>
              <a:rPr lang="zh-CN" altLang="en-US" dirty="0"/>
              <a:t>②发明了分时技术；</a:t>
            </a:r>
            <a:endParaRPr lang="en-US" altLang="zh-CN" dirty="0"/>
          </a:p>
          <a:p>
            <a:pPr lvl="1"/>
            <a:r>
              <a:rPr lang="zh-CN" altLang="en-US" dirty="0"/>
              <a:t>③发表了题为“有常识的程序”（</a:t>
            </a:r>
            <a:r>
              <a:rPr lang="en-US" altLang="zh-CN" dirty="0"/>
              <a:t>Programs with Common </a:t>
            </a:r>
            <a:r>
              <a:rPr lang="en-US" altLang="zh-CN" dirty="0" err="1"/>
              <a:t>Sence</a:t>
            </a:r>
            <a:r>
              <a:rPr lang="zh-CN" altLang="en-US" dirty="0"/>
              <a:t>）的论文，文中描述了意见接受者（</a:t>
            </a:r>
            <a:r>
              <a:rPr lang="en-US" altLang="zh-CN" dirty="0"/>
              <a:t>Advice Taker</a:t>
            </a:r>
            <a:r>
              <a:rPr lang="zh-CN" altLang="en-US" dirty="0"/>
              <a:t>），这个假想程序可以被看成是第一个完整的人工智能系统；</a:t>
            </a:r>
          </a:p>
          <a:p>
            <a:r>
              <a:rPr lang="en-US" altLang="zh-CN" dirty="0"/>
              <a:t>1963</a:t>
            </a:r>
            <a:r>
              <a:rPr lang="zh-CN" altLang="en-US" dirty="0"/>
              <a:t>年，麦卡锡在斯坦福创办了人工智能实验室。</a:t>
            </a:r>
            <a:endParaRPr lang="en-US" altLang="zh-CN" dirty="0"/>
          </a:p>
          <a:p>
            <a:r>
              <a:rPr lang="en-US" altLang="zh-CN" dirty="0"/>
              <a:t>1965</a:t>
            </a:r>
            <a:r>
              <a:rPr lang="zh-CN" altLang="en-US" dirty="0"/>
              <a:t>年，</a:t>
            </a:r>
            <a:r>
              <a:rPr lang="en-US" altLang="zh-CN" dirty="0" err="1"/>
              <a:t>J.A.Robinson</a:t>
            </a:r>
            <a:r>
              <a:rPr lang="zh-CN" altLang="en-US" dirty="0"/>
              <a:t>归结方法的发现促进了麦卡锡使用逻辑来建造最终的意见接受者的计划；</a:t>
            </a:r>
          </a:p>
          <a:p>
            <a:r>
              <a:rPr lang="zh-CN" altLang="en-US" dirty="0"/>
              <a:t>明斯基指导了一系列学生，研究了诸如闭合式微积分问题、几何类推问题、代数问题等微观世界问题。最著名的微观世界是积木世界；</a:t>
            </a:r>
          </a:p>
          <a:p>
            <a:r>
              <a:rPr lang="zh-CN" altLang="en-US" dirty="0"/>
              <a:t>基于</a:t>
            </a:r>
            <a:r>
              <a:rPr lang="en-US" altLang="zh-CN" dirty="0"/>
              <a:t>McCulloch</a:t>
            </a:r>
            <a:r>
              <a:rPr lang="zh-CN" altLang="en-US" dirty="0"/>
              <a:t>和</a:t>
            </a:r>
            <a:r>
              <a:rPr lang="en-US" altLang="zh-CN" dirty="0"/>
              <a:t>Pitts</a:t>
            </a:r>
            <a:r>
              <a:rPr lang="zh-CN" altLang="en-US" dirty="0"/>
              <a:t>的神经网络的早期工作也十分兴旺。</a:t>
            </a:r>
          </a:p>
        </p:txBody>
      </p:sp>
      <p:sp>
        <p:nvSpPr>
          <p:cNvPr id="4" name="日期占位符 3">
            <a:extLst>
              <a:ext uri="{FF2B5EF4-FFF2-40B4-BE49-F238E27FC236}">
                <a16:creationId xmlns:a16="http://schemas.microsoft.com/office/drawing/2014/main" id="{D2C7BA09-D51E-E7CB-AD61-A5406268A851}"/>
              </a:ext>
            </a:extLst>
          </p:cNvPr>
          <p:cNvSpPr>
            <a:spLocks noGrp="1"/>
          </p:cNvSpPr>
          <p:nvPr>
            <p:ph type="dt" sz="half" idx="10"/>
          </p:nvPr>
        </p:nvSpPr>
        <p:spPr/>
        <p:txBody>
          <a:bodyPr/>
          <a:lstStyle/>
          <a:p>
            <a:fld id="{FED184A2-2648-43AF-807F-EFD038F4C4E0}"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E1120123-8B69-95DD-CA21-3D9D7950C25C}"/>
              </a:ext>
            </a:extLst>
          </p:cNvPr>
          <p:cNvSpPr>
            <a:spLocks noGrp="1"/>
          </p:cNvSpPr>
          <p:nvPr>
            <p:ph type="sldNum" sz="quarter" idx="12"/>
          </p:nvPr>
        </p:nvSpPr>
        <p:spPr/>
        <p:txBody>
          <a:bodyPr/>
          <a:lstStyle/>
          <a:p>
            <a:fld id="{90B84CC8-F017-4F0F-85E6-E9C4F513246C}" type="slidenum">
              <a:rPr lang="zh-CN" altLang="en-US" smtClean="0"/>
              <a:t>109</a:t>
            </a:fld>
            <a:endParaRPr lang="zh-CN" altLang="en-US"/>
          </a:p>
        </p:txBody>
      </p:sp>
    </p:spTree>
    <p:extLst>
      <p:ext uri="{BB962C8B-B14F-4D97-AF65-F5344CB8AC3E}">
        <p14:creationId xmlns:p14="http://schemas.microsoft.com/office/powerpoint/2010/main" val="36030782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6398F1-8DD1-49DC-92C8-94518CDB9E94}"/>
              </a:ext>
            </a:extLst>
          </p:cNvPr>
          <p:cNvSpPr>
            <a:spLocks noGrp="1"/>
          </p:cNvSpPr>
          <p:nvPr>
            <p:ph type="title"/>
          </p:nvPr>
        </p:nvSpPr>
        <p:spPr/>
        <p:txBody>
          <a:bodyPr/>
          <a:lstStyle/>
          <a:p>
            <a:r>
              <a:rPr lang="zh-CN" altLang="en-US" dirty="0"/>
              <a:t>人工智能</a:t>
            </a:r>
            <a:r>
              <a:rPr lang="en-US" altLang="zh-CN" dirty="0"/>
              <a:t>(</a:t>
            </a:r>
            <a:r>
              <a:rPr lang="zh-CN" altLang="en-US" dirty="0"/>
              <a:t>学科</a:t>
            </a:r>
            <a:r>
              <a:rPr lang="en-US" altLang="zh-CN" dirty="0"/>
              <a:t>)</a:t>
            </a:r>
            <a:r>
              <a:rPr lang="zh-CN" altLang="en-US" dirty="0"/>
              <a:t>的诞生</a:t>
            </a:r>
            <a:br>
              <a:rPr lang="en-US" altLang="zh-CN" dirty="0"/>
            </a:br>
            <a:r>
              <a:rPr lang="en-US" altLang="zh-CN" dirty="0"/>
              <a:t> - </a:t>
            </a:r>
            <a:r>
              <a:rPr lang="zh-CN" altLang="en-US" dirty="0"/>
              <a:t>所有的一切起源于三篇论文</a:t>
            </a:r>
          </a:p>
        </p:txBody>
      </p:sp>
      <p:sp>
        <p:nvSpPr>
          <p:cNvPr id="3" name="内容占位符 2">
            <a:extLst>
              <a:ext uri="{FF2B5EF4-FFF2-40B4-BE49-F238E27FC236}">
                <a16:creationId xmlns:a16="http://schemas.microsoft.com/office/drawing/2014/main" id="{C7911541-12EA-41DB-8114-3F69861C32AA}"/>
              </a:ext>
            </a:extLst>
          </p:cNvPr>
          <p:cNvSpPr>
            <a:spLocks noGrp="1"/>
          </p:cNvSpPr>
          <p:nvPr>
            <p:ph idx="1"/>
          </p:nvPr>
        </p:nvSpPr>
        <p:spPr/>
        <p:txBody>
          <a:bodyPr>
            <a:normAutofit fontScale="47500" lnSpcReduction="20000"/>
          </a:bodyPr>
          <a:lstStyle/>
          <a:p>
            <a:r>
              <a:rPr lang="zh-CN" altLang="en-US" b="1" dirty="0"/>
              <a:t>艾伦</a:t>
            </a:r>
            <a:r>
              <a:rPr lang="en-US" altLang="zh-CN" b="1" dirty="0"/>
              <a:t>·</a:t>
            </a:r>
            <a:r>
              <a:rPr lang="zh-CN" altLang="en-US" b="1" dirty="0"/>
              <a:t>麦席森</a:t>
            </a:r>
            <a:r>
              <a:rPr lang="en-US" altLang="zh-CN" b="1" dirty="0"/>
              <a:t>·</a:t>
            </a:r>
            <a:r>
              <a:rPr lang="zh-CN" altLang="en-US" b="1" dirty="0"/>
              <a:t>图灵</a:t>
            </a:r>
            <a:r>
              <a:rPr lang="zh-CN" altLang="en-US" dirty="0"/>
              <a:t>（</a:t>
            </a:r>
            <a:r>
              <a:rPr lang="en-US" altLang="zh-CN" dirty="0"/>
              <a:t>Alan Mathison Turing</a:t>
            </a:r>
            <a:r>
              <a:rPr lang="zh-CN" altLang="en-US" dirty="0"/>
              <a:t>）</a:t>
            </a:r>
            <a:endParaRPr lang="en-US" altLang="zh-CN" dirty="0"/>
          </a:p>
          <a:p>
            <a:r>
              <a:rPr lang="en-US" altLang="zh-CN" dirty="0"/>
              <a:t>《</a:t>
            </a:r>
            <a:r>
              <a:rPr lang="zh-CN" altLang="en-US" dirty="0"/>
              <a:t>论可计算数及其在判定问题中的应用</a:t>
            </a:r>
            <a:r>
              <a:rPr lang="en-US" altLang="zh-CN" dirty="0"/>
              <a:t>》</a:t>
            </a:r>
          </a:p>
          <a:p>
            <a:pPr lvl="1"/>
            <a:r>
              <a:rPr lang="en-US" altLang="zh-CN" dirty="0"/>
              <a:t>1936</a:t>
            </a:r>
            <a:r>
              <a:rPr lang="zh-CN" altLang="en-US" dirty="0"/>
              <a:t>年投稿，于</a:t>
            </a:r>
            <a:r>
              <a:rPr lang="en-US" altLang="zh-CN" dirty="0"/>
              <a:t>1937</a:t>
            </a:r>
            <a:r>
              <a:rPr lang="zh-CN" altLang="en-US" dirty="0"/>
              <a:t>年在</a:t>
            </a:r>
            <a:r>
              <a:rPr lang="en-US" altLang="zh-CN" dirty="0"/>
              <a:t>《</a:t>
            </a:r>
            <a:r>
              <a:rPr lang="zh-CN" altLang="en-US" dirty="0"/>
              <a:t>伦敦数学会文集</a:t>
            </a:r>
            <a:r>
              <a:rPr lang="en-US" altLang="zh-CN" dirty="0"/>
              <a:t>》</a:t>
            </a:r>
            <a:r>
              <a:rPr lang="zh-CN" altLang="en-US" dirty="0"/>
              <a:t>第</a:t>
            </a:r>
            <a:r>
              <a:rPr lang="en-US" altLang="zh-CN" dirty="0"/>
              <a:t>42</a:t>
            </a:r>
            <a:r>
              <a:rPr lang="zh-CN" altLang="en-US" dirty="0"/>
              <a:t>期上发表。</a:t>
            </a:r>
            <a:endParaRPr lang="en-US" altLang="zh-CN" dirty="0"/>
          </a:p>
          <a:p>
            <a:pPr lvl="1"/>
            <a:r>
              <a:rPr lang="zh-CN" altLang="en-US" dirty="0"/>
              <a:t>论文的附录描述了“图灵机”</a:t>
            </a:r>
            <a:r>
              <a:rPr lang="en-US" altLang="zh-CN" dirty="0"/>
              <a:t>(</a:t>
            </a:r>
            <a:r>
              <a:rPr lang="zh-CN" altLang="en-US" dirty="0"/>
              <a:t>一种可以辅助数学研究的机器</a:t>
            </a:r>
            <a:r>
              <a:rPr lang="en-US" altLang="zh-CN" dirty="0"/>
              <a:t>)</a:t>
            </a:r>
            <a:r>
              <a:rPr lang="zh-CN" altLang="en-US" dirty="0"/>
              <a:t>，第一次将纯数学的符号逻辑，和实体世界之间建立了联系。</a:t>
            </a:r>
            <a:endParaRPr lang="en-US" altLang="zh-CN" dirty="0"/>
          </a:p>
          <a:p>
            <a:r>
              <a:rPr lang="en-US" altLang="zh-CN" dirty="0"/>
              <a:t>《</a:t>
            </a:r>
            <a:r>
              <a:rPr lang="zh-CN" altLang="en-US" dirty="0"/>
              <a:t>计算机器与智能，也译作：机器能思考么？</a:t>
            </a:r>
            <a:r>
              <a:rPr lang="en-US" altLang="zh-CN" dirty="0"/>
              <a:t>》</a:t>
            </a:r>
          </a:p>
          <a:p>
            <a:pPr lvl="1"/>
            <a:r>
              <a:rPr lang="en-US" altLang="zh-CN" dirty="0"/>
              <a:t>1950</a:t>
            </a:r>
            <a:r>
              <a:rPr lang="zh-CN" altLang="en-US" dirty="0"/>
              <a:t>年</a:t>
            </a:r>
            <a:r>
              <a:rPr lang="en-US" altLang="zh-CN" dirty="0"/>
              <a:t>10</a:t>
            </a:r>
            <a:r>
              <a:rPr lang="zh-CN" altLang="en-US" dirty="0"/>
              <a:t>月在曼彻斯特大学，发表在哲学期刊“心灵”（</a:t>
            </a:r>
            <a:r>
              <a:rPr lang="en-US" altLang="zh-CN" dirty="0"/>
              <a:t>MIND</a:t>
            </a:r>
            <a:r>
              <a:rPr lang="zh-CN" altLang="en-US" dirty="0"/>
              <a:t>）上。</a:t>
            </a:r>
          </a:p>
          <a:p>
            <a:pPr lvl="1"/>
            <a:r>
              <a:rPr lang="zh-CN" altLang="en-US" dirty="0"/>
              <a:t>提出了著名的“模仿游戏”（</a:t>
            </a:r>
            <a:r>
              <a:rPr lang="en-US" altLang="zh-CN" dirty="0"/>
              <a:t>Imitation Game</a:t>
            </a:r>
            <a:r>
              <a:rPr lang="zh-CN" altLang="en-US" dirty="0"/>
              <a:t>）即后来所称的“图灵测试”（</a:t>
            </a:r>
            <a:r>
              <a:rPr lang="en-US" altLang="zh-CN" dirty="0"/>
              <a:t>Turing Test</a:t>
            </a:r>
            <a:r>
              <a:rPr lang="zh-CN" altLang="en-US" dirty="0"/>
              <a:t>， </a:t>
            </a:r>
            <a:r>
              <a:rPr lang="en-US" altLang="zh-CN" dirty="0"/>
              <a:t>TT</a:t>
            </a:r>
            <a:r>
              <a:rPr lang="zh-CN" altLang="en-US" dirty="0"/>
              <a:t>）。 </a:t>
            </a:r>
          </a:p>
          <a:p>
            <a:pPr lvl="1"/>
            <a:r>
              <a:rPr lang="zh-CN" altLang="en-US" dirty="0"/>
              <a:t>图灵没有肯定机器是可以和人一样思维，论文的本意是提出机器可以“模仿”人的思维活动。</a:t>
            </a:r>
          </a:p>
          <a:p>
            <a:pPr lvl="2"/>
            <a:r>
              <a:rPr lang="zh-CN" altLang="en-US" dirty="0"/>
              <a:t>一方面肯定机器具有这种基于模仿的思维能力，对那些认为机器不会具有“思维”能力的论点进行了反驳；</a:t>
            </a:r>
          </a:p>
          <a:p>
            <a:pPr lvl="2"/>
            <a:r>
              <a:rPr lang="zh-CN" altLang="en-US" dirty="0"/>
              <a:t>另一方面，认为在没有真正理解人的心理、意识活动之前，只能以这种“模仿”方式进行机器思维的研究和测验。</a:t>
            </a:r>
          </a:p>
          <a:p>
            <a:pPr lvl="1"/>
            <a:r>
              <a:rPr lang="zh-CN" altLang="en-US" dirty="0"/>
              <a:t>实际上是在两方面同时展开论辩，即批驳对机器能力的轻视，又不同意机器的思维与人的思想、意识可以直接比较。</a:t>
            </a:r>
            <a:endParaRPr lang="en-US" altLang="zh-CN" dirty="0"/>
          </a:p>
          <a:p>
            <a:r>
              <a:rPr lang="en-US" altLang="zh-CN" dirty="0"/>
              <a:t>《</a:t>
            </a:r>
            <a:r>
              <a:rPr lang="zh-CN" altLang="en-US" dirty="0"/>
              <a:t>智能机器，被视为异端的理论</a:t>
            </a:r>
            <a:r>
              <a:rPr lang="en-US" altLang="zh-CN" dirty="0"/>
              <a:t>》</a:t>
            </a:r>
          </a:p>
          <a:p>
            <a:pPr lvl="1"/>
            <a:r>
              <a:rPr lang="en-US" altLang="zh-CN" dirty="0"/>
              <a:t>1951</a:t>
            </a:r>
            <a:r>
              <a:rPr lang="zh-CN" altLang="en-US" dirty="0"/>
              <a:t>年</a:t>
            </a:r>
            <a:r>
              <a:rPr lang="en-US" altLang="zh-CN" dirty="0"/>
              <a:t>3</a:t>
            </a:r>
            <a:r>
              <a:rPr lang="zh-CN" altLang="en-US" dirty="0"/>
              <a:t>月</a:t>
            </a:r>
            <a:r>
              <a:rPr lang="en-US" altLang="zh-CN" dirty="0"/>
              <a:t>15</a:t>
            </a:r>
            <a:r>
              <a:rPr lang="zh-CN" altLang="en-US" dirty="0"/>
              <a:t>日晚，在</a:t>
            </a:r>
            <a:r>
              <a:rPr lang="en-US" altLang="zh-CN" dirty="0"/>
              <a:t>BBC</a:t>
            </a:r>
            <a:r>
              <a:rPr lang="zh-CN" altLang="en-US" dirty="0"/>
              <a:t>的</a:t>
            </a:r>
            <a:r>
              <a:rPr lang="en-US" altLang="zh-CN" dirty="0"/>
              <a:t>The‘51 Society</a:t>
            </a:r>
            <a:r>
              <a:rPr lang="zh-CN" altLang="en-US" dirty="0"/>
              <a:t>电台节目中为大众做的录音报告。</a:t>
            </a:r>
          </a:p>
          <a:p>
            <a:pPr lvl="1"/>
            <a:r>
              <a:rPr lang="zh-CN" altLang="en-US" dirty="0"/>
              <a:t>介绍“智能机器（</a:t>
            </a:r>
            <a:r>
              <a:rPr lang="en-US" altLang="zh-CN" dirty="0"/>
              <a:t>Intelligent machinery</a:t>
            </a:r>
            <a:r>
              <a:rPr lang="zh-CN" altLang="en-US" dirty="0"/>
              <a:t>）”的原理。</a:t>
            </a:r>
          </a:p>
          <a:p>
            <a:pPr lvl="1"/>
            <a:r>
              <a:rPr lang="zh-CN" altLang="en-US" dirty="0"/>
              <a:t>在文章中，用“</a:t>
            </a:r>
            <a:r>
              <a:rPr lang="en-US" altLang="zh-CN" dirty="0"/>
              <a:t>learn by experience</a:t>
            </a:r>
            <a:r>
              <a:rPr lang="zh-CN" altLang="en-US" dirty="0"/>
              <a:t>（通过经验学习）”来阐释“智能机器”</a:t>
            </a:r>
          </a:p>
          <a:p>
            <a:pPr lvl="1"/>
            <a:r>
              <a:rPr lang="zh-CN" altLang="en-US" dirty="0"/>
              <a:t>从一个相对而言较为简单的机器来开始，让其经历一系列所谓的“经验”，逐步将其转化为一套精巧的机器，而且还能够被用来处理更为广泛的各类偶发事件。</a:t>
            </a:r>
          </a:p>
          <a:p>
            <a:pPr lvl="1"/>
            <a:r>
              <a:rPr lang="zh-CN" altLang="en-US" dirty="0"/>
              <a:t>这里所说的“智能机器”与人工智能的核心“</a:t>
            </a:r>
            <a:r>
              <a:rPr lang="en-US" altLang="zh-CN" dirty="0"/>
              <a:t>Machine Learning</a:t>
            </a:r>
            <a:r>
              <a:rPr lang="zh-CN" altLang="en-US" dirty="0"/>
              <a:t>（机器学习）”密切相关。</a:t>
            </a:r>
          </a:p>
        </p:txBody>
      </p:sp>
      <p:sp>
        <p:nvSpPr>
          <p:cNvPr id="4" name="日期占位符 3">
            <a:extLst>
              <a:ext uri="{FF2B5EF4-FFF2-40B4-BE49-F238E27FC236}">
                <a16:creationId xmlns:a16="http://schemas.microsoft.com/office/drawing/2014/main" id="{199F7105-79B0-7544-9F63-57F11248EE91}"/>
              </a:ext>
            </a:extLst>
          </p:cNvPr>
          <p:cNvSpPr>
            <a:spLocks noGrp="1"/>
          </p:cNvSpPr>
          <p:nvPr>
            <p:ph type="dt" sz="half" idx="10"/>
          </p:nvPr>
        </p:nvSpPr>
        <p:spPr/>
        <p:txBody>
          <a:bodyPr/>
          <a:lstStyle/>
          <a:p>
            <a:fld id="{B93F2FA7-E6D2-42B8-A5D3-000BD8650A91}"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22C3684D-E6C3-9D9A-FF05-FA41A9F4048B}"/>
              </a:ext>
            </a:extLst>
          </p:cNvPr>
          <p:cNvSpPr>
            <a:spLocks noGrp="1"/>
          </p:cNvSpPr>
          <p:nvPr>
            <p:ph type="sldNum" sz="quarter" idx="12"/>
          </p:nvPr>
        </p:nvSpPr>
        <p:spPr/>
        <p:txBody>
          <a:bodyPr/>
          <a:lstStyle/>
          <a:p>
            <a:fld id="{90B84CC8-F017-4F0F-85E6-E9C4F513246C}" type="slidenum">
              <a:rPr lang="zh-CN" altLang="en-US" smtClean="0"/>
              <a:t>11</a:t>
            </a:fld>
            <a:endParaRPr lang="zh-CN" altLang="en-US"/>
          </a:p>
        </p:txBody>
      </p:sp>
    </p:spTree>
    <p:extLst>
      <p:ext uri="{BB962C8B-B14F-4D97-AF65-F5344CB8AC3E}">
        <p14:creationId xmlns:p14="http://schemas.microsoft.com/office/powerpoint/2010/main" val="308684638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失望：现实的困难（</a:t>
            </a:r>
            <a:r>
              <a:rPr lang="en-US" altLang="zh-CN" dirty="0"/>
              <a:t>1966-1973</a:t>
            </a:r>
            <a:r>
              <a:rPr lang="zh-CN" altLang="en-US" dirty="0"/>
              <a:t>）</a:t>
            </a:r>
          </a:p>
        </p:txBody>
      </p:sp>
      <p:sp>
        <p:nvSpPr>
          <p:cNvPr id="3" name="内容占位符 2"/>
          <p:cNvSpPr>
            <a:spLocks noGrp="1"/>
          </p:cNvSpPr>
          <p:nvPr>
            <p:ph idx="1"/>
          </p:nvPr>
        </p:nvSpPr>
        <p:spPr/>
        <p:txBody>
          <a:bodyPr>
            <a:normAutofit fontScale="92500" lnSpcReduction="20000"/>
          </a:bodyPr>
          <a:lstStyle/>
          <a:p>
            <a:r>
              <a:rPr lang="zh-CN" altLang="en-US" dirty="0"/>
              <a:t>早期人工智能系统在简单实例上令人鼓舞的性能使研究者们过于自信，然而，当用于更宽的问题选择和更难的问题时，结果证明都非常失败；</a:t>
            </a:r>
          </a:p>
          <a:p>
            <a:r>
              <a:rPr lang="zh-CN" altLang="en-US" dirty="0"/>
              <a:t>第一种困难：</a:t>
            </a:r>
            <a:endParaRPr lang="en-US" altLang="zh-CN" dirty="0"/>
          </a:p>
          <a:p>
            <a:pPr lvl="1"/>
            <a:r>
              <a:rPr lang="zh-CN" altLang="en-US" dirty="0"/>
              <a:t>早期程序对其主题一无所知，仅依靠简单的句法、逻辑等规则的使用获得成功；</a:t>
            </a:r>
          </a:p>
          <a:p>
            <a:r>
              <a:rPr lang="zh-CN" altLang="en-US" dirty="0"/>
              <a:t>第二种困难：</a:t>
            </a:r>
            <a:endParaRPr lang="en-US" altLang="zh-CN" dirty="0"/>
          </a:p>
          <a:p>
            <a:pPr lvl="1"/>
            <a:r>
              <a:rPr lang="zh-CN" altLang="en-US" dirty="0"/>
              <a:t>人工智能试图求解的问题的难解性，放大到更大更复杂的问题不只是更快的硬件和更大的存储器。</a:t>
            </a:r>
          </a:p>
          <a:p>
            <a:r>
              <a:rPr lang="zh-CN" altLang="en-US" dirty="0"/>
              <a:t>第三种困难：</a:t>
            </a:r>
            <a:endParaRPr lang="en-US" altLang="zh-CN" dirty="0"/>
          </a:p>
          <a:p>
            <a:pPr lvl="1"/>
            <a:r>
              <a:rPr lang="zh-CN" altLang="en-US" dirty="0"/>
              <a:t>用来产生智能行为的基本结构的某些根本局限。比如，明斯基证明了：感知机能够学会他们能表示的任何东西，但是它们能学会的东西很少。</a:t>
            </a:r>
          </a:p>
        </p:txBody>
      </p:sp>
      <p:sp>
        <p:nvSpPr>
          <p:cNvPr id="4" name="日期占位符 3">
            <a:extLst>
              <a:ext uri="{FF2B5EF4-FFF2-40B4-BE49-F238E27FC236}">
                <a16:creationId xmlns:a16="http://schemas.microsoft.com/office/drawing/2014/main" id="{5864FB81-5D07-53B4-3CE0-BA1F4D0F3915}"/>
              </a:ext>
            </a:extLst>
          </p:cNvPr>
          <p:cNvSpPr>
            <a:spLocks noGrp="1"/>
          </p:cNvSpPr>
          <p:nvPr>
            <p:ph type="dt" sz="half" idx="10"/>
          </p:nvPr>
        </p:nvSpPr>
        <p:spPr/>
        <p:txBody>
          <a:bodyPr/>
          <a:lstStyle/>
          <a:p>
            <a:fld id="{08F13274-D013-4DC2-8AE6-24DBD5B8A973}"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9AF95640-6272-7E22-766A-3E82DA114FD1}"/>
              </a:ext>
            </a:extLst>
          </p:cNvPr>
          <p:cNvSpPr>
            <a:spLocks noGrp="1"/>
          </p:cNvSpPr>
          <p:nvPr>
            <p:ph type="sldNum" sz="quarter" idx="12"/>
          </p:nvPr>
        </p:nvSpPr>
        <p:spPr/>
        <p:txBody>
          <a:bodyPr/>
          <a:lstStyle/>
          <a:p>
            <a:fld id="{90B84CC8-F017-4F0F-85E6-E9C4F513246C}" type="slidenum">
              <a:rPr lang="zh-CN" altLang="en-US" smtClean="0"/>
              <a:t>110</a:t>
            </a:fld>
            <a:endParaRPr lang="zh-CN" altLang="en-US"/>
          </a:p>
        </p:txBody>
      </p:sp>
    </p:spTree>
    <p:extLst>
      <p:ext uri="{BB962C8B-B14F-4D97-AF65-F5344CB8AC3E}">
        <p14:creationId xmlns:p14="http://schemas.microsoft.com/office/powerpoint/2010/main" val="170310962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基于知识的系统（</a:t>
            </a:r>
            <a:r>
              <a:rPr lang="en-US" altLang="zh-CN" dirty="0"/>
              <a:t>1969-1979</a:t>
            </a:r>
            <a:r>
              <a:rPr lang="zh-CN" altLang="en-US" dirty="0"/>
              <a:t>）</a:t>
            </a:r>
          </a:p>
        </p:txBody>
      </p:sp>
      <p:sp>
        <p:nvSpPr>
          <p:cNvPr id="3" name="内容占位符 2"/>
          <p:cNvSpPr>
            <a:spLocks noGrp="1"/>
          </p:cNvSpPr>
          <p:nvPr>
            <p:ph idx="1"/>
          </p:nvPr>
        </p:nvSpPr>
        <p:spPr/>
        <p:txBody>
          <a:bodyPr>
            <a:normAutofit fontScale="92500" lnSpcReduction="10000"/>
          </a:bodyPr>
          <a:lstStyle/>
          <a:p>
            <a:r>
              <a:rPr lang="zh-CN" altLang="en-US" dirty="0"/>
              <a:t>弱方法：</a:t>
            </a:r>
            <a:endParaRPr lang="en-US" altLang="zh-CN" dirty="0"/>
          </a:p>
          <a:p>
            <a:pPr lvl="1"/>
            <a:r>
              <a:rPr lang="zh-CN" altLang="en-US" dirty="0"/>
              <a:t>上一轮的成功和失望，皆因为</a:t>
            </a:r>
            <a:r>
              <a:rPr lang="en-US" altLang="zh-CN" dirty="0"/>
              <a:t>AI</a:t>
            </a:r>
            <a:r>
              <a:rPr lang="zh-CN" altLang="en-US" dirty="0"/>
              <a:t>研究采用的是通用的</a:t>
            </a:r>
            <a:r>
              <a:rPr lang="zh-CN" altLang="en-US" u="sng" dirty="0"/>
              <a:t>搜索</a:t>
            </a:r>
            <a:r>
              <a:rPr lang="zh-CN" altLang="en-US" dirty="0"/>
              <a:t>机制，试图串联基本的推理步骤来寻找完全解，称为弱方法。</a:t>
            </a:r>
            <a:endParaRPr lang="en-US" altLang="zh-CN" dirty="0"/>
          </a:p>
          <a:p>
            <a:pPr lvl="1"/>
            <a:r>
              <a:rPr lang="zh-CN" altLang="en-US" dirty="0"/>
              <a:t>不能扩展到大规模的或困难的问题实例；</a:t>
            </a:r>
          </a:p>
          <a:p>
            <a:r>
              <a:rPr lang="zh-CN" altLang="en-US" dirty="0"/>
              <a:t>强方法：</a:t>
            </a:r>
            <a:endParaRPr lang="en-US" altLang="zh-CN" dirty="0"/>
          </a:p>
          <a:p>
            <a:pPr lvl="1"/>
            <a:r>
              <a:rPr lang="zh-CN" altLang="en-US" dirty="0"/>
              <a:t>使用更强有力的、领域相关的知识，以允许更大量的推理步骤，且可以更容易地处理狭窄的专门领域里发生的典型情况。如：</a:t>
            </a:r>
            <a:endParaRPr lang="en-US" altLang="zh-CN" dirty="0"/>
          </a:p>
          <a:p>
            <a:pPr lvl="2"/>
            <a:r>
              <a:rPr lang="en-US" altLang="zh-CN" dirty="0"/>
              <a:t>DENDRAL</a:t>
            </a:r>
            <a:r>
              <a:rPr lang="zh-CN" altLang="en-US" dirty="0"/>
              <a:t>程序，根据质谱仪提供的信息推断分子结构的问题；</a:t>
            </a:r>
            <a:endParaRPr lang="en-US" altLang="zh-CN" dirty="0"/>
          </a:p>
          <a:p>
            <a:pPr lvl="2"/>
            <a:r>
              <a:rPr lang="zh-CN" altLang="en-US" dirty="0"/>
              <a:t>医疗诊断，诊断血液传染；</a:t>
            </a:r>
            <a:endParaRPr lang="en-US" altLang="zh-CN" dirty="0"/>
          </a:p>
          <a:p>
            <a:pPr lvl="2"/>
            <a:r>
              <a:rPr lang="zh-CN" altLang="en-US" dirty="0"/>
              <a:t>特定领域的自然语言理解。</a:t>
            </a:r>
          </a:p>
        </p:txBody>
      </p:sp>
      <p:sp>
        <p:nvSpPr>
          <p:cNvPr id="4" name="日期占位符 3">
            <a:extLst>
              <a:ext uri="{FF2B5EF4-FFF2-40B4-BE49-F238E27FC236}">
                <a16:creationId xmlns:a16="http://schemas.microsoft.com/office/drawing/2014/main" id="{92D6BE3D-1809-089F-7539-AA148AA7B31B}"/>
              </a:ext>
            </a:extLst>
          </p:cNvPr>
          <p:cNvSpPr>
            <a:spLocks noGrp="1"/>
          </p:cNvSpPr>
          <p:nvPr>
            <p:ph type="dt" sz="half" idx="10"/>
          </p:nvPr>
        </p:nvSpPr>
        <p:spPr/>
        <p:txBody>
          <a:bodyPr/>
          <a:lstStyle/>
          <a:p>
            <a:fld id="{819FCA01-5BA9-4142-8DEE-2929DA49F334}"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523549EE-00A0-4A06-0177-D9CFFDDBD63B}"/>
              </a:ext>
            </a:extLst>
          </p:cNvPr>
          <p:cNvSpPr>
            <a:spLocks noGrp="1"/>
          </p:cNvSpPr>
          <p:nvPr>
            <p:ph type="sldNum" sz="quarter" idx="12"/>
          </p:nvPr>
        </p:nvSpPr>
        <p:spPr/>
        <p:txBody>
          <a:bodyPr/>
          <a:lstStyle/>
          <a:p>
            <a:fld id="{90B84CC8-F017-4F0F-85E6-E9C4F513246C}" type="slidenum">
              <a:rPr lang="zh-CN" altLang="en-US" smtClean="0"/>
              <a:t>111</a:t>
            </a:fld>
            <a:endParaRPr lang="zh-CN" altLang="en-US"/>
          </a:p>
        </p:txBody>
      </p:sp>
    </p:spTree>
    <p:extLst>
      <p:ext uri="{BB962C8B-B14F-4D97-AF65-F5344CB8AC3E}">
        <p14:creationId xmlns:p14="http://schemas.microsoft.com/office/powerpoint/2010/main" val="124006677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80B234-0FCD-46EC-4A5D-6257E8C4ED92}"/>
              </a:ext>
            </a:extLst>
          </p:cNvPr>
          <p:cNvSpPr>
            <a:spLocks noGrp="1"/>
          </p:cNvSpPr>
          <p:nvPr>
            <p:ph type="title"/>
          </p:nvPr>
        </p:nvSpPr>
        <p:spPr/>
        <p:txBody>
          <a:bodyPr/>
          <a:lstStyle/>
          <a:p>
            <a:r>
              <a:rPr lang="en-US" altLang="zh-CN" dirty="0"/>
              <a:t>AI</a:t>
            </a:r>
            <a:r>
              <a:rPr lang="zh-CN" altLang="en-US" dirty="0"/>
              <a:t>的前期发展：第二次浪潮</a:t>
            </a:r>
            <a:r>
              <a:rPr lang="en-US" altLang="zh-CN" dirty="0"/>
              <a:t>(1980-1987</a:t>
            </a:r>
            <a:r>
              <a:rPr lang="zh-CN" altLang="en-US" dirty="0"/>
              <a:t>）</a:t>
            </a:r>
          </a:p>
        </p:txBody>
      </p:sp>
      <p:sp>
        <p:nvSpPr>
          <p:cNvPr id="3" name="内容占位符 2">
            <a:extLst>
              <a:ext uri="{FF2B5EF4-FFF2-40B4-BE49-F238E27FC236}">
                <a16:creationId xmlns:a16="http://schemas.microsoft.com/office/drawing/2014/main" id="{6684CFB7-DD55-C7E8-92E5-78C559209025}"/>
              </a:ext>
            </a:extLst>
          </p:cNvPr>
          <p:cNvSpPr>
            <a:spLocks noGrp="1"/>
          </p:cNvSpPr>
          <p:nvPr>
            <p:ph idx="1"/>
          </p:nvPr>
        </p:nvSpPr>
        <p:spPr/>
        <p:txBody>
          <a:bodyPr>
            <a:normAutofit fontScale="55000" lnSpcReduction="20000"/>
          </a:bodyPr>
          <a:lstStyle/>
          <a:p>
            <a:r>
              <a:rPr lang="zh-CN" altLang="en-US" dirty="0"/>
              <a:t>成果：</a:t>
            </a:r>
          </a:p>
          <a:p>
            <a:pPr lvl="1"/>
            <a:r>
              <a:rPr lang="en-US" altLang="zh-CN" dirty="0"/>
              <a:t>1960</a:t>
            </a:r>
            <a:r>
              <a:rPr lang="zh-CN" altLang="en-US" dirty="0"/>
              <a:t>年代，</a:t>
            </a:r>
            <a:r>
              <a:rPr lang="en-US" altLang="zh-CN" dirty="0"/>
              <a:t>Edward Feigenbaum</a:t>
            </a:r>
            <a:r>
              <a:rPr lang="zh-CN" altLang="en-US" dirty="0"/>
              <a:t>最早提出“</a:t>
            </a:r>
            <a:r>
              <a:rPr lang="zh-CN" altLang="en-US" b="1" dirty="0"/>
              <a:t>专家系统</a:t>
            </a:r>
            <a:r>
              <a:rPr lang="zh-CN" altLang="en-US" dirty="0"/>
              <a:t>”（</a:t>
            </a:r>
            <a:r>
              <a:rPr lang="en-US" altLang="zh-CN" dirty="0"/>
              <a:t>Expert System</a:t>
            </a:r>
            <a:r>
              <a:rPr lang="zh-CN" altLang="en-US" dirty="0"/>
              <a:t>）</a:t>
            </a:r>
          </a:p>
          <a:p>
            <a:pPr lvl="1"/>
            <a:r>
              <a:rPr lang="en-US" altLang="zh-CN" dirty="0"/>
              <a:t>1970</a:t>
            </a:r>
            <a:r>
              <a:rPr lang="zh-CN" altLang="en-US" dirty="0"/>
              <a:t>年代，</a:t>
            </a:r>
            <a:r>
              <a:rPr lang="en-US" altLang="zh-CN" dirty="0"/>
              <a:t>Stanford</a:t>
            </a:r>
            <a:r>
              <a:rPr lang="zh-CN" altLang="en-US" dirty="0"/>
              <a:t>开发了</a:t>
            </a:r>
            <a:r>
              <a:rPr lang="en-US" altLang="zh-CN" dirty="0"/>
              <a:t>MYCIN</a:t>
            </a:r>
            <a:r>
              <a:rPr lang="zh-CN" altLang="en-US" dirty="0"/>
              <a:t>专家系统，基于</a:t>
            </a:r>
            <a:r>
              <a:rPr lang="en-US" altLang="zh-CN" dirty="0"/>
              <a:t>600</a:t>
            </a:r>
            <a:r>
              <a:rPr lang="zh-CN" altLang="en-US" dirty="0"/>
              <a:t>条人工编写的规则来诊断血液中的感染</a:t>
            </a:r>
          </a:p>
          <a:p>
            <a:pPr lvl="1"/>
            <a:r>
              <a:rPr lang="en-US" altLang="zh-CN" dirty="0"/>
              <a:t>1980</a:t>
            </a:r>
            <a:r>
              <a:rPr lang="zh-CN" altLang="en-US" dirty="0"/>
              <a:t>年，</a:t>
            </a:r>
            <a:r>
              <a:rPr lang="en-US" altLang="zh-CN" dirty="0"/>
              <a:t>CMU</a:t>
            </a:r>
            <a:r>
              <a:rPr lang="zh-CN" altLang="en-US" dirty="0"/>
              <a:t>开发了</a:t>
            </a:r>
            <a:r>
              <a:rPr lang="en-US" altLang="zh-CN" dirty="0"/>
              <a:t>XCON</a:t>
            </a:r>
            <a:r>
              <a:rPr lang="zh-CN" altLang="en-US" dirty="0"/>
              <a:t>专家系统（用于</a:t>
            </a:r>
            <a:r>
              <a:rPr lang="en-US" altLang="zh-CN" dirty="0"/>
              <a:t>DEC PDP11</a:t>
            </a:r>
            <a:r>
              <a:rPr lang="zh-CN" altLang="en-US" dirty="0"/>
              <a:t>机器的订购），可以根据客户需求自动选择计算机部件组合</a:t>
            </a:r>
          </a:p>
          <a:p>
            <a:pPr lvl="2"/>
            <a:r>
              <a:rPr lang="zh-CN" altLang="en-US" dirty="0"/>
              <a:t>专家系统的出现，使得科学家们开始专注于通过智能系统来解决具体领域的实际问题，而与最早建立通用智能的初衷并不完全相同</a:t>
            </a:r>
          </a:p>
          <a:p>
            <a:pPr lvl="1"/>
            <a:r>
              <a:rPr lang="en-US" altLang="zh-CN" dirty="0"/>
              <a:t>1982</a:t>
            </a:r>
            <a:r>
              <a:rPr lang="zh-CN" altLang="en-US" dirty="0"/>
              <a:t>年，</a:t>
            </a:r>
            <a:r>
              <a:rPr lang="en-US" altLang="zh-CN" dirty="0"/>
              <a:t>John Hopfield</a:t>
            </a:r>
            <a:r>
              <a:rPr lang="zh-CN" altLang="en-US" dirty="0"/>
              <a:t>提出了霍普菲尔德神经网络的新型网络形式</a:t>
            </a:r>
          </a:p>
          <a:p>
            <a:pPr lvl="1"/>
            <a:r>
              <a:rPr lang="en-US" altLang="zh-CN" dirty="0"/>
              <a:t>1986</a:t>
            </a:r>
            <a:r>
              <a:rPr lang="zh-CN" altLang="en-US" dirty="0"/>
              <a:t>年，</a:t>
            </a:r>
            <a:r>
              <a:rPr lang="en-US" altLang="zh-CN" dirty="0"/>
              <a:t>David </a:t>
            </a:r>
            <a:r>
              <a:rPr lang="en-US" altLang="zh-CN" dirty="0" err="1"/>
              <a:t>Rumelhar</a:t>
            </a:r>
            <a:r>
              <a:rPr lang="en-US" altLang="zh-CN" dirty="0"/>
              <a:t>, </a:t>
            </a:r>
            <a:r>
              <a:rPr lang="en-US" altLang="zh-CN" b="1" dirty="0"/>
              <a:t>Geoffrey Hinton</a:t>
            </a:r>
            <a:r>
              <a:rPr lang="zh-CN" altLang="en-US" dirty="0"/>
              <a:t>和</a:t>
            </a:r>
            <a:r>
              <a:rPr lang="en-US" altLang="zh-CN" dirty="0"/>
              <a:t>Ronald Williams</a:t>
            </a:r>
            <a:r>
              <a:rPr lang="zh-CN" altLang="en-US" dirty="0"/>
              <a:t>发表论文</a:t>
            </a:r>
            <a:r>
              <a:rPr lang="en-US" altLang="zh-CN" dirty="0"/>
              <a:t>《Learning representations by back-propagation errors》(《</a:t>
            </a:r>
            <a:r>
              <a:rPr lang="zh-CN" altLang="en-US" dirty="0"/>
              <a:t>通过误差反向传播学习表示</a:t>
            </a:r>
            <a:r>
              <a:rPr lang="en-US" altLang="zh-CN" dirty="0"/>
              <a:t>》)</a:t>
            </a:r>
            <a:r>
              <a:rPr lang="zh-CN" altLang="en-US" dirty="0"/>
              <a:t>，从此，反向传播算法（</a:t>
            </a:r>
            <a:r>
              <a:rPr lang="en-US" altLang="zh-CN" dirty="0"/>
              <a:t>BP</a:t>
            </a:r>
            <a:r>
              <a:rPr lang="zh-CN" altLang="en-US" dirty="0"/>
              <a:t>算法）被广泛应用于人工神经网络训练</a:t>
            </a:r>
          </a:p>
          <a:p>
            <a:pPr lvl="1"/>
            <a:r>
              <a:rPr lang="en-US" altLang="zh-CN" dirty="0"/>
              <a:t>1982</a:t>
            </a:r>
            <a:r>
              <a:rPr lang="zh-CN" altLang="en-US" dirty="0"/>
              <a:t>年，日本启动“第五代计算机”研究计划，以期通过大规模并行计算达到类似超级计算机性能并为未来人工智能发展提供平台</a:t>
            </a:r>
          </a:p>
          <a:p>
            <a:r>
              <a:rPr lang="zh-CN" altLang="en-US" dirty="0"/>
              <a:t>问题：</a:t>
            </a:r>
          </a:p>
          <a:p>
            <a:pPr lvl="1"/>
            <a:r>
              <a:rPr lang="zh-CN" altLang="en-US" b="1" dirty="0"/>
              <a:t>投入巨大，囿于计算资源和能力的限制，产出有限</a:t>
            </a:r>
          </a:p>
          <a:p>
            <a:pPr lvl="1"/>
            <a:r>
              <a:rPr lang="zh-CN" altLang="en-US" dirty="0"/>
              <a:t>第五代计算机未能达到预期目标</a:t>
            </a:r>
          </a:p>
          <a:p>
            <a:r>
              <a:rPr lang="zh-CN" altLang="en-US" dirty="0"/>
              <a:t>结果：</a:t>
            </a:r>
          </a:p>
          <a:p>
            <a:pPr lvl="1"/>
            <a:r>
              <a:rPr lang="en-US" altLang="zh-CN" dirty="0"/>
              <a:t>1980</a:t>
            </a:r>
            <a:r>
              <a:rPr lang="zh-CN" altLang="en-US" dirty="0"/>
              <a:t>年代后期，第二次</a:t>
            </a:r>
            <a:r>
              <a:rPr lang="en-US" altLang="zh-CN" dirty="0"/>
              <a:t>AI</a:t>
            </a:r>
            <a:r>
              <a:rPr lang="zh-CN" altLang="en-US" dirty="0"/>
              <a:t>冬天</a:t>
            </a:r>
          </a:p>
        </p:txBody>
      </p:sp>
      <p:sp>
        <p:nvSpPr>
          <p:cNvPr id="4" name="日期占位符 3">
            <a:extLst>
              <a:ext uri="{FF2B5EF4-FFF2-40B4-BE49-F238E27FC236}">
                <a16:creationId xmlns:a16="http://schemas.microsoft.com/office/drawing/2014/main" id="{46C8C67D-6989-C85A-8614-42EE96B88C57}"/>
              </a:ext>
            </a:extLst>
          </p:cNvPr>
          <p:cNvSpPr>
            <a:spLocks noGrp="1"/>
          </p:cNvSpPr>
          <p:nvPr>
            <p:ph type="dt" sz="half" idx="10"/>
          </p:nvPr>
        </p:nvSpPr>
        <p:spPr/>
        <p:txBody>
          <a:bodyPr/>
          <a:lstStyle/>
          <a:p>
            <a:fld id="{1EB24F63-7041-4965-A846-53B6AE4CC896}"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2984C5C0-DD5D-7E78-3D7B-08008B3CE937}"/>
              </a:ext>
            </a:extLst>
          </p:cNvPr>
          <p:cNvSpPr>
            <a:spLocks noGrp="1"/>
          </p:cNvSpPr>
          <p:nvPr>
            <p:ph type="sldNum" sz="quarter" idx="12"/>
          </p:nvPr>
        </p:nvSpPr>
        <p:spPr/>
        <p:txBody>
          <a:bodyPr/>
          <a:lstStyle/>
          <a:p>
            <a:fld id="{90B84CC8-F017-4F0F-85E6-E9C4F513246C}" type="slidenum">
              <a:rPr lang="zh-CN" altLang="en-US" smtClean="0"/>
              <a:t>112</a:t>
            </a:fld>
            <a:endParaRPr lang="zh-CN" altLang="en-US"/>
          </a:p>
        </p:txBody>
      </p:sp>
    </p:spTree>
    <p:extLst>
      <p:ext uri="{BB962C8B-B14F-4D97-AF65-F5344CB8AC3E}">
        <p14:creationId xmlns:p14="http://schemas.microsoft.com/office/powerpoint/2010/main" val="5692293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成为产业（</a:t>
            </a:r>
            <a:r>
              <a:rPr lang="en-US" altLang="zh-CN" dirty="0"/>
              <a:t>1980—</a:t>
            </a:r>
            <a:r>
              <a:rPr lang="zh-CN" altLang="en-US" dirty="0"/>
              <a:t>）</a:t>
            </a:r>
          </a:p>
        </p:txBody>
      </p:sp>
      <p:sp>
        <p:nvSpPr>
          <p:cNvPr id="3" name="内容占位符 2"/>
          <p:cNvSpPr>
            <a:spLocks noGrp="1"/>
          </p:cNvSpPr>
          <p:nvPr>
            <p:ph idx="1"/>
          </p:nvPr>
        </p:nvSpPr>
        <p:spPr/>
        <p:txBody>
          <a:bodyPr/>
          <a:lstStyle/>
          <a:p>
            <a:r>
              <a:rPr lang="en-US" altLang="zh-CN" dirty="0"/>
              <a:t>AI</a:t>
            </a:r>
            <a:r>
              <a:rPr lang="zh-CN" altLang="en-US" dirty="0"/>
              <a:t>产业从</a:t>
            </a:r>
            <a:r>
              <a:rPr lang="en-US" altLang="zh-CN" dirty="0"/>
              <a:t>1980</a:t>
            </a:r>
            <a:r>
              <a:rPr lang="zh-CN" altLang="en-US" dirty="0"/>
              <a:t>年的区区几百万美元暴涨到</a:t>
            </a:r>
            <a:r>
              <a:rPr lang="en-US" altLang="zh-CN" dirty="0"/>
              <a:t>1988</a:t>
            </a:r>
            <a:r>
              <a:rPr lang="zh-CN" altLang="en-US" dirty="0"/>
              <a:t>年的数十亿美元</a:t>
            </a:r>
            <a:endParaRPr lang="en-US" altLang="zh-CN" dirty="0"/>
          </a:p>
          <a:p>
            <a:r>
              <a:rPr lang="zh-CN" altLang="en-US" dirty="0"/>
              <a:t>第一个成功的商用</a:t>
            </a:r>
            <a:r>
              <a:rPr lang="zh-CN" altLang="en-US" u="sng" dirty="0"/>
              <a:t>专家系统</a:t>
            </a:r>
            <a:r>
              <a:rPr lang="en-US" altLang="zh-CN" u="sng" dirty="0"/>
              <a:t>XCON</a:t>
            </a:r>
            <a:r>
              <a:rPr lang="zh-CN" altLang="en-US" u="sng" dirty="0"/>
              <a:t>（源于卡耐基梅隆的</a:t>
            </a:r>
            <a:r>
              <a:rPr lang="en-US" altLang="zh-CN" u="sng" dirty="0"/>
              <a:t>R1</a:t>
            </a:r>
            <a:r>
              <a:rPr lang="zh-CN" altLang="en-US" u="sng" dirty="0"/>
              <a:t>）</a:t>
            </a:r>
            <a:r>
              <a:rPr lang="zh-CN" altLang="en-US" dirty="0"/>
              <a:t>开始在数据设备公司（</a:t>
            </a:r>
            <a:r>
              <a:rPr lang="en-US" altLang="zh-CN" dirty="0"/>
              <a:t>DEC</a:t>
            </a:r>
            <a:r>
              <a:rPr lang="zh-CN" altLang="en-US" dirty="0"/>
              <a:t>）运转，该程序帮助为新计算机系统配置订单；</a:t>
            </a:r>
          </a:p>
          <a:p>
            <a:r>
              <a:rPr lang="zh-CN" altLang="en-US" dirty="0"/>
              <a:t>包括几百家公司研发专家系统、视觉系统、机器人以及服务等人工智能领域的专门软件和硬件。</a:t>
            </a:r>
          </a:p>
        </p:txBody>
      </p:sp>
      <p:sp>
        <p:nvSpPr>
          <p:cNvPr id="4" name="日期占位符 3">
            <a:extLst>
              <a:ext uri="{FF2B5EF4-FFF2-40B4-BE49-F238E27FC236}">
                <a16:creationId xmlns:a16="http://schemas.microsoft.com/office/drawing/2014/main" id="{F74DB897-6FE0-C004-762E-FF89C1468F6D}"/>
              </a:ext>
            </a:extLst>
          </p:cNvPr>
          <p:cNvSpPr>
            <a:spLocks noGrp="1"/>
          </p:cNvSpPr>
          <p:nvPr>
            <p:ph type="dt" sz="half" idx="10"/>
          </p:nvPr>
        </p:nvSpPr>
        <p:spPr/>
        <p:txBody>
          <a:bodyPr/>
          <a:lstStyle/>
          <a:p>
            <a:fld id="{C066B550-EDCC-41EE-9878-FF04BB7F9C74}"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AF832B1B-A7BF-C954-1053-7EB922A7D2EA}"/>
              </a:ext>
            </a:extLst>
          </p:cNvPr>
          <p:cNvSpPr>
            <a:spLocks noGrp="1"/>
          </p:cNvSpPr>
          <p:nvPr>
            <p:ph type="sldNum" sz="quarter" idx="12"/>
          </p:nvPr>
        </p:nvSpPr>
        <p:spPr/>
        <p:txBody>
          <a:bodyPr/>
          <a:lstStyle/>
          <a:p>
            <a:fld id="{90B84CC8-F017-4F0F-85E6-E9C4F513246C}" type="slidenum">
              <a:rPr lang="zh-CN" altLang="en-US" smtClean="0"/>
              <a:t>113</a:t>
            </a:fld>
            <a:endParaRPr lang="zh-CN" altLang="en-US"/>
          </a:p>
        </p:txBody>
      </p:sp>
    </p:spTree>
    <p:extLst>
      <p:ext uri="{BB962C8B-B14F-4D97-AF65-F5344CB8AC3E}">
        <p14:creationId xmlns:p14="http://schemas.microsoft.com/office/powerpoint/2010/main" val="98790892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神经网络的回归（</a:t>
            </a:r>
            <a:r>
              <a:rPr lang="en-US" altLang="zh-CN" dirty="0"/>
              <a:t>1986—</a:t>
            </a:r>
            <a:r>
              <a:rPr lang="zh-CN" altLang="en-US" dirty="0"/>
              <a:t>）</a:t>
            </a:r>
          </a:p>
        </p:txBody>
      </p:sp>
      <p:sp>
        <p:nvSpPr>
          <p:cNvPr id="3" name="内容占位符 2"/>
          <p:cNvSpPr>
            <a:spLocks noGrp="1"/>
          </p:cNvSpPr>
          <p:nvPr>
            <p:ph idx="1"/>
          </p:nvPr>
        </p:nvSpPr>
        <p:spPr/>
        <p:txBody>
          <a:bodyPr>
            <a:normAutofit lnSpcReduction="10000"/>
          </a:bodyPr>
          <a:lstStyle/>
          <a:p>
            <a:r>
              <a:rPr lang="zh-CN" altLang="en-US" dirty="0"/>
              <a:t>在</a:t>
            </a:r>
            <a:r>
              <a:rPr lang="en-US" altLang="zh-CN" dirty="0"/>
              <a:t>20</a:t>
            </a:r>
            <a:r>
              <a:rPr lang="zh-CN" altLang="en-US" dirty="0"/>
              <a:t>世纪</a:t>
            </a:r>
            <a:r>
              <a:rPr lang="en-US" altLang="zh-CN" dirty="0"/>
              <a:t>80</a:t>
            </a:r>
            <a:r>
              <a:rPr lang="zh-CN" altLang="en-US" dirty="0"/>
              <a:t>年代中期，至少</a:t>
            </a:r>
            <a:r>
              <a:rPr lang="en-US" altLang="zh-CN" dirty="0"/>
              <a:t>4</a:t>
            </a:r>
            <a:r>
              <a:rPr lang="zh-CN" altLang="en-US" dirty="0"/>
              <a:t>个不同的研究组重新发明了由</a:t>
            </a:r>
            <a:r>
              <a:rPr lang="en-US" altLang="zh-CN" dirty="0"/>
              <a:t>Bryson</a:t>
            </a:r>
            <a:r>
              <a:rPr lang="zh-CN" altLang="en-US" dirty="0"/>
              <a:t>和</a:t>
            </a:r>
            <a:r>
              <a:rPr lang="en-US" altLang="zh-CN" dirty="0"/>
              <a:t>Ho</a:t>
            </a:r>
            <a:r>
              <a:rPr lang="zh-CN" altLang="en-US" dirty="0"/>
              <a:t>于</a:t>
            </a:r>
            <a:r>
              <a:rPr lang="en-US" altLang="zh-CN" dirty="0"/>
              <a:t>1969</a:t>
            </a:r>
            <a:r>
              <a:rPr lang="zh-CN" altLang="en-US" dirty="0"/>
              <a:t>年首次建立的反向（</a:t>
            </a:r>
            <a:r>
              <a:rPr lang="en-US" altLang="zh-CN" dirty="0"/>
              <a:t>BP</a:t>
            </a:r>
            <a:r>
              <a:rPr lang="zh-CN" altLang="en-US" dirty="0"/>
              <a:t>神经网络）学习算法，属于联结主义模型；</a:t>
            </a:r>
          </a:p>
          <a:p>
            <a:r>
              <a:rPr lang="zh-CN" altLang="en-US" dirty="0"/>
              <a:t>当前观点认为，</a:t>
            </a:r>
            <a:r>
              <a:rPr lang="zh-CN" altLang="en-US" u="sng" dirty="0"/>
              <a:t>联结主义方法</a:t>
            </a:r>
            <a:r>
              <a:rPr lang="zh-CN" altLang="en-US" dirty="0"/>
              <a:t>和</a:t>
            </a:r>
            <a:r>
              <a:rPr lang="zh-CN" altLang="en-US" u="sng" dirty="0"/>
              <a:t>符号主义方法</a:t>
            </a:r>
            <a:r>
              <a:rPr lang="zh-CN" altLang="en-US" dirty="0"/>
              <a:t>（纽厄尔、西蒙和麦卡锡等人主张的方法）是互补的，不是竞争的；</a:t>
            </a:r>
          </a:p>
          <a:p>
            <a:r>
              <a:rPr lang="zh-CN" altLang="en-US" dirty="0"/>
              <a:t>现代神经网络研究分离成了两个领域：</a:t>
            </a:r>
            <a:endParaRPr lang="en-US" altLang="zh-CN" dirty="0"/>
          </a:p>
          <a:p>
            <a:pPr lvl="1"/>
            <a:r>
              <a:rPr lang="zh-CN" altLang="en-US" dirty="0"/>
              <a:t>一个是建立有效的网络结构和算法并理解它们的数学属性，</a:t>
            </a:r>
            <a:endParaRPr lang="en-US" altLang="zh-CN" dirty="0"/>
          </a:p>
          <a:p>
            <a:pPr lvl="1"/>
            <a:r>
              <a:rPr lang="zh-CN" altLang="en-US" dirty="0"/>
              <a:t>另一个关心的是对实际神经元的实验特性和神经元的集成建模。</a:t>
            </a:r>
          </a:p>
        </p:txBody>
      </p:sp>
      <p:sp>
        <p:nvSpPr>
          <p:cNvPr id="4" name="日期占位符 3">
            <a:extLst>
              <a:ext uri="{FF2B5EF4-FFF2-40B4-BE49-F238E27FC236}">
                <a16:creationId xmlns:a16="http://schemas.microsoft.com/office/drawing/2014/main" id="{3EB53CDB-9278-0560-BA8C-CB8E128D1A7A}"/>
              </a:ext>
            </a:extLst>
          </p:cNvPr>
          <p:cNvSpPr>
            <a:spLocks noGrp="1"/>
          </p:cNvSpPr>
          <p:nvPr>
            <p:ph type="dt" sz="half" idx="10"/>
          </p:nvPr>
        </p:nvSpPr>
        <p:spPr/>
        <p:txBody>
          <a:bodyPr/>
          <a:lstStyle/>
          <a:p>
            <a:fld id="{6BB8173D-D26E-42DB-B967-79AFD1D68644}"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30AAEFB9-2EA6-0F73-48F5-772BB9872051}"/>
              </a:ext>
            </a:extLst>
          </p:cNvPr>
          <p:cNvSpPr>
            <a:spLocks noGrp="1"/>
          </p:cNvSpPr>
          <p:nvPr>
            <p:ph type="sldNum" sz="quarter" idx="12"/>
          </p:nvPr>
        </p:nvSpPr>
        <p:spPr/>
        <p:txBody>
          <a:bodyPr/>
          <a:lstStyle/>
          <a:p>
            <a:fld id="{90B84CC8-F017-4F0F-85E6-E9C4F513246C}" type="slidenum">
              <a:rPr lang="zh-CN" altLang="en-US" smtClean="0"/>
              <a:t>114</a:t>
            </a:fld>
            <a:endParaRPr lang="zh-CN" altLang="en-US"/>
          </a:p>
        </p:txBody>
      </p:sp>
    </p:spTree>
    <p:extLst>
      <p:ext uri="{BB962C8B-B14F-4D97-AF65-F5344CB8AC3E}">
        <p14:creationId xmlns:p14="http://schemas.microsoft.com/office/powerpoint/2010/main" val="235258080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采用科学的方法（</a:t>
            </a:r>
            <a:r>
              <a:rPr lang="en-US" altLang="zh-CN" dirty="0"/>
              <a:t>1987—</a:t>
            </a:r>
            <a:r>
              <a:rPr lang="zh-CN" altLang="en-US" dirty="0"/>
              <a:t>）</a:t>
            </a:r>
          </a:p>
        </p:txBody>
      </p:sp>
      <p:sp>
        <p:nvSpPr>
          <p:cNvPr id="3" name="内容占位符 2"/>
          <p:cNvSpPr>
            <a:spLocks noGrp="1"/>
          </p:cNvSpPr>
          <p:nvPr>
            <p:ph idx="1"/>
          </p:nvPr>
        </p:nvSpPr>
        <p:spPr/>
        <p:txBody>
          <a:bodyPr>
            <a:normAutofit fontScale="85000" lnSpcReduction="20000"/>
          </a:bodyPr>
          <a:lstStyle/>
          <a:p>
            <a:r>
              <a:rPr lang="zh-CN" altLang="en-US" dirty="0"/>
              <a:t>在方法论方面，</a:t>
            </a:r>
            <a:r>
              <a:rPr lang="en-US" altLang="zh-CN" dirty="0"/>
              <a:t>AI</a:t>
            </a:r>
            <a:r>
              <a:rPr lang="zh-CN" altLang="en-US" dirty="0"/>
              <a:t>最终成为坚实的科学方法：假设必须遵从严格的经验实验，结果的重要性必须经过统计分析；</a:t>
            </a:r>
          </a:p>
          <a:p>
            <a:r>
              <a:rPr lang="zh-CN" altLang="en-US" dirty="0"/>
              <a:t>语音识别和机器翻译领域都发生了方法论的变革：隐马尔可夫模型（</a:t>
            </a:r>
            <a:r>
              <a:rPr lang="en-US" altLang="zh-CN" dirty="0"/>
              <a:t>HMMs</a:t>
            </a:r>
            <a:r>
              <a:rPr lang="zh-CN" altLang="en-US" dirty="0"/>
              <a:t>）主导前者，基于单词序列的方法主导后者；</a:t>
            </a:r>
          </a:p>
          <a:p>
            <a:r>
              <a:rPr lang="zh-CN" altLang="en-US" dirty="0"/>
              <a:t>通过改进的方法论和理论框架，神经网络领域达到一个新的理解程度，可以和统计学、模式识别和机器学习等领域的对应技术相提并论；</a:t>
            </a:r>
          </a:p>
          <a:p>
            <a:r>
              <a:rPr lang="en-US" altLang="zh-CN" dirty="0"/>
              <a:t>《</a:t>
            </a:r>
            <a:r>
              <a:rPr lang="zh-CN" altLang="en-US" dirty="0"/>
              <a:t>概率</a:t>
            </a:r>
            <a:r>
              <a:rPr lang="en-US" altLang="zh-CN" dirty="0"/>
              <a:t>》</a:t>
            </a:r>
            <a:r>
              <a:rPr lang="zh-CN" altLang="en-US" dirty="0"/>
              <a:t>和</a:t>
            </a:r>
            <a:r>
              <a:rPr lang="en-US" altLang="zh-CN" dirty="0"/>
              <a:t>《</a:t>
            </a:r>
            <a:r>
              <a:rPr lang="zh-CN" altLang="en-US" dirty="0"/>
              <a:t>智能系统中的概率推理</a:t>
            </a:r>
            <a:r>
              <a:rPr lang="en-US" altLang="zh-CN" dirty="0"/>
              <a:t>》</a:t>
            </a:r>
            <a:r>
              <a:rPr lang="zh-CN" altLang="en-US" dirty="0"/>
              <a:t>开启了</a:t>
            </a:r>
            <a:r>
              <a:rPr lang="en-US" altLang="zh-CN" dirty="0"/>
              <a:t>AI</a:t>
            </a:r>
            <a:r>
              <a:rPr lang="zh-CN" altLang="en-US" dirty="0"/>
              <a:t>对概率和决策理论的新一轮接纳：贝叶斯网络对于不确定知识进行有效表示和严格推理，主导着不确定推理和专家系统中的</a:t>
            </a:r>
            <a:r>
              <a:rPr lang="en-US" altLang="zh-CN" dirty="0"/>
              <a:t>AI</a:t>
            </a:r>
            <a:r>
              <a:rPr lang="zh-CN" altLang="en-US" dirty="0"/>
              <a:t>研究，结合了经典</a:t>
            </a:r>
            <a:r>
              <a:rPr lang="en-US" altLang="zh-CN" dirty="0"/>
              <a:t>AI</a:t>
            </a:r>
            <a:r>
              <a:rPr lang="zh-CN" altLang="en-US" dirty="0"/>
              <a:t>和神经网络的最好部分</a:t>
            </a:r>
          </a:p>
          <a:p>
            <a:r>
              <a:rPr lang="zh-CN" altLang="en-US" dirty="0"/>
              <a:t>类似的技术上的温和变革也发生在机器人、计算机视觉和知识表示领域。</a:t>
            </a:r>
          </a:p>
        </p:txBody>
      </p:sp>
      <p:sp>
        <p:nvSpPr>
          <p:cNvPr id="4" name="日期占位符 3">
            <a:extLst>
              <a:ext uri="{FF2B5EF4-FFF2-40B4-BE49-F238E27FC236}">
                <a16:creationId xmlns:a16="http://schemas.microsoft.com/office/drawing/2014/main" id="{B9F3F42A-917F-AA0C-FE36-FC5E93757779}"/>
              </a:ext>
            </a:extLst>
          </p:cNvPr>
          <p:cNvSpPr>
            <a:spLocks noGrp="1"/>
          </p:cNvSpPr>
          <p:nvPr>
            <p:ph type="dt" sz="half" idx="10"/>
          </p:nvPr>
        </p:nvSpPr>
        <p:spPr/>
        <p:txBody>
          <a:bodyPr/>
          <a:lstStyle/>
          <a:p>
            <a:fld id="{4FE07E4F-852D-44F4-ACB9-9091531C81B7}"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9925F2E2-6C35-3C9D-BEFA-EB97C3084B30}"/>
              </a:ext>
            </a:extLst>
          </p:cNvPr>
          <p:cNvSpPr>
            <a:spLocks noGrp="1"/>
          </p:cNvSpPr>
          <p:nvPr>
            <p:ph type="sldNum" sz="quarter" idx="12"/>
          </p:nvPr>
        </p:nvSpPr>
        <p:spPr/>
        <p:txBody>
          <a:bodyPr/>
          <a:lstStyle/>
          <a:p>
            <a:fld id="{90B84CC8-F017-4F0F-85E6-E9C4F513246C}" type="slidenum">
              <a:rPr lang="zh-CN" altLang="en-US" smtClean="0"/>
              <a:t>115</a:t>
            </a:fld>
            <a:endParaRPr lang="zh-CN" altLang="en-US"/>
          </a:p>
        </p:txBody>
      </p:sp>
    </p:spTree>
    <p:extLst>
      <p:ext uri="{BB962C8B-B14F-4D97-AF65-F5344CB8AC3E}">
        <p14:creationId xmlns:p14="http://schemas.microsoft.com/office/powerpoint/2010/main" val="112606961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智能</a:t>
            </a:r>
            <a:r>
              <a:rPr lang="en-US" altLang="zh-CN" dirty="0"/>
              <a:t>agent</a:t>
            </a:r>
            <a:r>
              <a:rPr lang="zh-CN" altLang="en-US" dirty="0"/>
              <a:t>的出现（</a:t>
            </a:r>
            <a:r>
              <a:rPr lang="en-US" altLang="zh-CN" dirty="0"/>
              <a:t>1995—</a:t>
            </a:r>
            <a:r>
              <a:rPr lang="zh-CN" altLang="en-US" dirty="0"/>
              <a:t>）</a:t>
            </a:r>
          </a:p>
        </p:txBody>
      </p:sp>
      <p:sp>
        <p:nvSpPr>
          <p:cNvPr id="3" name="内容占位符 2"/>
          <p:cNvSpPr>
            <a:spLocks noGrp="1"/>
          </p:cNvSpPr>
          <p:nvPr>
            <p:ph idx="1"/>
          </p:nvPr>
        </p:nvSpPr>
        <p:spPr/>
        <p:txBody>
          <a:bodyPr>
            <a:normAutofit fontScale="77500" lnSpcReduction="20000"/>
          </a:bodyPr>
          <a:lstStyle/>
          <a:p>
            <a:r>
              <a:rPr lang="zh-CN" altLang="en-US" dirty="0"/>
              <a:t>研究者们再一次审视“完整</a:t>
            </a:r>
            <a:r>
              <a:rPr lang="en-US" altLang="zh-CN" dirty="0"/>
              <a:t>Agent”</a:t>
            </a:r>
            <a:r>
              <a:rPr lang="zh-CN" altLang="en-US" dirty="0"/>
              <a:t>问题。</a:t>
            </a:r>
            <a:endParaRPr lang="en-US" altLang="zh-CN" dirty="0"/>
          </a:p>
          <a:p>
            <a:pPr lvl="1"/>
            <a:r>
              <a:rPr lang="en-US" altLang="zh-CN" dirty="0"/>
              <a:t>Allen Newell</a:t>
            </a:r>
            <a:r>
              <a:rPr lang="zh-CN" altLang="en-US" dirty="0"/>
              <a:t>、</a:t>
            </a:r>
            <a:r>
              <a:rPr lang="en-US" altLang="zh-CN" dirty="0"/>
              <a:t>John Laird</a:t>
            </a:r>
            <a:r>
              <a:rPr lang="zh-CN" altLang="en-US" dirty="0"/>
              <a:t>和</a:t>
            </a:r>
            <a:r>
              <a:rPr lang="en-US" altLang="zh-CN" dirty="0"/>
              <a:t>Paul Rosenbloom</a:t>
            </a:r>
            <a:r>
              <a:rPr lang="zh-CN" altLang="en-US" dirty="0"/>
              <a:t>在</a:t>
            </a:r>
            <a:r>
              <a:rPr lang="en-US" altLang="zh-CN" dirty="0"/>
              <a:t>SOAR</a:t>
            </a:r>
            <a:r>
              <a:rPr lang="zh-CN" altLang="en-US" dirty="0"/>
              <a:t>系统上的工作是最有名的完整</a:t>
            </a:r>
            <a:r>
              <a:rPr lang="en-US" altLang="zh-CN" dirty="0"/>
              <a:t>Agent</a:t>
            </a:r>
            <a:r>
              <a:rPr lang="zh-CN" altLang="en-US" dirty="0"/>
              <a:t>结构的例子，智能</a:t>
            </a:r>
            <a:r>
              <a:rPr lang="en-US" altLang="zh-CN" dirty="0"/>
              <a:t>Agent</a:t>
            </a:r>
            <a:r>
              <a:rPr lang="zh-CN" altLang="en-US" dirty="0"/>
              <a:t>最重要的环境之一就是</a:t>
            </a:r>
            <a:r>
              <a:rPr lang="en-US" altLang="zh-CN" dirty="0"/>
              <a:t>Internet</a:t>
            </a:r>
            <a:r>
              <a:rPr lang="zh-CN" altLang="en-US" dirty="0"/>
              <a:t>；</a:t>
            </a:r>
          </a:p>
          <a:p>
            <a:r>
              <a:rPr lang="zh-CN" altLang="en-US" dirty="0"/>
              <a:t>试图建立完整</a:t>
            </a:r>
            <a:r>
              <a:rPr lang="en-US" altLang="zh-CN" dirty="0"/>
              <a:t>Agent</a:t>
            </a:r>
            <a:r>
              <a:rPr lang="zh-CN" altLang="en-US" dirty="0"/>
              <a:t>，需要把以前被孤立的</a:t>
            </a:r>
            <a:r>
              <a:rPr lang="en-US" altLang="zh-CN" dirty="0"/>
              <a:t>AI</a:t>
            </a:r>
            <a:r>
              <a:rPr lang="zh-CN" altLang="en-US" dirty="0"/>
              <a:t>子领域重新组织；</a:t>
            </a:r>
          </a:p>
          <a:p>
            <a:r>
              <a:rPr lang="zh-CN" altLang="en-US" dirty="0"/>
              <a:t>一些有影响的</a:t>
            </a:r>
            <a:r>
              <a:rPr lang="en-US" altLang="zh-CN" dirty="0"/>
              <a:t>AI</a:t>
            </a:r>
            <a:r>
              <a:rPr lang="zh-CN" altLang="en-US" dirty="0"/>
              <a:t>创建者，包括</a:t>
            </a:r>
            <a:r>
              <a:rPr lang="en-US" altLang="zh-CN" dirty="0"/>
              <a:t>John McCarthy</a:t>
            </a:r>
            <a:r>
              <a:rPr lang="zh-CN" altLang="en-US" dirty="0"/>
              <a:t>、</a:t>
            </a:r>
            <a:r>
              <a:rPr lang="en-US" altLang="zh-CN" dirty="0"/>
              <a:t>Marvin Minsky</a:t>
            </a:r>
            <a:r>
              <a:rPr lang="zh-CN" altLang="en-US" dirty="0"/>
              <a:t>、</a:t>
            </a:r>
            <a:r>
              <a:rPr lang="en-US" altLang="zh-CN" dirty="0"/>
              <a:t>Nils Nilsson</a:t>
            </a:r>
            <a:r>
              <a:rPr lang="zh-CN" altLang="en-US" dirty="0"/>
              <a:t>和</a:t>
            </a:r>
            <a:r>
              <a:rPr lang="en-US" altLang="zh-CN" dirty="0"/>
              <a:t>Patrick Winston</a:t>
            </a:r>
            <a:r>
              <a:rPr lang="zh-CN" altLang="en-US" dirty="0"/>
              <a:t>都表达了对</a:t>
            </a:r>
            <a:r>
              <a:rPr lang="en-US" altLang="zh-CN" dirty="0"/>
              <a:t>AI</a:t>
            </a:r>
            <a:r>
              <a:rPr lang="zh-CN" altLang="en-US" dirty="0"/>
              <a:t>进展的不满。</a:t>
            </a:r>
            <a:endParaRPr lang="en-US" altLang="zh-CN" dirty="0"/>
          </a:p>
          <a:p>
            <a:r>
              <a:rPr lang="zh-CN" altLang="en-US" dirty="0"/>
              <a:t>他们认为</a:t>
            </a:r>
            <a:r>
              <a:rPr lang="en-US" altLang="zh-CN" dirty="0"/>
              <a:t>AI</a:t>
            </a:r>
            <a:r>
              <a:rPr lang="zh-CN" altLang="en-US" dirty="0"/>
              <a:t>应该少把重点放在改进对特定任务表现很好的应用，例如驾驶汽车、下棋或者语言识别。转而，应该回到它的根：会思考、会学习、会创造的人类级</a:t>
            </a:r>
            <a:r>
              <a:rPr lang="en-US" altLang="zh-CN" dirty="0"/>
              <a:t>AI</a:t>
            </a:r>
            <a:r>
              <a:rPr lang="zh-CN" altLang="en-US" dirty="0"/>
              <a:t>（</a:t>
            </a:r>
            <a:r>
              <a:rPr lang="en-US" altLang="zh-CN" dirty="0"/>
              <a:t>HLAI</a:t>
            </a:r>
            <a:r>
              <a:rPr lang="zh-CN" altLang="en-US" dirty="0"/>
              <a:t>）；</a:t>
            </a:r>
          </a:p>
          <a:p>
            <a:r>
              <a:rPr lang="zh-CN" altLang="en-US" dirty="0"/>
              <a:t>和</a:t>
            </a:r>
            <a:r>
              <a:rPr lang="en-US" altLang="zh-CN" dirty="0"/>
              <a:t>HLAI</a:t>
            </a:r>
            <a:r>
              <a:rPr lang="zh-CN" altLang="en-US" dirty="0"/>
              <a:t>相关的思想是人工通用智能（强人工智能 </a:t>
            </a:r>
            <a:r>
              <a:rPr lang="en-US" altLang="zh-CN" dirty="0"/>
              <a:t>- AGI</a:t>
            </a:r>
            <a:r>
              <a:rPr lang="zh-CN" altLang="en-US" dirty="0"/>
              <a:t>）子领域，寻找通用的在任何环境中的学习和行动算法。</a:t>
            </a:r>
          </a:p>
        </p:txBody>
      </p:sp>
      <p:sp>
        <p:nvSpPr>
          <p:cNvPr id="4" name="日期占位符 3">
            <a:extLst>
              <a:ext uri="{FF2B5EF4-FFF2-40B4-BE49-F238E27FC236}">
                <a16:creationId xmlns:a16="http://schemas.microsoft.com/office/drawing/2014/main" id="{06CCD195-C2A6-6503-D8EC-DA6C9640A85C}"/>
              </a:ext>
            </a:extLst>
          </p:cNvPr>
          <p:cNvSpPr>
            <a:spLocks noGrp="1"/>
          </p:cNvSpPr>
          <p:nvPr>
            <p:ph type="dt" sz="half" idx="10"/>
          </p:nvPr>
        </p:nvSpPr>
        <p:spPr/>
        <p:txBody>
          <a:bodyPr/>
          <a:lstStyle/>
          <a:p>
            <a:fld id="{58FFE1DD-45A8-4416-B7CB-D4A70A7BBEC0}"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8B133978-547F-2BB5-58AF-E91A90C623E2}"/>
              </a:ext>
            </a:extLst>
          </p:cNvPr>
          <p:cNvSpPr>
            <a:spLocks noGrp="1"/>
          </p:cNvSpPr>
          <p:nvPr>
            <p:ph type="sldNum" sz="quarter" idx="12"/>
          </p:nvPr>
        </p:nvSpPr>
        <p:spPr/>
        <p:txBody>
          <a:bodyPr/>
          <a:lstStyle/>
          <a:p>
            <a:fld id="{90B84CC8-F017-4F0F-85E6-E9C4F513246C}" type="slidenum">
              <a:rPr lang="zh-CN" altLang="en-US" smtClean="0"/>
              <a:t>116</a:t>
            </a:fld>
            <a:endParaRPr lang="zh-CN" altLang="en-US"/>
          </a:p>
        </p:txBody>
      </p:sp>
    </p:spTree>
    <p:extLst>
      <p:ext uri="{BB962C8B-B14F-4D97-AF65-F5344CB8AC3E}">
        <p14:creationId xmlns:p14="http://schemas.microsoft.com/office/powerpoint/2010/main" val="45018810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极大数据集的可用性（</a:t>
            </a:r>
            <a:r>
              <a:rPr lang="en-US" altLang="zh-CN" dirty="0"/>
              <a:t>2001—</a:t>
            </a:r>
            <a:r>
              <a:rPr lang="zh-CN" altLang="en-US" dirty="0"/>
              <a:t>）</a:t>
            </a:r>
          </a:p>
        </p:txBody>
      </p:sp>
      <p:sp>
        <p:nvSpPr>
          <p:cNvPr id="3" name="内容占位符 2"/>
          <p:cNvSpPr>
            <a:spLocks noGrp="1"/>
          </p:cNvSpPr>
          <p:nvPr>
            <p:ph idx="1"/>
          </p:nvPr>
        </p:nvSpPr>
        <p:spPr/>
        <p:txBody>
          <a:bodyPr/>
          <a:lstStyle/>
          <a:p>
            <a:r>
              <a:rPr lang="zh-CN" altLang="en-US" dirty="0"/>
              <a:t>采用更多训练数据带来的性能提升超过选用算法带来的性能提升；</a:t>
            </a:r>
          </a:p>
          <a:p>
            <a:r>
              <a:rPr lang="en-US" altLang="zh-CN" dirty="0" err="1"/>
              <a:t>Yarowsky</a:t>
            </a:r>
            <a:r>
              <a:rPr lang="zh-CN" altLang="en-US" dirty="0"/>
              <a:t>在</a:t>
            </a:r>
            <a:r>
              <a:rPr lang="en-US" altLang="zh-CN" dirty="0"/>
              <a:t>1995</a:t>
            </a:r>
            <a:r>
              <a:rPr lang="zh-CN" altLang="en-US" dirty="0"/>
              <a:t>年的论文提到，在词语歧义消除方面的工作，一个普通算法使用一亿个单词的未标注训练数据，会好过最有名的算法使用</a:t>
            </a:r>
            <a:r>
              <a:rPr lang="en-US" altLang="zh-CN" dirty="0"/>
              <a:t>100</a:t>
            </a:r>
            <a:r>
              <a:rPr lang="zh-CN" altLang="en-US" dirty="0"/>
              <a:t>万个单词；</a:t>
            </a:r>
          </a:p>
          <a:p>
            <a:r>
              <a:rPr lang="en-US" altLang="zh-CN" dirty="0"/>
              <a:t>Hays</a:t>
            </a:r>
            <a:r>
              <a:rPr lang="zh-CN" altLang="en-US" dirty="0"/>
              <a:t>和</a:t>
            </a:r>
            <a:r>
              <a:rPr lang="en-US" altLang="zh-CN" dirty="0" err="1"/>
              <a:t>Efros</a:t>
            </a:r>
            <a:r>
              <a:rPr lang="zh-CN" altLang="en-US" dirty="0"/>
              <a:t>在</a:t>
            </a:r>
            <a:r>
              <a:rPr lang="en-US" altLang="zh-CN" dirty="0"/>
              <a:t>2007</a:t>
            </a:r>
            <a:r>
              <a:rPr lang="zh-CN" altLang="en-US" dirty="0"/>
              <a:t>年讨论了照片中补洞的问题，发现如果他们只用一万张照片，那么他们的算法性能会很差，但如果增加到两百万张时，算法会一跃而表现出极好的性能。</a:t>
            </a:r>
          </a:p>
        </p:txBody>
      </p:sp>
      <p:sp>
        <p:nvSpPr>
          <p:cNvPr id="4" name="日期占位符 3">
            <a:extLst>
              <a:ext uri="{FF2B5EF4-FFF2-40B4-BE49-F238E27FC236}">
                <a16:creationId xmlns:a16="http://schemas.microsoft.com/office/drawing/2014/main" id="{BDF1CEF6-1023-C91D-E174-C0EA7ADE13F6}"/>
              </a:ext>
            </a:extLst>
          </p:cNvPr>
          <p:cNvSpPr>
            <a:spLocks noGrp="1"/>
          </p:cNvSpPr>
          <p:nvPr>
            <p:ph type="dt" sz="half" idx="10"/>
          </p:nvPr>
        </p:nvSpPr>
        <p:spPr/>
        <p:txBody>
          <a:bodyPr/>
          <a:lstStyle/>
          <a:p>
            <a:fld id="{955EB961-2AE5-4BFC-8C30-9EEF6C7D9769}"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792791EC-8723-6754-EFCA-080A3F9E51A9}"/>
              </a:ext>
            </a:extLst>
          </p:cNvPr>
          <p:cNvSpPr>
            <a:spLocks noGrp="1"/>
          </p:cNvSpPr>
          <p:nvPr>
            <p:ph type="sldNum" sz="quarter" idx="12"/>
          </p:nvPr>
        </p:nvSpPr>
        <p:spPr/>
        <p:txBody>
          <a:bodyPr/>
          <a:lstStyle/>
          <a:p>
            <a:fld id="{90B84CC8-F017-4F0F-85E6-E9C4F513246C}" type="slidenum">
              <a:rPr lang="zh-CN" altLang="en-US" smtClean="0"/>
              <a:t>117</a:t>
            </a:fld>
            <a:endParaRPr lang="zh-CN" altLang="en-US"/>
          </a:p>
        </p:txBody>
      </p:sp>
    </p:spTree>
    <p:extLst>
      <p:ext uri="{BB962C8B-B14F-4D97-AF65-F5344CB8AC3E}">
        <p14:creationId xmlns:p14="http://schemas.microsoft.com/office/powerpoint/2010/main" val="5176956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10ECB-C78C-CFEE-6826-06FF54284F8D}"/>
              </a:ext>
            </a:extLst>
          </p:cNvPr>
          <p:cNvSpPr>
            <a:spLocks noGrp="1"/>
          </p:cNvSpPr>
          <p:nvPr>
            <p:ph type="title"/>
          </p:nvPr>
        </p:nvSpPr>
        <p:spPr/>
        <p:txBody>
          <a:bodyPr/>
          <a:lstStyle/>
          <a:p>
            <a:r>
              <a:rPr lang="en-US" altLang="zh-CN" dirty="0"/>
              <a:t>AI</a:t>
            </a:r>
            <a:r>
              <a:rPr lang="zh-CN" altLang="en-US" dirty="0"/>
              <a:t>的前期发展：在曲折中前进</a:t>
            </a:r>
            <a:r>
              <a:rPr lang="en-US" altLang="zh-CN" dirty="0"/>
              <a:t>(1990</a:t>
            </a:r>
            <a:r>
              <a:rPr lang="zh-CN" altLang="en-US" dirty="0"/>
              <a:t>年代</a:t>
            </a:r>
            <a:r>
              <a:rPr lang="en-US" altLang="zh-CN" dirty="0"/>
              <a:t>)</a:t>
            </a:r>
            <a:endParaRPr lang="zh-CN" altLang="en-US" dirty="0"/>
          </a:p>
        </p:txBody>
      </p:sp>
      <p:sp>
        <p:nvSpPr>
          <p:cNvPr id="3" name="内容占位符 2">
            <a:extLst>
              <a:ext uri="{FF2B5EF4-FFF2-40B4-BE49-F238E27FC236}">
                <a16:creationId xmlns:a16="http://schemas.microsoft.com/office/drawing/2014/main" id="{78F6F9BA-C966-F939-BDF1-74158E1F8EE8}"/>
              </a:ext>
            </a:extLst>
          </p:cNvPr>
          <p:cNvSpPr>
            <a:spLocks noGrp="1"/>
          </p:cNvSpPr>
          <p:nvPr>
            <p:ph idx="1"/>
          </p:nvPr>
        </p:nvSpPr>
        <p:spPr/>
        <p:txBody>
          <a:bodyPr>
            <a:normAutofit lnSpcReduction="10000"/>
          </a:bodyPr>
          <a:lstStyle/>
          <a:p>
            <a:r>
              <a:rPr lang="zh-CN" altLang="en-US" dirty="0"/>
              <a:t>放下了不切实际的目标，开始专注于发展能解决具体问题的智能技术（</a:t>
            </a:r>
            <a:r>
              <a:rPr lang="zh-CN" altLang="en-US" b="1" dirty="0"/>
              <a:t>弱人工智能</a:t>
            </a:r>
            <a:r>
              <a:rPr lang="zh-CN" altLang="en-US" dirty="0"/>
              <a:t>）</a:t>
            </a:r>
          </a:p>
          <a:p>
            <a:r>
              <a:rPr lang="zh-CN" altLang="en-US" dirty="0"/>
              <a:t>广泛引入数学工具：高等代数、概率统计、优化理论</a:t>
            </a:r>
          </a:p>
          <a:p>
            <a:r>
              <a:rPr lang="zh-CN" altLang="en-US" dirty="0"/>
              <a:t>发展了大批新的数学模型和算法：</a:t>
            </a:r>
            <a:r>
              <a:rPr lang="zh-CN" altLang="en-US" b="1" dirty="0"/>
              <a:t>统计学习</a:t>
            </a:r>
            <a:r>
              <a:rPr lang="zh-CN" altLang="en-US" dirty="0"/>
              <a:t>理论</a:t>
            </a:r>
            <a:r>
              <a:rPr lang="en-US" altLang="zh-CN" dirty="0"/>
              <a:t>(statistical learning theory)</a:t>
            </a:r>
            <a:r>
              <a:rPr lang="zh-CN" altLang="en-US" dirty="0"/>
              <a:t>、支持向量机</a:t>
            </a:r>
            <a:r>
              <a:rPr lang="en-US" altLang="zh-CN" dirty="0"/>
              <a:t>(Support vector machine)</a:t>
            </a:r>
            <a:r>
              <a:rPr lang="zh-CN" altLang="en-US" dirty="0"/>
              <a:t>、概率图模型</a:t>
            </a:r>
            <a:r>
              <a:rPr lang="en-US" altLang="zh-CN" dirty="0"/>
              <a:t>(probabilistic graphical model)</a:t>
            </a:r>
            <a:r>
              <a:rPr lang="zh-CN" altLang="en-US" dirty="0"/>
              <a:t>等</a:t>
            </a:r>
          </a:p>
          <a:p>
            <a:r>
              <a:rPr lang="zh-CN" altLang="en-US" dirty="0"/>
              <a:t>算法被应用于实践：安防、语音识别、搜索、购物推荐、自动化交易等</a:t>
            </a:r>
          </a:p>
          <a:p>
            <a:endParaRPr lang="zh-CN" altLang="en-US" dirty="0"/>
          </a:p>
        </p:txBody>
      </p:sp>
      <p:sp>
        <p:nvSpPr>
          <p:cNvPr id="4" name="日期占位符 3">
            <a:extLst>
              <a:ext uri="{FF2B5EF4-FFF2-40B4-BE49-F238E27FC236}">
                <a16:creationId xmlns:a16="http://schemas.microsoft.com/office/drawing/2014/main" id="{D838AC9B-D514-5AC4-88BB-E93800FA0298}"/>
              </a:ext>
            </a:extLst>
          </p:cNvPr>
          <p:cNvSpPr>
            <a:spLocks noGrp="1"/>
          </p:cNvSpPr>
          <p:nvPr>
            <p:ph type="dt" sz="half" idx="10"/>
          </p:nvPr>
        </p:nvSpPr>
        <p:spPr/>
        <p:txBody>
          <a:bodyPr/>
          <a:lstStyle/>
          <a:p>
            <a:fld id="{9166170C-525F-473F-BC66-9E442CF458E7}"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BBCAB053-2A27-05BC-5318-9489B4F3E8E2}"/>
              </a:ext>
            </a:extLst>
          </p:cNvPr>
          <p:cNvSpPr>
            <a:spLocks noGrp="1"/>
          </p:cNvSpPr>
          <p:nvPr>
            <p:ph type="sldNum" sz="quarter" idx="12"/>
          </p:nvPr>
        </p:nvSpPr>
        <p:spPr/>
        <p:txBody>
          <a:bodyPr/>
          <a:lstStyle/>
          <a:p>
            <a:fld id="{90B84CC8-F017-4F0F-85E6-E9C4F513246C}" type="slidenum">
              <a:rPr lang="zh-CN" altLang="en-US" smtClean="0"/>
              <a:t>118</a:t>
            </a:fld>
            <a:endParaRPr lang="zh-CN" altLang="en-US"/>
          </a:p>
        </p:txBody>
      </p:sp>
    </p:spTree>
    <p:extLst>
      <p:ext uri="{BB962C8B-B14F-4D97-AF65-F5344CB8AC3E}">
        <p14:creationId xmlns:p14="http://schemas.microsoft.com/office/powerpoint/2010/main" val="168562312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AB1DD0-40EE-CF82-E72D-9D63228C5DC5}"/>
              </a:ext>
            </a:extLst>
          </p:cNvPr>
          <p:cNvSpPr>
            <a:spLocks noGrp="1"/>
          </p:cNvSpPr>
          <p:nvPr>
            <p:ph type="title"/>
          </p:nvPr>
        </p:nvSpPr>
        <p:spPr/>
        <p:txBody>
          <a:bodyPr/>
          <a:lstStyle/>
          <a:p>
            <a:r>
              <a:rPr lang="en-US" altLang="zh-CN" dirty="0"/>
              <a:t>AI</a:t>
            </a:r>
            <a:r>
              <a:rPr lang="zh-CN" altLang="en-US" dirty="0"/>
              <a:t>浪潮：</a:t>
            </a:r>
            <a:r>
              <a:rPr lang="en-US" altLang="zh-CN" dirty="0"/>
              <a:t>2006-</a:t>
            </a:r>
            <a:r>
              <a:rPr lang="zh-CN" altLang="en-US" dirty="0"/>
              <a:t>第三次</a:t>
            </a:r>
          </a:p>
        </p:txBody>
      </p:sp>
      <p:sp>
        <p:nvSpPr>
          <p:cNvPr id="3" name="内容占位符 2">
            <a:extLst>
              <a:ext uri="{FF2B5EF4-FFF2-40B4-BE49-F238E27FC236}">
                <a16:creationId xmlns:a16="http://schemas.microsoft.com/office/drawing/2014/main" id="{C5FDEEF5-FE87-66F7-1F25-BAC7BC912225}"/>
              </a:ext>
            </a:extLst>
          </p:cNvPr>
          <p:cNvSpPr>
            <a:spLocks noGrp="1"/>
          </p:cNvSpPr>
          <p:nvPr>
            <p:ph idx="1"/>
          </p:nvPr>
        </p:nvSpPr>
        <p:spPr/>
        <p:txBody>
          <a:bodyPr>
            <a:normAutofit fontScale="70000" lnSpcReduction="20000"/>
          </a:bodyPr>
          <a:lstStyle/>
          <a:p>
            <a:r>
              <a:rPr lang="en-US" altLang="zh-CN" dirty="0"/>
              <a:t>2006</a:t>
            </a:r>
            <a:r>
              <a:rPr lang="zh-CN" altLang="en-US" dirty="0"/>
              <a:t>年杰夫</a:t>
            </a:r>
            <a:r>
              <a:rPr lang="en-US" altLang="zh-CN" dirty="0"/>
              <a:t>·</a:t>
            </a:r>
            <a:r>
              <a:rPr lang="zh-CN" altLang="en-US" dirty="0"/>
              <a:t>辛顿和他的学生在</a:t>
            </a:r>
            <a:r>
              <a:rPr lang="en-US" altLang="zh-CN" dirty="0"/>
              <a:t>《</a:t>
            </a:r>
            <a:r>
              <a:rPr lang="zh-CN" altLang="en-US" dirty="0"/>
              <a:t>科学</a:t>
            </a:r>
            <a:r>
              <a:rPr lang="en-US" altLang="zh-CN" dirty="0"/>
              <a:t>》</a:t>
            </a:r>
            <a:r>
              <a:rPr lang="zh-CN" altLang="en-US" dirty="0"/>
              <a:t>杂志上发表了一篇关于应用神经网络进行数据降维的文章，其核心是提出了深度神经网络具有优异的特征学习能力，并可采用“逐层预训练”的策略对其有效训练</a:t>
            </a:r>
            <a:endParaRPr lang="en-US" altLang="zh-CN" dirty="0"/>
          </a:p>
          <a:p>
            <a:r>
              <a:rPr lang="en-US" altLang="zh-CN" dirty="0"/>
              <a:t>2011</a:t>
            </a:r>
            <a:r>
              <a:rPr lang="zh-CN" altLang="en-US" dirty="0"/>
              <a:t>年，在美国答题秀节目</a:t>
            </a:r>
            <a:r>
              <a:rPr lang="en-US" altLang="zh-CN" dirty="0"/>
              <a:t>Jeopardy</a:t>
            </a:r>
            <a:r>
              <a:rPr lang="zh-CN" altLang="en-US" dirty="0"/>
              <a:t>！上，</a:t>
            </a:r>
            <a:r>
              <a:rPr lang="en-US" altLang="zh-CN" dirty="0"/>
              <a:t>IBM</a:t>
            </a:r>
            <a:r>
              <a:rPr lang="zh-CN" altLang="en-US" dirty="0"/>
              <a:t>人工智能</a:t>
            </a:r>
            <a:r>
              <a:rPr lang="en-US" altLang="zh-CN" dirty="0"/>
              <a:t>Watson</a:t>
            </a:r>
            <a:r>
              <a:rPr lang="zh-CN" altLang="en-US" dirty="0"/>
              <a:t>击败两位答题冠军</a:t>
            </a:r>
          </a:p>
          <a:p>
            <a:r>
              <a:rPr lang="en-US" altLang="zh-CN" dirty="0"/>
              <a:t>2012</a:t>
            </a:r>
            <a:r>
              <a:rPr lang="zh-CN" altLang="en-US" dirty="0"/>
              <a:t>年，深度卷积神经网络</a:t>
            </a:r>
            <a:r>
              <a:rPr lang="en-US" altLang="zh-CN" dirty="0" err="1"/>
              <a:t>AlexNet</a:t>
            </a:r>
            <a:r>
              <a:rPr lang="zh-CN" altLang="en-US" dirty="0"/>
              <a:t>夺得</a:t>
            </a:r>
            <a:r>
              <a:rPr lang="en-US" altLang="zh-CN" dirty="0"/>
              <a:t>ILSVRC(</a:t>
            </a:r>
            <a:r>
              <a:rPr lang="en-US" altLang="zh-CN" dirty="0" err="1"/>
              <a:t>Imagenet</a:t>
            </a:r>
            <a:r>
              <a:rPr lang="en-US" altLang="zh-CN" dirty="0"/>
              <a:t> Large Scale Visual</a:t>
            </a:r>
          </a:p>
          <a:p>
            <a:r>
              <a:rPr lang="en-US" altLang="zh-CN" dirty="0"/>
              <a:t>Recognition Challenge)</a:t>
            </a:r>
            <a:r>
              <a:rPr lang="zh-CN" altLang="en-US" dirty="0"/>
              <a:t>冠军</a:t>
            </a:r>
          </a:p>
          <a:p>
            <a:pPr lvl="1"/>
            <a:r>
              <a:rPr lang="zh-CN" altLang="en-US" dirty="0"/>
              <a:t>以</a:t>
            </a:r>
            <a:r>
              <a:rPr lang="en-US" altLang="zh-CN" dirty="0"/>
              <a:t>16.4%</a:t>
            </a:r>
            <a:r>
              <a:rPr lang="zh-CN" altLang="en-US" dirty="0"/>
              <a:t>的</a:t>
            </a:r>
            <a:r>
              <a:rPr lang="en-US" altLang="zh-CN" dirty="0"/>
              <a:t>Top 5</a:t>
            </a:r>
            <a:r>
              <a:rPr lang="zh-CN" altLang="en-US" dirty="0"/>
              <a:t>错误率远超传统算法</a:t>
            </a:r>
            <a:r>
              <a:rPr lang="en-US" altLang="zh-CN" dirty="0"/>
              <a:t>(</a:t>
            </a:r>
            <a:r>
              <a:rPr lang="zh-CN" altLang="en-US" dirty="0"/>
              <a:t>约</a:t>
            </a:r>
            <a:r>
              <a:rPr lang="en-US" altLang="zh-CN" dirty="0"/>
              <a:t>26%</a:t>
            </a:r>
            <a:r>
              <a:rPr lang="zh-CN" altLang="en-US" dirty="0"/>
              <a:t>以上的错误率</a:t>
            </a:r>
            <a:r>
              <a:rPr lang="en-US" altLang="zh-CN" dirty="0"/>
              <a:t>)</a:t>
            </a:r>
          </a:p>
          <a:p>
            <a:pPr lvl="1"/>
            <a:r>
              <a:rPr lang="zh-CN" altLang="en-US" dirty="0"/>
              <a:t>此后深度卷积神经网络在图像分析、语音识别、视频理解等方面取得了巨大成功</a:t>
            </a:r>
          </a:p>
          <a:p>
            <a:r>
              <a:rPr lang="en-US" altLang="zh-CN" dirty="0"/>
              <a:t>2015</a:t>
            </a:r>
            <a:r>
              <a:rPr lang="zh-CN" altLang="en-US" dirty="0"/>
              <a:t>年，微软</a:t>
            </a:r>
            <a:r>
              <a:rPr lang="en-US" altLang="zh-CN" dirty="0" err="1"/>
              <a:t>ResNet</a:t>
            </a:r>
            <a:r>
              <a:rPr lang="zh-CN" altLang="en-US" dirty="0"/>
              <a:t>将图像分类错误率降至</a:t>
            </a:r>
            <a:r>
              <a:rPr lang="en-US" altLang="zh-CN" dirty="0"/>
              <a:t>3.6%</a:t>
            </a:r>
            <a:r>
              <a:rPr lang="zh-CN" altLang="en-US" dirty="0"/>
              <a:t>，低于人类错误率</a:t>
            </a:r>
            <a:r>
              <a:rPr lang="en-US" altLang="zh-CN" dirty="0"/>
              <a:t>(5.1%)</a:t>
            </a:r>
          </a:p>
          <a:p>
            <a:r>
              <a:rPr lang="en-US" altLang="zh-CN" dirty="0"/>
              <a:t>2016</a:t>
            </a:r>
            <a:r>
              <a:rPr lang="zh-CN" altLang="en-US" dirty="0"/>
              <a:t>年，谷歌通过深度学习训练的</a:t>
            </a:r>
            <a:r>
              <a:rPr lang="en-US" altLang="zh-CN" dirty="0"/>
              <a:t>AlphaGo</a:t>
            </a:r>
            <a:r>
              <a:rPr lang="zh-CN" altLang="en-US" dirty="0"/>
              <a:t>战胜围棋世界冠军</a:t>
            </a:r>
          </a:p>
          <a:p>
            <a:r>
              <a:rPr lang="en-US" altLang="zh-CN" dirty="0"/>
              <a:t>2017</a:t>
            </a:r>
            <a:r>
              <a:rPr lang="zh-CN" altLang="en-US" dirty="0"/>
              <a:t>年，微软语音识别系统错误率降低到</a:t>
            </a:r>
            <a:r>
              <a:rPr lang="en-US" altLang="zh-CN" dirty="0"/>
              <a:t>5.1%</a:t>
            </a:r>
            <a:r>
              <a:rPr lang="zh-CN" altLang="en-US" dirty="0"/>
              <a:t>，低于专业速记员</a:t>
            </a:r>
          </a:p>
          <a:p>
            <a:endParaRPr lang="zh-CN" altLang="en-US" dirty="0"/>
          </a:p>
        </p:txBody>
      </p:sp>
      <p:sp>
        <p:nvSpPr>
          <p:cNvPr id="4" name="日期占位符 3">
            <a:extLst>
              <a:ext uri="{FF2B5EF4-FFF2-40B4-BE49-F238E27FC236}">
                <a16:creationId xmlns:a16="http://schemas.microsoft.com/office/drawing/2014/main" id="{B1F615FA-3107-8996-4D63-9AD50B4B8746}"/>
              </a:ext>
            </a:extLst>
          </p:cNvPr>
          <p:cNvSpPr>
            <a:spLocks noGrp="1"/>
          </p:cNvSpPr>
          <p:nvPr>
            <p:ph type="dt" sz="half" idx="10"/>
          </p:nvPr>
        </p:nvSpPr>
        <p:spPr/>
        <p:txBody>
          <a:bodyPr/>
          <a:lstStyle/>
          <a:p>
            <a:fld id="{CDC7536F-C938-40A0-8D3A-E82921DEB82C}"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54ED6D2F-20D4-5D56-C616-F4B5A2B3C652}"/>
              </a:ext>
            </a:extLst>
          </p:cNvPr>
          <p:cNvSpPr>
            <a:spLocks noGrp="1"/>
          </p:cNvSpPr>
          <p:nvPr>
            <p:ph type="sldNum" sz="quarter" idx="12"/>
          </p:nvPr>
        </p:nvSpPr>
        <p:spPr/>
        <p:txBody>
          <a:bodyPr/>
          <a:lstStyle/>
          <a:p>
            <a:fld id="{90B84CC8-F017-4F0F-85E6-E9C4F513246C}" type="slidenum">
              <a:rPr lang="zh-CN" altLang="en-US" smtClean="0"/>
              <a:t>119</a:t>
            </a:fld>
            <a:endParaRPr lang="zh-CN" altLang="en-US"/>
          </a:p>
        </p:txBody>
      </p:sp>
    </p:spTree>
    <p:extLst>
      <p:ext uri="{BB962C8B-B14F-4D97-AF65-F5344CB8AC3E}">
        <p14:creationId xmlns:p14="http://schemas.microsoft.com/office/powerpoint/2010/main" val="72981406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7D1D97-B035-8E64-F04D-7A2BFFDDCCE8}"/>
              </a:ext>
            </a:extLst>
          </p:cNvPr>
          <p:cNvSpPr>
            <a:spLocks noGrp="1"/>
          </p:cNvSpPr>
          <p:nvPr>
            <p:ph type="title"/>
          </p:nvPr>
        </p:nvSpPr>
        <p:spPr/>
        <p:txBody>
          <a:bodyPr/>
          <a:lstStyle/>
          <a:p>
            <a:r>
              <a:rPr lang="zh-CN" altLang="en-US" dirty="0"/>
              <a:t>论文解读</a:t>
            </a:r>
            <a:r>
              <a:rPr lang="en-US" altLang="zh-CN" dirty="0"/>
              <a:t>-</a:t>
            </a:r>
            <a:r>
              <a:rPr lang="zh-CN" altLang="en-US" dirty="0"/>
              <a:t>图灵机</a:t>
            </a:r>
          </a:p>
        </p:txBody>
      </p:sp>
      <p:sp>
        <p:nvSpPr>
          <p:cNvPr id="3" name="内容占位符 2">
            <a:extLst>
              <a:ext uri="{FF2B5EF4-FFF2-40B4-BE49-F238E27FC236}">
                <a16:creationId xmlns:a16="http://schemas.microsoft.com/office/drawing/2014/main" id="{572BD43C-4469-1EDE-CD18-C595CEA0FBF9}"/>
              </a:ext>
            </a:extLst>
          </p:cNvPr>
          <p:cNvSpPr>
            <a:spLocks noGrp="1"/>
          </p:cNvSpPr>
          <p:nvPr>
            <p:ph idx="1"/>
          </p:nvPr>
        </p:nvSpPr>
        <p:spPr/>
        <p:txBody>
          <a:bodyPr>
            <a:normAutofit fontScale="92500" lnSpcReduction="20000"/>
          </a:bodyPr>
          <a:lstStyle/>
          <a:p>
            <a:r>
              <a:rPr lang="zh-CN" altLang="en-US" dirty="0"/>
              <a:t>图灵机：</a:t>
            </a:r>
            <a:endParaRPr lang="en-US" altLang="zh-CN" dirty="0"/>
          </a:p>
          <a:p>
            <a:pPr lvl="1"/>
            <a:r>
              <a:rPr lang="zh-CN" altLang="en-US" dirty="0"/>
              <a:t>图灵机的计算能力是人类能够完成的所有计算的全集。</a:t>
            </a:r>
            <a:endParaRPr lang="en-US" altLang="zh-CN" dirty="0"/>
          </a:p>
          <a:p>
            <a:pPr lvl="1"/>
            <a:endParaRPr lang="en-US" altLang="zh-CN" dirty="0"/>
          </a:p>
          <a:p>
            <a:r>
              <a:rPr lang="zh-CN" altLang="en-US" b="1" dirty="0"/>
              <a:t>只要一个问题是可判定的</a:t>
            </a:r>
            <a:r>
              <a:rPr lang="zh-CN" altLang="en-US" dirty="0"/>
              <a:t>，它的计算过程可以被符号和算法表达出来，就可以使用图灵机来完成计算。</a:t>
            </a:r>
            <a:endParaRPr lang="en-US" altLang="zh-CN" dirty="0"/>
          </a:p>
          <a:p>
            <a:pPr marL="457200" lvl="1" indent="0">
              <a:buNone/>
            </a:pPr>
            <a:endParaRPr lang="en-US" altLang="zh-CN" dirty="0"/>
          </a:p>
          <a:p>
            <a:r>
              <a:rPr lang="zh-CN" altLang="en-US" dirty="0"/>
              <a:t>图灵等价</a:t>
            </a:r>
            <a:r>
              <a:rPr lang="en-US" altLang="zh-CN" dirty="0"/>
              <a:t>/</a:t>
            </a:r>
            <a:r>
              <a:rPr lang="zh-CN" altLang="en-US" dirty="0"/>
              <a:t>图灵完备：</a:t>
            </a:r>
            <a:endParaRPr lang="en-US" altLang="zh-CN" dirty="0"/>
          </a:p>
          <a:p>
            <a:pPr lvl="1"/>
            <a:r>
              <a:rPr lang="en-US" altLang="zh-CN" dirty="0"/>
              <a:t>C/C++</a:t>
            </a:r>
            <a:r>
              <a:rPr lang="zh-CN" altLang="en-US" dirty="0"/>
              <a:t>、</a:t>
            </a:r>
            <a:r>
              <a:rPr lang="en-US" altLang="zh-CN" dirty="0"/>
              <a:t>Java</a:t>
            </a:r>
            <a:r>
              <a:rPr lang="zh-CN" altLang="en-US" dirty="0"/>
              <a:t>、</a:t>
            </a:r>
            <a:r>
              <a:rPr lang="en-US" altLang="zh-CN" dirty="0"/>
              <a:t>Python</a:t>
            </a:r>
            <a:r>
              <a:rPr lang="zh-CN" altLang="en-US" dirty="0"/>
              <a:t>、</a:t>
            </a:r>
            <a:r>
              <a:rPr lang="en-US" altLang="zh-CN" dirty="0" err="1"/>
              <a:t>Javascript</a:t>
            </a:r>
            <a:r>
              <a:rPr lang="en-US" altLang="zh-CN" dirty="0"/>
              <a:t> </a:t>
            </a:r>
            <a:r>
              <a:rPr lang="zh-CN" altLang="en-US" dirty="0"/>
              <a:t>等编程语言</a:t>
            </a:r>
            <a:endParaRPr lang="en-US" altLang="zh-CN" dirty="0"/>
          </a:p>
          <a:p>
            <a:pPr lvl="1"/>
            <a:endParaRPr lang="en-US" altLang="zh-CN" dirty="0"/>
          </a:p>
          <a:p>
            <a:pPr lvl="1"/>
            <a:r>
              <a:rPr lang="en-US" altLang="zh-CN" dirty="0"/>
              <a:t>HTML CSS </a:t>
            </a:r>
            <a:r>
              <a:rPr lang="zh-CN" altLang="en-US" dirty="0"/>
              <a:t>这些语言不是图灵完备的。</a:t>
            </a:r>
            <a:endParaRPr lang="en-US" altLang="zh-CN" dirty="0"/>
          </a:p>
          <a:p>
            <a:endParaRPr lang="en-US" altLang="zh-CN" dirty="0"/>
          </a:p>
          <a:p>
            <a:endParaRPr lang="en-US" altLang="zh-CN" dirty="0"/>
          </a:p>
          <a:p>
            <a:pPr lvl="1"/>
            <a:endParaRPr lang="zh-CN" altLang="en-US" dirty="0"/>
          </a:p>
        </p:txBody>
      </p:sp>
      <p:pic>
        <p:nvPicPr>
          <p:cNvPr id="4" name="object 17">
            <a:extLst>
              <a:ext uri="{FF2B5EF4-FFF2-40B4-BE49-F238E27FC236}">
                <a16:creationId xmlns:a16="http://schemas.microsoft.com/office/drawing/2014/main" id="{30ED7FB3-E211-FE77-C76E-FDCC1247A6C4}"/>
              </a:ext>
            </a:extLst>
          </p:cNvPr>
          <p:cNvPicPr/>
          <p:nvPr/>
        </p:nvPicPr>
        <p:blipFill>
          <a:blip r:embed="rId3" cstate="print"/>
          <a:stretch>
            <a:fillRect/>
          </a:stretch>
        </p:blipFill>
        <p:spPr>
          <a:xfrm>
            <a:off x="8557204" y="3781679"/>
            <a:ext cx="2541860" cy="2711196"/>
          </a:xfrm>
          <a:prstGeom prst="rect">
            <a:avLst/>
          </a:prstGeom>
        </p:spPr>
      </p:pic>
      <p:sp>
        <p:nvSpPr>
          <p:cNvPr id="5" name="日期占位符 4">
            <a:extLst>
              <a:ext uri="{FF2B5EF4-FFF2-40B4-BE49-F238E27FC236}">
                <a16:creationId xmlns:a16="http://schemas.microsoft.com/office/drawing/2014/main" id="{EE678947-95A1-E126-99AA-5047CC8D304B}"/>
              </a:ext>
            </a:extLst>
          </p:cNvPr>
          <p:cNvSpPr>
            <a:spLocks noGrp="1"/>
          </p:cNvSpPr>
          <p:nvPr>
            <p:ph type="dt" sz="half" idx="10"/>
          </p:nvPr>
        </p:nvSpPr>
        <p:spPr/>
        <p:txBody>
          <a:bodyPr/>
          <a:lstStyle/>
          <a:p>
            <a:fld id="{630502D9-3695-42E0-B8B3-F4F3C92BB776}" type="datetime1">
              <a:rPr lang="en-US" altLang="zh-CN" smtClean="0"/>
              <a:t>6/28/2023</a:t>
            </a:fld>
            <a:endParaRPr lang="zh-CN" altLang="en-US"/>
          </a:p>
        </p:txBody>
      </p:sp>
      <p:sp>
        <p:nvSpPr>
          <p:cNvPr id="6" name="灯片编号占位符 5">
            <a:extLst>
              <a:ext uri="{FF2B5EF4-FFF2-40B4-BE49-F238E27FC236}">
                <a16:creationId xmlns:a16="http://schemas.microsoft.com/office/drawing/2014/main" id="{070CF340-739E-ACF0-0B18-D43866A8A34D}"/>
              </a:ext>
            </a:extLst>
          </p:cNvPr>
          <p:cNvSpPr>
            <a:spLocks noGrp="1"/>
          </p:cNvSpPr>
          <p:nvPr>
            <p:ph type="sldNum" sz="quarter" idx="12"/>
          </p:nvPr>
        </p:nvSpPr>
        <p:spPr/>
        <p:txBody>
          <a:bodyPr/>
          <a:lstStyle/>
          <a:p>
            <a:fld id="{90B84CC8-F017-4F0F-85E6-E9C4F513246C}" type="slidenum">
              <a:rPr lang="zh-CN" altLang="en-US" smtClean="0"/>
              <a:t>12</a:t>
            </a:fld>
            <a:endParaRPr lang="zh-CN" altLang="en-US"/>
          </a:p>
        </p:txBody>
      </p:sp>
    </p:spTree>
    <p:extLst>
      <p:ext uri="{BB962C8B-B14F-4D97-AF65-F5344CB8AC3E}">
        <p14:creationId xmlns:p14="http://schemas.microsoft.com/office/powerpoint/2010/main" val="212448672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236D26-2D69-D3E7-ADA4-4E7BDA771CAF}"/>
              </a:ext>
            </a:extLst>
          </p:cNvPr>
          <p:cNvSpPr>
            <a:spLocks noGrp="1"/>
          </p:cNvSpPr>
          <p:nvPr>
            <p:ph type="title"/>
          </p:nvPr>
        </p:nvSpPr>
        <p:spPr/>
        <p:txBody>
          <a:bodyPr/>
          <a:lstStyle/>
          <a:p>
            <a:r>
              <a:rPr lang="zh-CN" altLang="en-US" dirty="0"/>
              <a:t>图像分类识别的准确率</a:t>
            </a:r>
          </a:p>
        </p:txBody>
      </p:sp>
      <p:pic>
        <p:nvPicPr>
          <p:cNvPr id="4" name="object 4">
            <a:extLst>
              <a:ext uri="{FF2B5EF4-FFF2-40B4-BE49-F238E27FC236}">
                <a16:creationId xmlns:a16="http://schemas.microsoft.com/office/drawing/2014/main" id="{C7A6DA41-3E0D-E65B-DEF0-AE43DEB6F703}"/>
              </a:ext>
            </a:extLst>
          </p:cNvPr>
          <p:cNvPicPr>
            <a:picLocks noGrp="1"/>
          </p:cNvPicPr>
          <p:nvPr>
            <p:ph idx="1"/>
          </p:nvPr>
        </p:nvPicPr>
        <p:blipFill>
          <a:blip r:embed="rId2" cstate="print"/>
          <a:stretch>
            <a:fillRect/>
          </a:stretch>
        </p:blipFill>
        <p:spPr>
          <a:xfrm>
            <a:off x="1003695" y="1825625"/>
            <a:ext cx="10184610" cy="4351338"/>
          </a:xfrm>
          <a:prstGeom prst="rect">
            <a:avLst/>
          </a:prstGeom>
        </p:spPr>
      </p:pic>
      <p:sp>
        <p:nvSpPr>
          <p:cNvPr id="3" name="日期占位符 2">
            <a:extLst>
              <a:ext uri="{FF2B5EF4-FFF2-40B4-BE49-F238E27FC236}">
                <a16:creationId xmlns:a16="http://schemas.microsoft.com/office/drawing/2014/main" id="{A6A1DECF-245F-5FE8-53CD-1F8F4053F8CD}"/>
              </a:ext>
            </a:extLst>
          </p:cNvPr>
          <p:cNvSpPr>
            <a:spLocks noGrp="1"/>
          </p:cNvSpPr>
          <p:nvPr>
            <p:ph type="dt" sz="half" idx="10"/>
          </p:nvPr>
        </p:nvSpPr>
        <p:spPr/>
        <p:txBody>
          <a:bodyPr/>
          <a:lstStyle/>
          <a:p>
            <a:fld id="{5EC59E41-7C16-4B2B-A630-BF2F571F9201}"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170C3556-554C-E131-92A5-C4EEF0D568BE}"/>
              </a:ext>
            </a:extLst>
          </p:cNvPr>
          <p:cNvSpPr>
            <a:spLocks noGrp="1"/>
          </p:cNvSpPr>
          <p:nvPr>
            <p:ph type="sldNum" sz="quarter" idx="12"/>
          </p:nvPr>
        </p:nvSpPr>
        <p:spPr/>
        <p:txBody>
          <a:bodyPr/>
          <a:lstStyle/>
          <a:p>
            <a:fld id="{90B84CC8-F017-4F0F-85E6-E9C4F513246C}" type="slidenum">
              <a:rPr lang="zh-CN" altLang="en-US" smtClean="0"/>
              <a:t>120</a:t>
            </a:fld>
            <a:endParaRPr lang="zh-CN" altLang="en-US"/>
          </a:p>
        </p:txBody>
      </p:sp>
    </p:spTree>
    <p:extLst>
      <p:ext uri="{BB962C8B-B14F-4D97-AF65-F5344CB8AC3E}">
        <p14:creationId xmlns:p14="http://schemas.microsoft.com/office/powerpoint/2010/main" val="32557449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F6CC64-378C-5D02-1959-6AABED14702D}"/>
              </a:ext>
            </a:extLst>
          </p:cNvPr>
          <p:cNvSpPr>
            <a:spLocks noGrp="1"/>
          </p:cNvSpPr>
          <p:nvPr>
            <p:ph type="title"/>
          </p:nvPr>
        </p:nvSpPr>
        <p:spPr/>
        <p:txBody>
          <a:bodyPr/>
          <a:lstStyle/>
          <a:p>
            <a:r>
              <a:rPr lang="zh-CN" altLang="en-US" dirty="0"/>
              <a:t>第三次</a:t>
            </a:r>
            <a:r>
              <a:rPr lang="en-US" altLang="zh-CN" dirty="0"/>
              <a:t>AI</a:t>
            </a:r>
            <a:r>
              <a:rPr lang="zh-CN" altLang="en-US" dirty="0"/>
              <a:t>浪潮：人工智能三巨头</a:t>
            </a:r>
          </a:p>
        </p:txBody>
      </p:sp>
      <p:pic>
        <p:nvPicPr>
          <p:cNvPr id="10" name="object 3">
            <a:extLst>
              <a:ext uri="{FF2B5EF4-FFF2-40B4-BE49-F238E27FC236}">
                <a16:creationId xmlns:a16="http://schemas.microsoft.com/office/drawing/2014/main" id="{9F11A10E-47A8-7B1B-D060-ACDF39D51974}"/>
              </a:ext>
            </a:extLst>
          </p:cNvPr>
          <p:cNvPicPr/>
          <p:nvPr/>
        </p:nvPicPr>
        <p:blipFill>
          <a:blip r:embed="rId2" cstate="print"/>
          <a:stretch>
            <a:fillRect/>
          </a:stretch>
        </p:blipFill>
        <p:spPr>
          <a:xfrm>
            <a:off x="3858767" y="4133088"/>
            <a:ext cx="1810512" cy="2252472"/>
          </a:xfrm>
          <a:prstGeom prst="rect">
            <a:avLst/>
          </a:prstGeom>
        </p:spPr>
      </p:pic>
      <p:sp>
        <p:nvSpPr>
          <p:cNvPr id="11" name="object 4">
            <a:extLst>
              <a:ext uri="{FF2B5EF4-FFF2-40B4-BE49-F238E27FC236}">
                <a16:creationId xmlns:a16="http://schemas.microsoft.com/office/drawing/2014/main" id="{699F3AAD-5B33-6983-7FBE-D4F7E9F01B01}"/>
              </a:ext>
            </a:extLst>
          </p:cNvPr>
          <p:cNvSpPr txBox="1"/>
          <p:nvPr/>
        </p:nvSpPr>
        <p:spPr>
          <a:xfrm>
            <a:off x="366166" y="4223765"/>
            <a:ext cx="3492601" cy="2228815"/>
          </a:xfrm>
          <a:prstGeom prst="rect">
            <a:avLst/>
          </a:prstGeom>
        </p:spPr>
        <p:txBody>
          <a:bodyPr vert="horz" wrap="square" lIns="0" tIns="12700" rIns="0" bIns="0" rtlCol="0">
            <a:spAutoFit/>
          </a:bodyPr>
          <a:lstStyle/>
          <a:p>
            <a:pPr marL="299085" indent="-287020">
              <a:lnSpc>
                <a:spcPct val="100000"/>
              </a:lnSpc>
              <a:spcBef>
                <a:spcPts val="100"/>
              </a:spcBef>
              <a:buFont typeface="Arial"/>
              <a:buChar char="•"/>
              <a:tabLst>
                <a:tab pos="299085" algn="l"/>
                <a:tab pos="299720" algn="l"/>
              </a:tabLst>
            </a:pPr>
            <a:r>
              <a:rPr sz="1800" spc="-20" dirty="0">
                <a:solidFill>
                  <a:srgbClr val="333333"/>
                </a:solidFill>
                <a:latin typeface="微软雅黑"/>
                <a:cs typeface="微软雅黑"/>
              </a:rPr>
              <a:t>Yann</a:t>
            </a:r>
            <a:r>
              <a:rPr sz="1800" spc="-90" dirty="0">
                <a:solidFill>
                  <a:srgbClr val="333333"/>
                </a:solidFill>
                <a:latin typeface="微软雅黑"/>
                <a:cs typeface="微软雅黑"/>
              </a:rPr>
              <a:t> </a:t>
            </a:r>
            <a:r>
              <a:rPr sz="1800" spc="-10" dirty="0">
                <a:solidFill>
                  <a:srgbClr val="333333"/>
                </a:solidFill>
                <a:latin typeface="微软雅黑"/>
                <a:cs typeface="微软雅黑"/>
              </a:rPr>
              <a:t>LeCun，</a:t>
            </a:r>
            <a:r>
              <a:rPr sz="1800" spc="-25" dirty="0">
                <a:solidFill>
                  <a:srgbClr val="333333"/>
                </a:solidFill>
                <a:latin typeface="微软雅黑"/>
                <a:cs typeface="微软雅黑"/>
              </a:rPr>
              <a:t>法国人</a:t>
            </a:r>
            <a:endParaRPr sz="1800" dirty="0">
              <a:latin typeface="微软雅黑"/>
              <a:cs typeface="微软雅黑"/>
            </a:endParaRPr>
          </a:p>
          <a:p>
            <a:pPr marL="299085" indent="-287020">
              <a:lnSpc>
                <a:spcPct val="100000"/>
              </a:lnSpc>
              <a:spcBef>
                <a:spcPts val="5"/>
              </a:spcBef>
              <a:buFont typeface="Arial"/>
              <a:buChar char="•"/>
              <a:tabLst>
                <a:tab pos="299085" algn="l"/>
                <a:tab pos="299720" algn="l"/>
              </a:tabLst>
            </a:pPr>
            <a:r>
              <a:rPr lang="en-US" altLang="zh-CN" sz="1800" b="1" spc="-10" dirty="0">
                <a:solidFill>
                  <a:srgbClr val="333333"/>
                </a:solidFill>
                <a:latin typeface="微软雅黑"/>
                <a:cs typeface="微软雅黑"/>
              </a:rPr>
              <a:t>CNN</a:t>
            </a:r>
            <a:r>
              <a:rPr lang="zh-CN" altLang="en-US" sz="1800" b="1" spc="-10" dirty="0">
                <a:solidFill>
                  <a:srgbClr val="333333"/>
                </a:solidFill>
                <a:latin typeface="微软雅黑"/>
                <a:cs typeface="微软雅黑"/>
              </a:rPr>
              <a:t>（</a:t>
            </a:r>
            <a:r>
              <a:rPr sz="1800" b="1" spc="-10" dirty="0" err="1">
                <a:solidFill>
                  <a:srgbClr val="333333"/>
                </a:solidFill>
                <a:latin typeface="微软雅黑"/>
                <a:cs typeface="微软雅黑"/>
              </a:rPr>
              <a:t>卷积神经网络</a:t>
            </a:r>
            <a:r>
              <a:rPr lang="zh-CN" altLang="en-US" sz="1800" b="1" spc="-10" dirty="0">
                <a:solidFill>
                  <a:srgbClr val="333333"/>
                </a:solidFill>
                <a:latin typeface="微软雅黑"/>
                <a:cs typeface="微软雅黑"/>
              </a:rPr>
              <a:t>）</a:t>
            </a:r>
            <a:r>
              <a:rPr sz="1800" b="1" spc="-10" dirty="0" err="1">
                <a:solidFill>
                  <a:srgbClr val="333333"/>
                </a:solidFill>
                <a:latin typeface="微软雅黑"/>
                <a:cs typeface="微软雅黑"/>
              </a:rPr>
              <a:t>之父</a:t>
            </a:r>
            <a:endParaRPr sz="1800" b="1" dirty="0">
              <a:latin typeface="微软雅黑"/>
              <a:cs typeface="微软雅黑"/>
            </a:endParaRPr>
          </a:p>
          <a:p>
            <a:pPr marL="299085" indent="-287020">
              <a:lnSpc>
                <a:spcPct val="100000"/>
              </a:lnSpc>
              <a:buFont typeface="Arial"/>
              <a:buChar char="•"/>
              <a:tabLst>
                <a:tab pos="299085" algn="l"/>
                <a:tab pos="299720" algn="l"/>
              </a:tabLst>
            </a:pPr>
            <a:r>
              <a:rPr sz="1800" spc="-10" dirty="0">
                <a:solidFill>
                  <a:srgbClr val="333333"/>
                </a:solidFill>
                <a:latin typeface="微软雅黑"/>
                <a:cs typeface="微软雅黑"/>
              </a:rPr>
              <a:t>纽约大学终身教授</a:t>
            </a:r>
            <a:endParaRPr sz="1800" dirty="0">
              <a:latin typeface="微软雅黑"/>
              <a:cs typeface="微软雅黑"/>
            </a:endParaRPr>
          </a:p>
          <a:p>
            <a:pPr marL="299085" indent="-287020">
              <a:lnSpc>
                <a:spcPct val="100000"/>
              </a:lnSpc>
              <a:buFont typeface="Arial"/>
              <a:buChar char="•"/>
              <a:tabLst>
                <a:tab pos="299085" algn="l"/>
                <a:tab pos="299720" algn="l"/>
              </a:tabLst>
            </a:pPr>
            <a:r>
              <a:rPr sz="1800" spc="-10" dirty="0">
                <a:solidFill>
                  <a:srgbClr val="333333"/>
                </a:solidFill>
                <a:latin typeface="微软雅黑"/>
                <a:cs typeface="微软雅黑"/>
              </a:rPr>
              <a:t>曾任</a:t>
            </a:r>
            <a:r>
              <a:rPr sz="1800" dirty="0">
                <a:solidFill>
                  <a:srgbClr val="333333"/>
                </a:solidFill>
                <a:latin typeface="微软雅黑"/>
                <a:cs typeface="微软雅黑"/>
              </a:rPr>
              <a:t>Facebook</a:t>
            </a:r>
            <a:r>
              <a:rPr sz="1800" spc="-30" dirty="0">
                <a:solidFill>
                  <a:srgbClr val="333333"/>
                </a:solidFill>
                <a:latin typeface="微软雅黑"/>
                <a:cs typeface="微软雅黑"/>
              </a:rPr>
              <a:t> 人工智能研究</a:t>
            </a:r>
            <a:endParaRPr sz="1800" dirty="0">
              <a:latin typeface="微软雅黑"/>
              <a:cs typeface="微软雅黑"/>
            </a:endParaRPr>
          </a:p>
          <a:p>
            <a:pPr marL="299085">
              <a:lnSpc>
                <a:spcPct val="100000"/>
              </a:lnSpc>
            </a:pPr>
            <a:r>
              <a:rPr sz="1800" spc="-10" dirty="0">
                <a:solidFill>
                  <a:srgbClr val="333333"/>
                </a:solidFill>
                <a:latin typeface="微软雅黑"/>
                <a:cs typeface="微软雅黑"/>
              </a:rPr>
              <a:t>部门 ( FAIR</a:t>
            </a:r>
            <a:r>
              <a:rPr sz="1800" spc="-25" dirty="0">
                <a:solidFill>
                  <a:srgbClr val="333333"/>
                </a:solidFill>
                <a:latin typeface="微软雅黑"/>
                <a:cs typeface="微软雅黑"/>
              </a:rPr>
              <a:t> ) 负责人</a:t>
            </a:r>
            <a:endParaRPr sz="1800" dirty="0">
              <a:latin typeface="微软雅黑"/>
              <a:cs typeface="微软雅黑"/>
            </a:endParaRPr>
          </a:p>
          <a:p>
            <a:pPr marL="299085" indent="-287020">
              <a:lnSpc>
                <a:spcPct val="100000"/>
              </a:lnSpc>
              <a:buFont typeface="Arial"/>
              <a:buChar char="•"/>
              <a:tabLst>
                <a:tab pos="299085" algn="l"/>
                <a:tab pos="299720" algn="l"/>
              </a:tabLst>
            </a:pPr>
            <a:r>
              <a:rPr sz="1800" spc="-10" dirty="0">
                <a:solidFill>
                  <a:srgbClr val="333333"/>
                </a:solidFill>
                <a:latin typeface="微软雅黑"/>
                <a:cs typeface="微软雅黑"/>
              </a:rPr>
              <a:t>1988-1994</a:t>
            </a:r>
            <a:r>
              <a:rPr sz="1800" spc="-20" dirty="0">
                <a:solidFill>
                  <a:srgbClr val="333333"/>
                </a:solidFill>
                <a:latin typeface="微软雅黑"/>
                <a:cs typeface="微软雅黑"/>
              </a:rPr>
              <a:t>年设计并实现了</a:t>
            </a:r>
            <a:r>
              <a:rPr sz="1800" b="1" spc="-20" dirty="0">
                <a:solidFill>
                  <a:srgbClr val="333333"/>
                </a:solidFill>
                <a:latin typeface="微软雅黑"/>
                <a:cs typeface="微软雅黑"/>
              </a:rPr>
              <a:t>第</a:t>
            </a:r>
            <a:endParaRPr sz="1800" b="1" dirty="0">
              <a:latin typeface="微软雅黑"/>
              <a:cs typeface="微软雅黑"/>
            </a:endParaRPr>
          </a:p>
          <a:p>
            <a:pPr marL="299085">
              <a:lnSpc>
                <a:spcPct val="100000"/>
              </a:lnSpc>
              <a:spcBef>
                <a:spcPts val="5"/>
              </a:spcBef>
            </a:pPr>
            <a:r>
              <a:rPr sz="1800" b="1" dirty="0" err="1">
                <a:solidFill>
                  <a:srgbClr val="333333"/>
                </a:solidFill>
                <a:latin typeface="微软雅黑"/>
                <a:cs typeface="微软雅黑"/>
              </a:rPr>
              <a:t>一个卷积神经网络</a:t>
            </a:r>
            <a:r>
              <a:rPr sz="1800" b="1" spc="-20" dirty="0" err="1">
                <a:solidFill>
                  <a:srgbClr val="333333"/>
                </a:solidFill>
                <a:latin typeface="微软雅黑"/>
                <a:cs typeface="微软雅黑"/>
              </a:rPr>
              <a:t>LeNet</a:t>
            </a:r>
            <a:endParaRPr lang="en-US" sz="1800" b="1" spc="-20" dirty="0">
              <a:solidFill>
                <a:srgbClr val="333333"/>
              </a:solidFill>
              <a:latin typeface="微软雅黑"/>
              <a:cs typeface="微软雅黑"/>
            </a:endParaRPr>
          </a:p>
          <a:p>
            <a:pPr marL="299085">
              <a:lnSpc>
                <a:spcPct val="100000"/>
              </a:lnSpc>
              <a:spcBef>
                <a:spcPts val="5"/>
              </a:spcBef>
            </a:pPr>
            <a:r>
              <a:rPr lang="zh-CN" altLang="en-US" spc="-20" dirty="0">
                <a:solidFill>
                  <a:srgbClr val="333333"/>
                </a:solidFill>
                <a:latin typeface="微软雅黑"/>
                <a:cs typeface="微软雅黑"/>
              </a:rPr>
              <a:t>用于对手写美国邮政编码的识别</a:t>
            </a:r>
            <a:endParaRPr sz="1800" dirty="0">
              <a:latin typeface="微软雅黑"/>
              <a:cs typeface="微软雅黑"/>
            </a:endParaRPr>
          </a:p>
        </p:txBody>
      </p:sp>
      <p:pic>
        <p:nvPicPr>
          <p:cNvPr id="12" name="object 5">
            <a:extLst>
              <a:ext uri="{FF2B5EF4-FFF2-40B4-BE49-F238E27FC236}">
                <a16:creationId xmlns:a16="http://schemas.microsoft.com/office/drawing/2014/main" id="{B34712EA-4044-8F6E-B2CC-902B2A4EE93F}"/>
              </a:ext>
            </a:extLst>
          </p:cNvPr>
          <p:cNvPicPr/>
          <p:nvPr/>
        </p:nvPicPr>
        <p:blipFill>
          <a:blip r:embed="rId3" cstate="print"/>
          <a:stretch>
            <a:fillRect/>
          </a:stretch>
        </p:blipFill>
        <p:spPr>
          <a:xfrm>
            <a:off x="463295" y="1499615"/>
            <a:ext cx="1792224" cy="2377440"/>
          </a:xfrm>
          <a:prstGeom prst="rect">
            <a:avLst/>
          </a:prstGeom>
        </p:spPr>
      </p:pic>
      <p:sp>
        <p:nvSpPr>
          <p:cNvPr id="13" name="object 6">
            <a:extLst>
              <a:ext uri="{FF2B5EF4-FFF2-40B4-BE49-F238E27FC236}">
                <a16:creationId xmlns:a16="http://schemas.microsoft.com/office/drawing/2014/main" id="{835BBCF3-9E43-51B1-03CD-670924F234BE}"/>
              </a:ext>
            </a:extLst>
          </p:cNvPr>
          <p:cNvSpPr txBox="1"/>
          <p:nvPr/>
        </p:nvSpPr>
        <p:spPr>
          <a:xfrm>
            <a:off x="2425700" y="1420114"/>
            <a:ext cx="8927465" cy="2505814"/>
          </a:xfrm>
          <a:prstGeom prst="rect">
            <a:avLst/>
          </a:prstGeom>
        </p:spPr>
        <p:txBody>
          <a:bodyPr vert="horz" wrap="square" lIns="0" tIns="12700" rIns="0" bIns="0" rtlCol="0">
            <a:spAutoFit/>
          </a:bodyPr>
          <a:lstStyle/>
          <a:p>
            <a:pPr marL="299085" indent="-287020">
              <a:lnSpc>
                <a:spcPct val="100000"/>
              </a:lnSpc>
              <a:spcBef>
                <a:spcPts val="100"/>
              </a:spcBef>
              <a:buFont typeface="Arial"/>
              <a:buChar char="•"/>
              <a:tabLst>
                <a:tab pos="299085" algn="l"/>
                <a:tab pos="299720" algn="l"/>
              </a:tabLst>
            </a:pPr>
            <a:r>
              <a:rPr sz="1800" dirty="0">
                <a:solidFill>
                  <a:srgbClr val="333333"/>
                </a:solidFill>
                <a:latin typeface="微软雅黑"/>
                <a:cs typeface="微软雅黑"/>
              </a:rPr>
              <a:t>Geoffrey</a:t>
            </a:r>
            <a:r>
              <a:rPr sz="1800" spc="-35" dirty="0">
                <a:solidFill>
                  <a:srgbClr val="333333"/>
                </a:solidFill>
                <a:latin typeface="微软雅黑"/>
                <a:cs typeface="微软雅黑"/>
              </a:rPr>
              <a:t> </a:t>
            </a:r>
            <a:r>
              <a:rPr sz="1800" spc="-10" dirty="0">
                <a:solidFill>
                  <a:srgbClr val="333333"/>
                </a:solidFill>
                <a:latin typeface="微软雅黑"/>
                <a:cs typeface="微软雅黑"/>
              </a:rPr>
              <a:t>Hinton</a:t>
            </a:r>
            <a:r>
              <a:rPr sz="1800" spc="-15" dirty="0">
                <a:solidFill>
                  <a:srgbClr val="333333"/>
                </a:solidFill>
                <a:latin typeface="微软雅黑"/>
                <a:cs typeface="微软雅黑"/>
              </a:rPr>
              <a:t>，加拿大人</a:t>
            </a:r>
            <a:endParaRPr sz="1800" dirty="0">
              <a:latin typeface="微软雅黑"/>
              <a:cs typeface="微软雅黑"/>
            </a:endParaRPr>
          </a:p>
          <a:p>
            <a:pPr marL="299085" indent="-287020">
              <a:lnSpc>
                <a:spcPct val="100000"/>
              </a:lnSpc>
              <a:buFont typeface="Arial"/>
              <a:buChar char="•"/>
              <a:tabLst>
                <a:tab pos="299085" algn="l"/>
                <a:tab pos="299720" algn="l"/>
              </a:tabLst>
            </a:pPr>
            <a:r>
              <a:rPr sz="1800" spc="-5" dirty="0">
                <a:latin typeface="微软雅黑"/>
                <a:cs typeface="微软雅黑"/>
              </a:rPr>
              <a:t>神经网络之父，</a:t>
            </a:r>
            <a:r>
              <a:rPr sz="1800" b="1" spc="-5" dirty="0">
                <a:latin typeface="微软雅黑"/>
                <a:cs typeface="微软雅黑"/>
              </a:rPr>
              <a:t>深度学习鼻祖</a:t>
            </a:r>
            <a:endParaRPr sz="1800" b="1" dirty="0">
              <a:latin typeface="微软雅黑"/>
              <a:cs typeface="微软雅黑"/>
            </a:endParaRPr>
          </a:p>
          <a:p>
            <a:pPr marL="299085" indent="-287020">
              <a:lnSpc>
                <a:spcPct val="100000"/>
              </a:lnSpc>
              <a:buFont typeface="Arial"/>
              <a:buChar char="•"/>
              <a:tabLst>
                <a:tab pos="299085" algn="l"/>
                <a:tab pos="299720" algn="l"/>
              </a:tabLst>
            </a:pPr>
            <a:r>
              <a:rPr sz="1800" spc="-5" dirty="0">
                <a:latin typeface="微软雅黑"/>
                <a:cs typeface="微软雅黑"/>
              </a:rPr>
              <a:t>任教于多伦多大学，供职于</a:t>
            </a:r>
            <a:r>
              <a:rPr sz="1800" dirty="0">
                <a:latin typeface="微软雅黑"/>
                <a:cs typeface="微软雅黑"/>
              </a:rPr>
              <a:t>Google</a:t>
            </a:r>
            <a:r>
              <a:rPr sz="1800" spc="-25" dirty="0">
                <a:latin typeface="微软雅黑"/>
                <a:cs typeface="微软雅黑"/>
              </a:rPr>
              <a:t>大脑</a:t>
            </a:r>
            <a:endParaRPr sz="1800" dirty="0">
              <a:latin typeface="微软雅黑"/>
              <a:cs typeface="微软雅黑"/>
            </a:endParaRPr>
          </a:p>
          <a:p>
            <a:pPr marL="299085" indent="-287020">
              <a:lnSpc>
                <a:spcPct val="100000"/>
              </a:lnSpc>
              <a:buFont typeface="Arial"/>
              <a:buChar char="•"/>
              <a:tabLst>
                <a:tab pos="299085" algn="l"/>
                <a:tab pos="299720" algn="l"/>
              </a:tabLst>
            </a:pPr>
            <a:r>
              <a:rPr sz="1800" dirty="0">
                <a:latin typeface="微软雅黑"/>
                <a:cs typeface="微软雅黑"/>
              </a:rPr>
              <a:t>1986</a:t>
            </a:r>
            <a:r>
              <a:rPr sz="1800" spc="-10" dirty="0">
                <a:latin typeface="微软雅黑"/>
                <a:cs typeface="微软雅黑"/>
              </a:rPr>
              <a:t> 年论文《</a:t>
            </a:r>
            <a:r>
              <a:rPr sz="1800" dirty="0">
                <a:latin typeface="微软雅黑"/>
                <a:cs typeface="微软雅黑"/>
              </a:rPr>
              <a:t>Experiments</a:t>
            </a:r>
            <a:r>
              <a:rPr sz="1800" spc="-10" dirty="0">
                <a:latin typeface="微软雅黑"/>
                <a:cs typeface="微软雅黑"/>
              </a:rPr>
              <a:t> </a:t>
            </a:r>
            <a:r>
              <a:rPr sz="1800" dirty="0">
                <a:latin typeface="微软雅黑"/>
                <a:cs typeface="微软雅黑"/>
              </a:rPr>
              <a:t>on</a:t>
            </a:r>
            <a:r>
              <a:rPr sz="1800" spc="15" dirty="0">
                <a:latin typeface="微软雅黑"/>
                <a:cs typeface="微软雅黑"/>
              </a:rPr>
              <a:t> </a:t>
            </a:r>
            <a:r>
              <a:rPr sz="1800" dirty="0">
                <a:latin typeface="微软雅黑"/>
                <a:cs typeface="微软雅黑"/>
              </a:rPr>
              <a:t>Learning</a:t>
            </a:r>
            <a:r>
              <a:rPr sz="1800" spc="10" dirty="0">
                <a:latin typeface="微软雅黑"/>
                <a:cs typeface="微软雅黑"/>
              </a:rPr>
              <a:t> </a:t>
            </a:r>
            <a:r>
              <a:rPr sz="1800" dirty="0">
                <a:latin typeface="微软雅黑"/>
                <a:cs typeface="微软雅黑"/>
              </a:rPr>
              <a:t>by Back</a:t>
            </a:r>
            <a:r>
              <a:rPr sz="1800" spc="-5" dirty="0">
                <a:latin typeface="微软雅黑"/>
                <a:cs typeface="微软雅黑"/>
              </a:rPr>
              <a:t> </a:t>
            </a:r>
            <a:r>
              <a:rPr sz="1800" spc="-10" dirty="0">
                <a:latin typeface="微软雅黑"/>
                <a:cs typeface="微软雅黑"/>
              </a:rPr>
              <a:t>Propagation》奠定了反向传播算</a:t>
            </a:r>
            <a:endParaRPr sz="1800" dirty="0">
              <a:latin typeface="微软雅黑"/>
              <a:cs typeface="微软雅黑"/>
            </a:endParaRPr>
          </a:p>
          <a:p>
            <a:pPr marL="299085">
              <a:lnSpc>
                <a:spcPct val="100000"/>
              </a:lnSpc>
            </a:pPr>
            <a:r>
              <a:rPr sz="1800" spc="-5" dirty="0">
                <a:latin typeface="微软雅黑"/>
                <a:cs typeface="微软雅黑"/>
              </a:rPr>
              <a:t>法在神经网络计算中的基础</a:t>
            </a:r>
            <a:endParaRPr sz="1800" dirty="0">
              <a:latin typeface="微软雅黑"/>
              <a:cs typeface="微软雅黑"/>
            </a:endParaRPr>
          </a:p>
          <a:p>
            <a:pPr marL="299085" indent="-287020">
              <a:lnSpc>
                <a:spcPct val="100000"/>
              </a:lnSpc>
              <a:spcBef>
                <a:spcPts val="5"/>
              </a:spcBef>
              <a:buFont typeface="Arial"/>
              <a:buChar char="•"/>
              <a:tabLst>
                <a:tab pos="299085" algn="l"/>
                <a:tab pos="299720" algn="l"/>
              </a:tabLst>
            </a:pPr>
            <a:r>
              <a:rPr sz="1800" dirty="0">
                <a:latin typeface="微软雅黑"/>
                <a:cs typeface="微软雅黑"/>
              </a:rPr>
              <a:t>2006年提出</a:t>
            </a:r>
            <a:r>
              <a:rPr sz="1800" b="1" dirty="0">
                <a:latin typeface="微软雅黑"/>
                <a:cs typeface="微软雅黑"/>
              </a:rPr>
              <a:t>多层神经网络及逐层训练方法</a:t>
            </a:r>
            <a:r>
              <a:rPr sz="1800" dirty="0">
                <a:latin typeface="微软雅黑"/>
                <a:cs typeface="微软雅黑"/>
              </a:rPr>
              <a:t>，使得</a:t>
            </a:r>
            <a:r>
              <a:rPr sz="1800" spc="-10" dirty="0">
                <a:latin typeface="微软雅黑"/>
                <a:cs typeface="微软雅黑"/>
              </a:rPr>
              <a:t>BP</a:t>
            </a:r>
            <a:r>
              <a:rPr sz="1800" spc="-5" dirty="0">
                <a:latin typeface="微软雅黑"/>
                <a:cs typeface="微软雅黑"/>
              </a:rPr>
              <a:t>算法真正可用于深度学习中</a:t>
            </a:r>
            <a:endParaRPr sz="1800" dirty="0">
              <a:latin typeface="微软雅黑"/>
              <a:cs typeface="微软雅黑"/>
            </a:endParaRPr>
          </a:p>
          <a:p>
            <a:pPr marL="299085" indent="-287020">
              <a:lnSpc>
                <a:spcPct val="100000"/>
              </a:lnSpc>
              <a:buFont typeface="Arial"/>
              <a:buChar char="•"/>
              <a:tabLst>
                <a:tab pos="299085" algn="l"/>
                <a:tab pos="299720" algn="l"/>
              </a:tabLst>
            </a:pPr>
            <a:r>
              <a:rPr sz="1800" dirty="0">
                <a:latin typeface="微软雅黑"/>
                <a:cs typeface="微软雅黑"/>
              </a:rPr>
              <a:t>2017</a:t>
            </a:r>
            <a:r>
              <a:rPr sz="1800" spc="-15" dirty="0">
                <a:latin typeface="微软雅黑"/>
                <a:cs typeface="微软雅黑"/>
              </a:rPr>
              <a:t>年论文《 </a:t>
            </a:r>
            <a:r>
              <a:rPr sz="1800" dirty="0">
                <a:latin typeface="微软雅黑"/>
                <a:cs typeface="微软雅黑"/>
              </a:rPr>
              <a:t>Dynamic</a:t>
            </a:r>
            <a:r>
              <a:rPr sz="1800" spc="10" dirty="0">
                <a:latin typeface="微软雅黑"/>
                <a:cs typeface="微软雅黑"/>
              </a:rPr>
              <a:t> </a:t>
            </a:r>
            <a:r>
              <a:rPr sz="1800" dirty="0">
                <a:latin typeface="微软雅黑"/>
                <a:cs typeface="微软雅黑"/>
              </a:rPr>
              <a:t>Routing Between</a:t>
            </a:r>
            <a:r>
              <a:rPr sz="1800" spc="-25" dirty="0">
                <a:latin typeface="微软雅黑"/>
                <a:cs typeface="微软雅黑"/>
              </a:rPr>
              <a:t> </a:t>
            </a:r>
            <a:r>
              <a:rPr sz="1800" dirty="0">
                <a:latin typeface="微软雅黑"/>
                <a:cs typeface="微软雅黑"/>
              </a:rPr>
              <a:t>Capsule 》</a:t>
            </a:r>
            <a:r>
              <a:rPr sz="1800" dirty="0" err="1">
                <a:latin typeface="微软雅黑"/>
                <a:cs typeface="微软雅黑"/>
              </a:rPr>
              <a:t>提出</a:t>
            </a:r>
            <a:r>
              <a:rPr sz="1800" b="1" spc="-10" dirty="0" err="1">
                <a:latin typeface="微软雅黑"/>
                <a:cs typeface="微软雅黑"/>
              </a:rPr>
              <a:t>Capsule</a:t>
            </a:r>
            <a:r>
              <a:rPr lang="en-US" sz="1800" b="1" spc="-10" dirty="0">
                <a:latin typeface="微软雅黑"/>
                <a:cs typeface="微软雅黑"/>
              </a:rPr>
              <a:t>(</a:t>
            </a:r>
            <a:r>
              <a:rPr lang="zh-CN" altLang="en-US" b="1" spc="-10" dirty="0">
                <a:latin typeface="微软雅黑"/>
                <a:cs typeface="微软雅黑"/>
              </a:rPr>
              <a:t>胶囊）</a:t>
            </a:r>
            <a:r>
              <a:rPr sz="1800" spc="-10" dirty="0" err="1">
                <a:latin typeface="微软雅黑"/>
                <a:cs typeface="微软雅黑"/>
              </a:rPr>
              <a:t>概念，探索未来</a:t>
            </a:r>
            <a:r>
              <a:rPr sz="1800" dirty="0" err="1">
                <a:latin typeface="微软雅黑"/>
                <a:cs typeface="微软雅黑"/>
              </a:rPr>
              <a:t>AI</a:t>
            </a:r>
            <a:r>
              <a:rPr sz="1800" spc="-30" dirty="0" err="1">
                <a:latin typeface="微软雅黑"/>
                <a:cs typeface="微软雅黑"/>
              </a:rPr>
              <a:t>形态</a:t>
            </a:r>
            <a:endParaRPr sz="1800" dirty="0">
              <a:latin typeface="微软雅黑"/>
              <a:cs typeface="微软雅黑"/>
            </a:endParaRPr>
          </a:p>
          <a:p>
            <a:pPr marL="299085" indent="-287020">
              <a:lnSpc>
                <a:spcPct val="100000"/>
              </a:lnSpc>
              <a:buFont typeface="Arial"/>
              <a:buChar char="•"/>
              <a:tabLst>
                <a:tab pos="299085" algn="l"/>
                <a:tab pos="299720" algn="l"/>
              </a:tabLst>
            </a:pPr>
            <a:r>
              <a:rPr sz="1800" spc="-5" dirty="0">
                <a:latin typeface="微软雅黑"/>
                <a:cs typeface="微软雅黑"/>
              </a:rPr>
              <a:t>曾指导过</a:t>
            </a:r>
            <a:r>
              <a:rPr sz="1800" spc="-20" dirty="0">
                <a:latin typeface="微软雅黑"/>
                <a:cs typeface="微软雅黑"/>
              </a:rPr>
              <a:t>Yann</a:t>
            </a:r>
            <a:r>
              <a:rPr sz="1800" spc="-15" dirty="0">
                <a:latin typeface="微软雅黑"/>
                <a:cs typeface="微软雅黑"/>
              </a:rPr>
              <a:t> </a:t>
            </a:r>
            <a:r>
              <a:rPr sz="1800" spc="-10" dirty="0">
                <a:latin typeface="微软雅黑"/>
                <a:cs typeface="微软雅黑"/>
              </a:rPr>
              <a:t>LeCun</a:t>
            </a:r>
            <a:r>
              <a:rPr sz="1800" dirty="0">
                <a:latin typeface="微软雅黑"/>
                <a:cs typeface="微软雅黑"/>
              </a:rPr>
              <a:t>、 Alex</a:t>
            </a:r>
            <a:r>
              <a:rPr sz="1800" spc="-55" dirty="0">
                <a:latin typeface="微软雅黑"/>
                <a:cs typeface="微软雅黑"/>
              </a:rPr>
              <a:t> </a:t>
            </a:r>
            <a:r>
              <a:rPr sz="1800" spc="-10" dirty="0" err="1">
                <a:latin typeface="微软雅黑"/>
                <a:cs typeface="微软雅黑"/>
              </a:rPr>
              <a:t>Krizhevsky</a:t>
            </a:r>
            <a:r>
              <a:rPr lang="zh-CN" altLang="en-US" sz="1800" spc="-10" dirty="0">
                <a:latin typeface="微软雅黑"/>
                <a:cs typeface="微软雅黑"/>
              </a:rPr>
              <a:t>（</a:t>
            </a:r>
            <a:r>
              <a:rPr lang="en-US" altLang="zh-CN" sz="1800" spc="-10" dirty="0" err="1">
                <a:latin typeface="微软雅黑"/>
                <a:cs typeface="微软雅黑"/>
              </a:rPr>
              <a:t>AlexNet</a:t>
            </a:r>
            <a:r>
              <a:rPr lang="zh-CN" altLang="en-US" sz="1800" spc="-10" dirty="0">
                <a:latin typeface="微软雅黑"/>
                <a:cs typeface="微软雅黑"/>
              </a:rPr>
              <a:t>深度神经网络的实现</a:t>
            </a:r>
            <a:r>
              <a:rPr lang="en-US" altLang="zh-CN" sz="1800" spc="-10" dirty="0">
                <a:latin typeface="微软雅黑"/>
                <a:cs typeface="微软雅黑"/>
              </a:rPr>
              <a:t>&amp;</a:t>
            </a:r>
            <a:r>
              <a:rPr lang="zh-CN" altLang="en-US" sz="1800" spc="-10" dirty="0">
                <a:latin typeface="微软雅黑"/>
                <a:cs typeface="微软雅黑"/>
              </a:rPr>
              <a:t>指导者）</a:t>
            </a:r>
            <a:endParaRPr sz="1800" dirty="0">
              <a:latin typeface="微软雅黑"/>
              <a:cs typeface="微软雅黑"/>
            </a:endParaRPr>
          </a:p>
        </p:txBody>
      </p:sp>
      <p:pic>
        <p:nvPicPr>
          <p:cNvPr id="14" name="object 7">
            <a:extLst>
              <a:ext uri="{FF2B5EF4-FFF2-40B4-BE49-F238E27FC236}">
                <a16:creationId xmlns:a16="http://schemas.microsoft.com/office/drawing/2014/main" id="{42228177-7326-701A-0907-AD2C7B794887}"/>
              </a:ext>
            </a:extLst>
          </p:cNvPr>
          <p:cNvPicPr/>
          <p:nvPr/>
        </p:nvPicPr>
        <p:blipFill>
          <a:blip r:embed="rId4" cstate="print"/>
          <a:stretch>
            <a:fillRect/>
          </a:stretch>
        </p:blipFill>
        <p:spPr>
          <a:xfrm>
            <a:off x="6105144" y="4133088"/>
            <a:ext cx="1926336" cy="2252472"/>
          </a:xfrm>
          <a:prstGeom prst="rect">
            <a:avLst/>
          </a:prstGeom>
        </p:spPr>
      </p:pic>
      <p:sp>
        <p:nvSpPr>
          <p:cNvPr id="15" name="object 8">
            <a:extLst>
              <a:ext uri="{FF2B5EF4-FFF2-40B4-BE49-F238E27FC236}">
                <a16:creationId xmlns:a16="http://schemas.microsoft.com/office/drawing/2014/main" id="{10E0C95C-71A3-DEEA-769F-3705B6F7318F}"/>
              </a:ext>
            </a:extLst>
          </p:cNvPr>
          <p:cNvSpPr txBox="1"/>
          <p:nvPr/>
        </p:nvSpPr>
        <p:spPr>
          <a:xfrm>
            <a:off x="8092820" y="4223765"/>
            <a:ext cx="3955415" cy="1951816"/>
          </a:xfrm>
          <a:prstGeom prst="rect">
            <a:avLst/>
          </a:prstGeom>
        </p:spPr>
        <p:txBody>
          <a:bodyPr vert="horz" wrap="square" lIns="0" tIns="12700" rIns="0" bIns="0" rtlCol="0">
            <a:spAutoFit/>
          </a:bodyPr>
          <a:lstStyle/>
          <a:p>
            <a:pPr marL="299085" indent="-287020">
              <a:lnSpc>
                <a:spcPct val="100000"/>
              </a:lnSpc>
              <a:spcBef>
                <a:spcPts val="100"/>
              </a:spcBef>
              <a:buFont typeface="Arial"/>
              <a:buChar char="•"/>
              <a:tabLst>
                <a:tab pos="299085" algn="l"/>
                <a:tab pos="299720" algn="l"/>
              </a:tabLst>
            </a:pPr>
            <a:r>
              <a:rPr sz="1800" spc="-10" dirty="0">
                <a:solidFill>
                  <a:srgbClr val="333333"/>
                </a:solidFill>
                <a:latin typeface="微软雅黑"/>
                <a:cs typeface="微软雅黑"/>
              </a:rPr>
              <a:t>Yoshua</a:t>
            </a:r>
            <a:r>
              <a:rPr sz="1800" spc="-25" dirty="0">
                <a:solidFill>
                  <a:srgbClr val="333333"/>
                </a:solidFill>
                <a:latin typeface="微软雅黑"/>
                <a:cs typeface="微软雅黑"/>
              </a:rPr>
              <a:t> </a:t>
            </a:r>
            <a:r>
              <a:rPr sz="1800" spc="-10" dirty="0">
                <a:solidFill>
                  <a:srgbClr val="333333"/>
                </a:solidFill>
                <a:latin typeface="微软雅黑"/>
                <a:cs typeface="微软雅黑"/>
              </a:rPr>
              <a:t>Bengio</a:t>
            </a:r>
            <a:r>
              <a:rPr sz="1800" spc="-15" dirty="0">
                <a:solidFill>
                  <a:srgbClr val="333333"/>
                </a:solidFill>
                <a:latin typeface="微软雅黑"/>
                <a:cs typeface="微软雅黑"/>
              </a:rPr>
              <a:t>，加拿大人</a:t>
            </a:r>
            <a:endParaRPr sz="1800" dirty="0">
              <a:latin typeface="微软雅黑"/>
              <a:cs typeface="微软雅黑"/>
            </a:endParaRPr>
          </a:p>
          <a:p>
            <a:pPr marL="299085" indent="-287020">
              <a:lnSpc>
                <a:spcPct val="100000"/>
              </a:lnSpc>
              <a:buFont typeface="Arial"/>
              <a:buChar char="•"/>
              <a:tabLst>
                <a:tab pos="299085" algn="l"/>
                <a:tab pos="299720" algn="l"/>
              </a:tabLst>
            </a:pPr>
            <a:r>
              <a:rPr sz="1800" spc="-10" dirty="0">
                <a:solidFill>
                  <a:srgbClr val="333333"/>
                </a:solidFill>
                <a:latin typeface="微软雅黑"/>
                <a:cs typeface="微软雅黑"/>
              </a:rPr>
              <a:t>任教于蒙特利尔大学</a:t>
            </a:r>
            <a:endParaRPr sz="1800" dirty="0">
              <a:latin typeface="微软雅黑"/>
              <a:cs typeface="微软雅黑"/>
            </a:endParaRPr>
          </a:p>
          <a:p>
            <a:pPr marL="299085" indent="-287020">
              <a:lnSpc>
                <a:spcPct val="100000"/>
              </a:lnSpc>
              <a:buFont typeface="Arial"/>
              <a:buChar char="•"/>
              <a:tabLst>
                <a:tab pos="299085" algn="l"/>
                <a:tab pos="299720" algn="l"/>
              </a:tabLst>
            </a:pPr>
            <a:r>
              <a:rPr sz="1800" spc="-5" dirty="0">
                <a:solidFill>
                  <a:srgbClr val="333333"/>
                </a:solidFill>
                <a:latin typeface="微软雅黑"/>
                <a:cs typeface="微软雅黑"/>
              </a:rPr>
              <a:t>推动了</a:t>
            </a:r>
            <a:r>
              <a:rPr sz="1800" b="1" spc="-10" dirty="0">
                <a:solidFill>
                  <a:srgbClr val="333333"/>
                </a:solidFill>
                <a:latin typeface="微软雅黑"/>
                <a:cs typeface="微软雅黑"/>
              </a:rPr>
              <a:t>RNN</a:t>
            </a:r>
            <a:r>
              <a:rPr sz="1800" spc="-20" dirty="0">
                <a:solidFill>
                  <a:srgbClr val="333333"/>
                </a:solidFill>
                <a:latin typeface="微软雅黑"/>
                <a:cs typeface="微软雅黑"/>
              </a:rPr>
              <a:t>的发展</a:t>
            </a:r>
            <a:endParaRPr sz="1800" dirty="0">
              <a:latin typeface="微软雅黑"/>
              <a:cs typeface="微软雅黑"/>
            </a:endParaRPr>
          </a:p>
          <a:p>
            <a:pPr marL="299085" indent="-287020">
              <a:lnSpc>
                <a:spcPct val="100000"/>
              </a:lnSpc>
              <a:buFont typeface="Arial"/>
              <a:buChar char="•"/>
              <a:tabLst>
                <a:tab pos="299085" algn="l"/>
                <a:tab pos="299720" algn="l"/>
              </a:tabLst>
            </a:pPr>
            <a:r>
              <a:rPr sz="1800" spc="-5" dirty="0">
                <a:solidFill>
                  <a:srgbClr val="333333"/>
                </a:solidFill>
                <a:latin typeface="微软雅黑"/>
                <a:cs typeface="微软雅黑"/>
              </a:rPr>
              <a:t>开创了使用神经网络在</a:t>
            </a:r>
            <a:r>
              <a:rPr sz="1800" b="1" spc="-10" dirty="0">
                <a:solidFill>
                  <a:srgbClr val="333333"/>
                </a:solidFill>
                <a:latin typeface="微软雅黑"/>
                <a:cs typeface="微软雅黑"/>
              </a:rPr>
              <a:t>NLP</a:t>
            </a:r>
            <a:r>
              <a:rPr sz="1800" spc="-15" dirty="0">
                <a:solidFill>
                  <a:srgbClr val="333333"/>
                </a:solidFill>
                <a:latin typeface="微软雅黑"/>
                <a:cs typeface="微软雅黑"/>
              </a:rPr>
              <a:t>中的先河</a:t>
            </a:r>
            <a:endParaRPr sz="1800" dirty="0">
              <a:latin typeface="微软雅黑"/>
              <a:cs typeface="微软雅黑"/>
            </a:endParaRPr>
          </a:p>
          <a:p>
            <a:pPr marL="299085" indent="-287020">
              <a:lnSpc>
                <a:spcPct val="100000"/>
              </a:lnSpc>
              <a:buFont typeface="Arial"/>
              <a:buChar char="•"/>
              <a:tabLst>
                <a:tab pos="299085" algn="l"/>
                <a:tab pos="299720" algn="l"/>
              </a:tabLst>
            </a:pPr>
            <a:r>
              <a:rPr sz="1800" i="1" spc="-5" dirty="0">
                <a:solidFill>
                  <a:srgbClr val="333333"/>
                </a:solidFill>
                <a:latin typeface="微软雅黑"/>
                <a:cs typeface="微软雅黑"/>
              </a:rPr>
              <a:t>祖师级深度学习库</a:t>
            </a:r>
            <a:r>
              <a:rPr sz="1800" i="1" spc="-10" dirty="0">
                <a:solidFill>
                  <a:srgbClr val="333333"/>
                </a:solidFill>
                <a:latin typeface="微软雅黑"/>
                <a:cs typeface="微软雅黑"/>
              </a:rPr>
              <a:t>theano</a:t>
            </a:r>
            <a:r>
              <a:rPr sz="1800" i="1" spc="-15" dirty="0">
                <a:solidFill>
                  <a:srgbClr val="333333"/>
                </a:solidFill>
                <a:latin typeface="微软雅黑"/>
                <a:cs typeface="微软雅黑"/>
              </a:rPr>
              <a:t>的创建者</a:t>
            </a:r>
            <a:endParaRPr sz="1800" i="1" dirty="0">
              <a:latin typeface="微软雅黑"/>
              <a:cs typeface="微软雅黑"/>
            </a:endParaRPr>
          </a:p>
          <a:p>
            <a:pPr marL="299085" indent="-287020">
              <a:lnSpc>
                <a:spcPct val="100000"/>
              </a:lnSpc>
              <a:spcBef>
                <a:spcPts val="5"/>
              </a:spcBef>
              <a:buFont typeface="Arial"/>
              <a:buChar char="•"/>
              <a:tabLst>
                <a:tab pos="299085" algn="l"/>
                <a:tab pos="299720" algn="l"/>
              </a:tabLst>
            </a:pPr>
            <a:r>
              <a:rPr sz="1800" i="1" dirty="0">
                <a:solidFill>
                  <a:srgbClr val="333333"/>
                </a:solidFill>
                <a:latin typeface="微软雅黑"/>
                <a:cs typeface="微软雅黑"/>
              </a:rPr>
              <a:t>著有《Deep</a:t>
            </a:r>
            <a:r>
              <a:rPr sz="1800" i="1" spc="55" dirty="0">
                <a:solidFill>
                  <a:srgbClr val="333333"/>
                </a:solidFill>
                <a:latin typeface="微软雅黑"/>
                <a:cs typeface="微软雅黑"/>
              </a:rPr>
              <a:t> </a:t>
            </a:r>
            <a:r>
              <a:rPr sz="1800" i="1" spc="-10" dirty="0" err="1">
                <a:solidFill>
                  <a:srgbClr val="333333"/>
                </a:solidFill>
                <a:latin typeface="微软雅黑"/>
                <a:cs typeface="微软雅黑"/>
              </a:rPr>
              <a:t>Learning</a:t>
            </a:r>
            <a:r>
              <a:rPr sz="1800" i="1" spc="-20" dirty="0" err="1">
                <a:solidFill>
                  <a:srgbClr val="333333"/>
                </a:solidFill>
                <a:latin typeface="微软雅黑"/>
                <a:cs typeface="微软雅黑"/>
              </a:rPr>
              <a:t>》一书</a:t>
            </a:r>
            <a:endParaRPr lang="en-US" i="1" spc="-20" dirty="0">
              <a:solidFill>
                <a:srgbClr val="333333"/>
              </a:solidFill>
              <a:latin typeface="微软雅黑"/>
              <a:cs typeface="微软雅黑"/>
            </a:endParaRPr>
          </a:p>
          <a:p>
            <a:pPr marL="299085" indent="-287020">
              <a:lnSpc>
                <a:spcPct val="100000"/>
              </a:lnSpc>
              <a:spcBef>
                <a:spcPts val="5"/>
              </a:spcBef>
              <a:buFont typeface="Arial"/>
              <a:buChar char="•"/>
              <a:tabLst>
                <a:tab pos="299085" algn="l"/>
                <a:tab pos="299720" algn="l"/>
              </a:tabLst>
            </a:pPr>
            <a:endParaRPr sz="1800" i="1" dirty="0">
              <a:latin typeface="微软雅黑"/>
              <a:cs typeface="微软雅黑"/>
            </a:endParaRPr>
          </a:p>
        </p:txBody>
      </p:sp>
      <p:sp>
        <p:nvSpPr>
          <p:cNvPr id="3" name="日期占位符 2">
            <a:extLst>
              <a:ext uri="{FF2B5EF4-FFF2-40B4-BE49-F238E27FC236}">
                <a16:creationId xmlns:a16="http://schemas.microsoft.com/office/drawing/2014/main" id="{461680FF-10C2-8102-7D5B-290432AC27E1}"/>
              </a:ext>
            </a:extLst>
          </p:cNvPr>
          <p:cNvSpPr>
            <a:spLocks noGrp="1"/>
          </p:cNvSpPr>
          <p:nvPr>
            <p:ph type="dt" sz="half" idx="10"/>
          </p:nvPr>
        </p:nvSpPr>
        <p:spPr/>
        <p:txBody>
          <a:bodyPr/>
          <a:lstStyle/>
          <a:p>
            <a:fld id="{8C9333B3-984D-40EF-A12E-7A14F5574E75}" type="datetime1">
              <a:rPr lang="en-US" altLang="zh-CN" smtClean="0"/>
              <a:t>6/28/2023</a:t>
            </a:fld>
            <a:endParaRPr lang="zh-CN" altLang="en-US"/>
          </a:p>
        </p:txBody>
      </p:sp>
      <p:sp>
        <p:nvSpPr>
          <p:cNvPr id="4" name="灯片编号占位符 3">
            <a:extLst>
              <a:ext uri="{FF2B5EF4-FFF2-40B4-BE49-F238E27FC236}">
                <a16:creationId xmlns:a16="http://schemas.microsoft.com/office/drawing/2014/main" id="{89EC340E-F4FE-0E73-0C56-6BA07207388C}"/>
              </a:ext>
            </a:extLst>
          </p:cNvPr>
          <p:cNvSpPr>
            <a:spLocks noGrp="1"/>
          </p:cNvSpPr>
          <p:nvPr>
            <p:ph type="sldNum" sz="quarter" idx="12"/>
          </p:nvPr>
        </p:nvSpPr>
        <p:spPr/>
        <p:txBody>
          <a:bodyPr/>
          <a:lstStyle/>
          <a:p>
            <a:fld id="{90B84CC8-F017-4F0F-85E6-E9C4F513246C}" type="slidenum">
              <a:rPr lang="zh-CN" altLang="en-US" smtClean="0"/>
              <a:t>121</a:t>
            </a:fld>
            <a:endParaRPr lang="zh-CN" altLang="en-US"/>
          </a:p>
        </p:txBody>
      </p:sp>
    </p:spTree>
    <p:extLst>
      <p:ext uri="{BB962C8B-B14F-4D97-AF65-F5344CB8AC3E}">
        <p14:creationId xmlns:p14="http://schemas.microsoft.com/office/powerpoint/2010/main" val="21510007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EBC97F-1EEF-34A7-1D28-46057EA848B5}"/>
              </a:ext>
            </a:extLst>
          </p:cNvPr>
          <p:cNvSpPr>
            <a:spLocks noGrp="1"/>
          </p:cNvSpPr>
          <p:nvPr>
            <p:ph type="title"/>
          </p:nvPr>
        </p:nvSpPr>
        <p:spPr/>
        <p:txBody>
          <a:bodyPr>
            <a:normAutofit/>
          </a:bodyPr>
          <a:lstStyle/>
          <a:p>
            <a:r>
              <a:rPr lang="zh-CN" altLang="en-US" dirty="0"/>
              <a:t>第三次</a:t>
            </a:r>
            <a:r>
              <a:rPr lang="en-US" altLang="zh-CN" dirty="0"/>
              <a:t>AI</a:t>
            </a:r>
            <a:r>
              <a:rPr lang="zh-CN" altLang="en-US" dirty="0"/>
              <a:t>浪潮： 浪潮背后的推手</a:t>
            </a:r>
            <a:br>
              <a:rPr lang="en-US" altLang="zh-CN" dirty="0"/>
            </a:br>
            <a:r>
              <a:rPr lang="zh-CN" altLang="en-US" sz="2200" dirty="0"/>
              <a:t>（数据</a:t>
            </a:r>
            <a:r>
              <a:rPr lang="en-US" altLang="zh-CN" sz="2200" dirty="0"/>
              <a:t>&lt;</a:t>
            </a:r>
            <a:r>
              <a:rPr lang="zh-CN" altLang="en-US" sz="2200" dirty="0"/>
              <a:t>燃料</a:t>
            </a:r>
            <a:r>
              <a:rPr lang="en-US" altLang="zh-CN" sz="2200" dirty="0"/>
              <a:t>&gt;+</a:t>
            </a:r>
            <a:r>
              <a:rPr lang="zh-CN" altLang="en-US" sz="2200" dirty="0"/>
              <a:t>算法</a:t>
            </a:r>
            <a:r>
              <a:rPr lang="en-US" altLang="zh-CN" sz="2200" dirty="0"/>
              <a:t>&lt;</a:t>
            </a:r>
            <a:r>
              <a:rPr lang="zh-CN" altLang="en-US" sz="2200" dirty="0"/>
              <a:t>发动机</a:t>
            </a:r>
            <a:r>
              <a:rPr lang="en-US" altLang="zh-CN" sz="2200" dirty="0"/>
              <a:t>&gt;+</a:t>
            </a:r>
            <a:r>
              <a:rPr lang="zh-CN" altLang="en-US" sz="2200" dirty="0"/>
              <a:t>算力</a:t>
            </a:r>
            <a:r>
              <a:rPr lang="en-US" altLang="zh-CN" sz="2200" dirty="0"/>
              <a:t>&lt;</a:t>
            </a:r>
            <a:r>
              <a:rPr lang="zh-CN" altLang="en-US" sz="2200" dirty="0"/>
              <a:t>动力</a:t>
            </a:r>
            <a:r>
              <a:rPr lang="en-US" altLang="zh-CN" sz="2200" dirty="0"/>
              <a:t>&gt;</a:t>
            </a:r>
            <a:r>
              <a:rPr lang="zh-CN" altLang="en-US" sz="2200" dirty="0"/>
              <a:t>）</a:t>
            </a:r>
          </a:p>
        </p:txBody>
      </p:sp>
      <p:grpSp>
        <p:nvGrpSpPr>
          <p:cNvPr id="21" name="组合 20">
            <a:extLst>
              <a:ext uri="{FF2B5EF4-FFF2-40B4-BE49-F238E27FC236}">
                <a16:creationId xmlns:a16="http://schemas.microsoft.com/office/drawing/2014/main" id="{06A660E6-B7FA-2423-BBD7-F525790499C9}"/>
              </a:ext>
            </a:extLst>
          </p:cNvPr>
          <p:cNvGrpSpPr/>
          <p:nvPr/>
        </p:nvGrpSpPr>
        <p:grpSpPr>
          <a:xfrm>
            <a:off x="2108961" y="1490752"/>
            <a:ext cx="7547358" cy="5325236"/>
            <a:chOff x="2072385" y="969010"/>
            <a:chExt cx="7547358" cy="5325236"/>
          </a:xfrm>
        </p:grpSpPr>
        <p:sp>
          <p:nvSpPr>
            <p:cNvPr id="4" name="object 3">
              <a:extLst>
                <a:ext uri="{FF2B5EF4-FFF2-40B4-BE49-F238E27FC236}">
                  <a16:creationId xmlns:a16="http://schemas.microsoft.com/office/drawing/2014/main" id="{C735A8E0-CE83-9BF2-4543-6D1C92AFD251}"/>
                </a:ext>
              </a:extLst>
            </p:cNvPr>
            <p:cNvSpPr/>
            <p:nvPr/>
          </p:nvSpPr>
          <p:spPr>
            <a:xfrm>
              <a:off x="4626864" y="3867911"/>
              <a:ext cx="2426335" cy="2426335"/>
            </a:xfrm>
            <a:custGeom>
              <a:avLst/>
              <a:gdLst/>
              <a:ahLst/>
              <a:cxnLst/>
              <a:rect l="l" t="t" r="r" b="b"/>
              <a:pathLst>
                <a:path w="2426334" h="2426335">
                  <a:moveTo>
                    <a:pt x="1213103" y="0"/>
                  </a:moveTo>
                  <a:lnTo>
                    <a:pt x="1164317" y="963"/>
                  </a:lnTo>
                  <a:lnTo>
                    <a:pt x="1116019" y="3829"/>
                  </a:lnTo>
                  <a:lnTo>
                    <a:pt x="1068246" y="8561"/>
                  </a:lnTo>
                  <a:lnTo>
                    <a:pt x="1021034" y="15123"/>
                  </a:lnTo>
                  <a:lnTo>
                    <a:pt x="974419" y="23479"/>
                  </a:lnTo>
                  <a:lnTo>
                    <a:pt x="928438" y="33592"/>
                  </a:lnTo>
                  <a:lnTo>
                    <a:pt x="883127" y="45427"/>
                  </a:lnTo>
                  <a:lnTo>
                    <a:pt x="838523" y="58947"/>
                  </a:lnTo>
                  <a:lnTo>
                    <a:pt x="794660" y="74115"/>
                  </a:lnTo>
                  <a:lnTo>
                    <a:pt x="751576" y="90896"/>
                  </a:lnTo>
                  <a:lnTo>
                    <a:pt x="709308" y="109253"/>
                  </a:lnTo>
                  <a:lnTo>
                    <a:pt x="667890" y="129150"/>
                  </a:lnTo>
                  <a:lnTo>
                    <a:pt x="627360" y="150551"/>
                  </a:lnTo>
                  <a:lnTo>
                    <a:pt x="587753" y="173419"/>
                  </a:lnTo>
                  <a:lnTo>
                    <a:pt x="549107" y="197719"/>
                  </a:lnTo>
                  <a:lnTo>
                    <a:pt x="511456" y="223413"/>
                  </a:lnTo>
                  <a:lnTo>
                    <a:pt x="474838" y="250467"/>
                  </a:lnTo>
                  <a:lnTo>
                    <a:pt x="439289" y="278842"/>
                  </a:lnTo>
                  <a:lnTo>
                    <a:pt x="404845" y="308504"/>
                  </a:lnTo>
                  <a:lnTo>
                    <a:pt x="371542" y="339416"/>
                  </a:lnTo>
                  <a:lnTo>
                    <a:pt x="339416" y="371542"/>
                  </a:lnTo>
                  <a:lnTo>
                    <a:pt x="308504" y="404845"/>
                  </a:lnTo>
                  <a:lnTo>
                    <a:pt x="278842" y="439289"/>
                  </a:lnTo>
                  <a:lnTo>
                    <a:pt x="250467" y="474838"/>
                  </a:lnTo>
                  <a:lnTo>
                    <a:pt x="223413" y="511456"/>
                  </a:lnTo>
                  <a:lnTo>
                    <a:pt x="197719" y="549107"/>
                  </a:lnTo>
                  <a:lnTo>
                    <a:pt x="173419" y="587753"/>
                  </a:lnTo>
                  <a:lnTo>
                    <a:pt x="150551" y="627360"/>
                  </a:lnTo>
                  <a:lnTo>
                    <a:pt x="129150" y="667890"/>
                  </a:lnTo>
                  <a:lnTo>
                    <a:pt x="109253" y="709308"/>
                  </a:lnTo>
                  <a:lnTo>
                    <a:pt x="90896" y="751576"/>
                  </a:lnTo>
                  <a:lnTo>
                    <a:pt x="74115" y="794660"/>
                  </a:lnTo>
                  <a:lnTo>
                    <a:pt x="58947" y="838523"/>
                  </a:lnTo>
                  <a:lnTo>
                    <a:pt x="45427" y="883127"/>
                  </a:lnTo>
                  <a:lnTo>
                    <a:pt x="33592" y="928438"/>
                  </a:lnTo>
                  <a:lnTo>
                    <a:pt x="23479" y="974419"/>
                  </a:lnTo>
                  <a:lnTo>
                    <a:pt x="15123" y="1021034"/>
                  </a:lnTo>
                  <a:lnTo>
                    <a:pt x="8561" y="1068246"/>
                  </a:lnTo>
                  <a:lnTo>
                    <a:pt x="3829" y="1116019"/>
                  </a:lnTo>
                  <a:lnTo>
                    <a:pt x="963" y="1164317"/>
                  </a:lnTo>
                  <a:lnTo>
                    <a:pt x="0" y="1213104"/>
                  </a:lnTo>
                  <a:lnTo>
                    <a:pt x="963" y="1261894"/>
                  </a:lnTo>
                  <a:lnTo>
                    <a:pt x="3829" y="1310195"/>
                  </a:lnTo>
                  <a:lnTo>
                    <a:pt x="8561" y="1357971"/>
                  </a:lnTo>
                  <a:lnTo>
                    <a:pt x="15123" y="1405185"/>
                  </a:lnTo>
                  <a:lnTo>
                    <a:pt x="23479" y="1451802"/>
                  </a:lnTo>
                  <a:lnTo>
                    <a:pt x="33592" y="1497785"/>
                  </a:lnTo>
                  <a:lnTo>
                    <a:pt x="45427" y="1543098"/>
                  </a:lnTo>
                  <a:lnTo>
                    <a:pt x="58947" y="1587704"/>
                  </a:lnTo>
                  <a:lnTo>
                    <a:pt x="74115" y="1631567"/>
                  </a:lnTo>
                  <a:lnTo>
                    <a:pt x="90896" y="1674652"/>
                  </a:lnTo>
                  <a:lnTo>
                    <a:pt x="109253" y="1716921"/>
                  </a:lnTo>
                  <a:lnTo>
                    <a:pt x="129150" y="1758339"/>
                  </a:lnTo>
                  <a:lnTo>
                    <a:pt x="150551" y="1798870"/>
                  </a:lnTo>
                  <a:lnTo>
                    <a:pt x="173419" y="1838476"/>
                  </a:lnTo>
                  <a:lnTo>
                    <a:pt x="197719" y="1877123"/>
                  </a:lnTo>
                  <a:lnTo>
                    <a:pt x="223413" y="1914773"/>
                  </a:lnTo>
                  <a:lnTo>
                    <a:pt x="250467" y="1951390"/>
                  </a:lnTo>
                  <a:lnTo>
                    <a:pt x="278842" y="1986939"/>
                  </a:lnTo>
                  <a:lnTo>
                    <a:pt x="308504" y="2021382"/>
                  </a:lnTo>
                  <a:lnTo>
                    <a:pt x="339416" y="2054685"/>
                  </a:lnTo>
                  <a:lnTo>
                    <a:pt x="371542" y="2086809"/>
                  </a:lnTo>
                  <a:lnTo>
                    <a:pt x="404845" y="2117720"/>
                  </a:lnTo>
                  <a:lnTo>
                    <a:pt x="439289" y="2147381"/>
                  </a:lnTo>
                  <a:lnTo>
                    <a:pt x="474838" y="2175756"/>
                  </a:lnTo>
                  <a:lnTo>
                    <a:pt x="511456" y="2202808"/>
                  </a:lnTo>
                  <a:lnTo>
                    <a:pt x="549107" y="2228501"/>
                  </a:lnTo>
                  <a:lnTo>
                    <a:pt x="587753" y="2252799"/>
                  </a:lnTo>
                  <a:lnTo>
                    <a:pt x="627360" y="2275666"/>
                  </a:lnTo>
                  <a:lnTo>
                    <a:pt x="667890" y="2297066"/>
                  </a:lnTo>
                  <a:lnTo>
                    <a:pt x="709308" y="2316962"/>
                  </a:lnTo>
                  <a:lnTo>
                    <a:pt x="751576" y="2335318"/>
                  </a:lnTo>
                  <a:lnTo>
                    <a:pt x="794660" y="2352098"/>
                  </a:lnTo>
                  <a:lnTo>
                    <a:pt x="838523" y="2367265"/>
                  </a:lnTo>
                  <a:lnTo>
                    <a:pt x="883127" y="2380784"/>
                  </a:lnTo>
                  <a:lnTo>
                    <a:pt x="928438" y="2392618"/>
                  </a:lnTo>
                  <a:lnTo>
                    <a:pt x="974419" y="2402730"/>
                  </a:lnTo>
                  <a:lnTo>
                    <a:pt x="1021034" y="2411085"/>
                  </a:lnTo>
                  <a:lnTo>
                    <a:pt x="1068246" y="2417647"/>
                  </a:lnTo>
                  <a:lnTo>
                    <a:pt x="1116019" y="2422379"/>
                  </a:lnTo>
                  <a:lnTo>
                    <a:pt x="1164317" y="2425244"/>
                  </a:lnTo>
                  <a:lnTo>
                    <a:pt x="1213103" y="2426208"/>
                  </a:lnTo>
                  <a:lnTo>
                    <a:pt x="1261890" y="2425244"/>
                  </a:lnTo>
                  <a:lnTo>
                    <a:pt x="1310188" y="2422379"/>
                  </a:lnTo>
                  <a:lnTo>
                    <a:pt x="1357961" y="2417647"/>
                  </a:lnTo>
                  <a:lnTo>
                    <a:pt x="1405173" y="2411085"/>
                  </a:lnTo>
                  <a:lnTo>
                    <a:pt x="1451788" y="2402730"/>
                  </a:lnTo>
                  <a:lnTo>
                    <a:pt x="1497769" y="2392618"/>
                  </a:lnTo>
                  <a:lnTo>
                    <a:pt x="1543080" y="2380784"/>
                  </a:lnTo>
                  <a:lnTo>
                    <a:pt x="1587684" y="2367265"/>
                  </a:lnTo>
                  <a:lnTo>
                    <a:pt x="1631547" y="2352098"/>
                  </a:lnTo>
                  <a:lnTo>
                    <a:pt x="1674631" y="2335318"/>
                  </a:lnTo>
                  <a:lnTo>
                    <a:pt x="1716899" y="2316962"/>
                  </a:lnTo>
                  <a:lnTo>
                    <a:pt x="1758317" y="2297066"/>
                  </a:lnTo>
                  <a:lnTo>
                    <a:pt x="1798847" y="2275666"/>
                  </a:lnTo>
                  <a:lnTo>
                    <a:pt x="1838454" y="2252799"/>
                  </a:lnTo>
                  <a:lnTo>
                    <a:pt x="1877100" y="2228501"/>
                  </a:lnTo>
                  <a:lnTo>
                    <a:pt x="1914751" y="2202808"/>
                  </a:lnTo>
                  <a:lnTo>
                    <a:pt x="1951369" y="2175756"/>
                  </a:lnTo>
                  <a:lnTo>
                    <a:pt x="1986918" y="2147381"/>
                  </a:lnTo>
                  <a:lnTo>
                    <a:pt x="2021362" y="2117720"/>
                  </a:lnTo>
                  <a:lnTo>
                    <a:pt x="2054665" y="2086809"/>
                  </a:lnTo>
                  <a:lnTo>
                    <a:pt x="2086791" y="2054685"/>
                  </a:lnTo>
                  <a:lnTo>
                    <a:pt x="2117703" y="2021382"/>
                  </a:lnTo>
                  <a:lnTo>
                    <a:pt x="2147365" y="1986939"/>
                  </a:lnTo>
                  <a:lnTo>
                    <a:pt x="2175740" y="1951390"/>
                  </a:lnTo>
                  <a:lnTo>
                    <a:pt x="2202794" y="1914773"/>
                  </a:lnTo>
                  <a:lnTo>
                    <a:pt x="2228488" y="1877123"/>
                  </a:lnTo>
                  <a:lnTo>
                    <a:pt x="2252788" y="1838476"/>
                  </a:lnTo>
                  <a:lnTo>
                    <a:pt x="2275656" y="1798870"/>
                  </a:lnTo>
                  <a:lnTo>
                    <a:pt x="2297057" y="1758339"/>
                  </a:lnTo>
                  <a:lnTo>
                    <a:pt x="2316954" y="1716921"/>
                  </a:lnTo>
                  <a:lnTo>
                    <a:pt x="2335311" y="1674652"/>
                  </a:lnTo>
                  <a:lnTo>
                    <a:pt x="2352092" y="1631567"/>
                  </a:lnTo>
                  <a:lnTo>
                    <a:pt x="2367260" y="1587704"/>
                  </a:lnTo>
                  <a:lnTo>
                    <a:pt x="2380780" y="1543098"/>
                  </a:lnTo>
                  <a:lnTo>
                    <a:pt x="2392615" y="1497785"/>
                  </a:lnTo>
                  <a:lnTo>
                    <a:pt x="2402728" y="1451802"/>
                  </a:lnTo>
                  <a:lnTo>
                    <a:pt x="2411084" y="1405185"/>
                  </a:lnTo>
                  <a:lnTo>
                    <a:pt x="2417646" y="1357971"/>
                  </a:lnTo>
                  <a:lnTo>
                    <a:pt x="2422378" y="1310195"/>
                  </a:lnTo>
                  <a:lnTo>
                    <a:pt x="2425244" y="1261894"/>
                  </a:lnTo>
                  <a:lnTo>
                    <a:pt x="2426208" y="1213104"/>
                  </a:lnTo>
                  <a:lnTo>
                    <a:pt x="2425244" y="1164317"/>
                  </a:lnTo>
                  <a:lnTo>
                    <a:pt x="2422378" y="1116019"/>
                  </a:lnTo>
                  <a:lnTo>
                    <a:pt x="2417646" y="1068246"/>
                  </a:lnTo>
                  <a:lnTo>
                    <a:pt x="2411084" y="1021034"/>
                  </a:lnTo>
                  <a:lnTo>
                    <a:pt x="2402728" y="974419"/>
                  </a:lnTo>
                  <a:lnTo>
                    <a:pt x="2392615" y="928438"/>
                  </a:lnTo>
                  <a:lnTo>
                    <a:pt x="2380780" y="883127"/>
                  </a:lnTo>
                  <a:lnTo>
                    <a:pt x="2367260" y="838523"/>
                  </a:lnTo>
                  <a:lnTo>
                    <a:pt x="2352092" y="794660"/>
                  </a:lnTo>
                  <a:lnTo>
                    <a:pt x="2335311" y="751576"/>
                  </a:lnTo>
                  <a:lnTo>
                    <a:pt x="2316954" y="709308"/>
                  </a:lnTo>
                  <a:lnTo>
                    <a:pt x="2297057" y="667890"/>
                  </a:lnTo>
                  <a:lnTo>
                    <a:pt x="2275656" y="627360"/>
                  </a:lnTo>
                  <a:lnTo>
                    <a:pt x="2252788" y="587753"/>
                  </a:lnTo>
                  <a:lnTo>
                    <a:pt x="2228488" y="549107"/>
                  </a:lnTo>
                  <a:lnTo>
                    <a:pt x="2202794" y="511456"/>
                  </a:lnTo>
                  <a:lnTo>
                    <a:pt x="2175740" y="474838"/>
                  </a:lnTo>
                  <a:lnTo>
                    <a:pt x="2147365" y="439289"/>
                  </a:lnTo>
                  <a:lnTo>
                    <a:pt x="2117703" y="404845"/>
                  </a:lnTo>
                  <a:lnTo>
                    <a:pt x="2086791" y="371542"/>
                  </a:lnTo>
                  <a:lnTo>
                    <a:pt x="2054665" y="339416"/>
                  </a:lnTo>
                  <a:lnTo>
                    <a:pt x="2021362" y="308504"/>
                  </a:lnTo>
                  <a:lnTo>
                    <a:pt x="1986918" y="278842"/>
                  </a:lnTo>
                  <a:lnTo>
                    <a:pt x="1951369" y="250467"/>
                  </a:lnTo>
                  <a:lnTo>
                    <a:pt x="1914751" y="223413"/>
                  </a:lnTo>
                  <a:lnTo>
                    <a:pt x="1877100" y="197719"/>
                  </a:lnTo>
                  <a:lnTo>
                    <a:pt x="1838454" y="173419"/>
                  </a:lnTo>
                  <a:lnTo>
                    <a:pt x="1798847" y="150551"/>
                  </a:lnTo>
                  <a:lnTo>
                    <a:pt x="1758317" y="129150"/>
                  </a:lnTo>
                  <a:lnTo>
                    <a:pt x="1716899" y="109253"/>
                  </a:lnTo>
                  <a:lnTo>
                    <a:pt x="1674631" y="90896"/>
                  </a:lnTo>
                  <a:lnTo>
                    <a:pt x="1631547" y="74115"/>
                  </a:lnTo>
                  <a:lnTo>
                    <a:pt x="1587684" y="58947"/>
                  </a:lnTo>
                  <a:lnTo>
                    <a:pt x="1543080" y="45427"/>
                  </a:lnTo>
                  <a:lnTo>
                    <a:pt x="1497769" y="33592"/>
                  </a:lnTo>
                  <a:lnTo>
                    <a:pt x="1451788" y="23479"/>
                  </a:lnTo>
                  <a:lnTo>
                    <a:pt x="1405173" y="15123"/>
                  </a:lnTo>
                  <a:lnTo>
                    <a:pt x="1357961" y="8561"/>
                  </a:lnTo>
                  <a:lnTo>
                    <a:pt x="1310188" y="3829"/>
                  </a:lnTo>
                  <a:lnTo>
                    <a:pt x="1261890" y="963"/>
                  </a:lnTo>
                  <a:lnTo>
                    <a:pt x="1213103" y="0"/>
                  </a:lnTo>
                  <a:close/>
                </a:path>
              </a:pathLst>
            </a:custGeom>
            <a:solidFill>
              <a:srgbClr val="4471C4"/>
            </a:solidFill>
          </p:spPr>
          <p:txBody>
            <a:bodyPr wrap="square" lIns="0" tIns="0" rIns="0" bIns="0" rtlCol="0"/>
            <a:lstStyle/>
            <a:p>
              <a:endParaRPr/>
            </a:p>
          </p:txBody>
        </p:sp>
        <p:sp>
          <p:nvSpPr>
            <p:cNvPr id="5" name="object 4">
              <a:extLst>
                <a:ext uri="{FF2B5EF4-FFF2-40B4-BE49-F238E27FC236}">
                  <a16:creationId xmlns:a16="http://schemas.microsoft.com/office/drawing/2014/main" id="{7F70D37F-7CFE-D001-1AED-BDE0F7456DE1}"/>
                </a:ext>
              </a:extLst>
            </p:cNvPr>
            <p:cNvSpPr txBox="1"/>
            <p:nvPr/>
          </p:nvSpPr>
          <p:spPr>
            <a:xfrm>
              <a:off x="5116195" y="4438759"/>
              <a:ext cx="1449705" cy="1123950"/>
            </a:xfrm>
            <a:prstGeom prst="rect">
              <a:avLst/>
            </a:prstGeom>
          </p:spPr>
          <p:txBody>
            <a:bodyPr vert="horz" wrap="square" lIns="0" tIns="12700" rIns="0" bIns="0" rtlCol="0">
              <a:spAutoFit/>
            </a:bodyPr>
            <a:lstStyle/>
            <a:p>
              <a:pPr marL="365760" marR="5080" indent="-353695">
                <a:lnSpc>
                  <a:spcPct val="128699"/>
                </a:lnSpc>
                <a:spcBef>
                  <a:spcPts val="100"/>
                </a:spcBef>
              </a:pPr>
              <a:r>
                <a:rPr sz="2800" spc="-10" dirty="0">
                  <a:solidFill>
                    <a:srgbClr val="FFFFFF"/>
                  </a:solidFill>
                  <a:latin typeface="微软雅黑"/>
                  <a:cs typeface="微软雅黑"/>
                </a:rPr>
                <a:t>第三次</a:t>
              </a:r>
              <a:r>
                <a:rPr sz="2800" spc="-25" dirty="0">
                  <a:solidFill>
                    <a:srgbClr val="FFFFFF"/>
                  </a:solidFill>
                  <a:latin typeface="微软雅黑"/>
                  <a:cs typeface="微软雅黑"/>
                </a:rPr>
                <a:t>AI浪潮</a:t>
              </a:r>
              <a:endParaRPr sz="2800">
                <a:latin typeface="微软雅黑"/>
                <a:cs typeface="微软雅黑"/>
              </a:endParaRPr>
            </a:p>
          </p:txBody>
        </p:sp>
        <p:grpSp>
          <p:nvGrpSpPr>
            <p:cNvPr id="6" name="object 5">
              <a:extLst>
                <a:ext uri="{FF2B5EF4-FFF2-40B4-BE49-F238E27FC236}">
                  <a16:creationId xmlns:a16="http://schemas.microsoft.com/office/drawing/2014/main" id="{C02662CF-DB21-279F-158E-D47687A0C12F}"/>
                </a:ext>
              </a:extLst>
            </p:cNvPr>
            <p:cNvGrpSpPr/>
            <p:nvPr/>
          </p:nvGrpSpPr>
          <p:grpSpPr>
            <a:xfrm>
              <a:off x="2072385" y="2328417"/>
              <a:ext cx="2684780" cy="2080260"/>
              <a:chOff x="2072385" y="2328417"/>
              <a:chExt cx="2684780" cy="2080260"/>
            </a:xfrm>
          </p:grpSpPr>
          <p:sp>
            <p:nvSpPr>
              <p:cNvPr id="7" name="object 6">
                <a:extLst>
                  <a:ext uri="{FF2B5EF4-FFF2-40B4-BE49-F238E27FC236}">
                    <a16:creationId xmlns:a16="http://schemas.microsoft.com/office/drawing/2014/main" id="{973A0F8D-2C12-05A7-F130-63F9A2867F8D}"/>
                  </a:ext>
                </a:extLst>
              </p:cNvPr>
              <p:cNvSpPr/>
              <p:nvPr/>
            </p:nvSpPr>
            <p:spPr>
              <a:xfrm>
                <a:off x="3113785" y="3086226"/>
                <a:ext cx="1643380" cy="1322705"/>
              </a:xfrm>
              <a:custGeom>
                <a:avLst/>
                <a:gdLst/>
                <a:ahLst/>
                <a:cxnLst/>
                <a:rect l="l" t="t" r="r" b="b"/>
                <a:pathLst>
                  <a:path w="1643379" h="1322704">
                    <a:moveTo>
                      <a:pt x="237998" y="0"/>
                    </a:moveTo>
                    <a:lnTo>
                      <a:pt x="0" y="340106"/>
                    </a:lnTo>
                    <a:lnTo>
                      <a:pt x="1240789" y="1208913"/>
                    </a:lnTo>
                    <a:lnTo>
                      <a:pt x="1161414" y="1322324"/>
                    </a:lnTo>
                    <a:lnTo>
                      <a:pt x="1643252" y="1237361"/>
                    </a:lnTo>
                    <a:lnTo>
                      <a:pt x="1558289" y="755650"/>
                    </a:lnTo>
                    <a:lnTo>
                      <a:pt x="1478914" y="868934"/>
                    </a:lnTo>
                    <a:lnTo>
                      <a:pt x="237998" y="0"/>
                    </a:lnTo>
                    <a:close/>
                  </a:path>
                </a:pathLst>
              </a:custGeom>
              <a:solidFill>
                <a:srgbClr val="AFBBDE"/>
              </a:solidFill>
            </p:spPr>
            <p:txBody>
              <a:bodyPr wrap="square" lIns="0" tIns="0" rIns="0" bIns="0" rtlCol="0"/>
              <a:lstStyle/>
              <a:p>
                <a:endParaRPr/>
              </a:p>
            </p:txBody>
          </p:sp>
          <p:sp>
            <p:nvSpPr>
              <p:cNvPr id="8" name="object 7">
                <a:extLst>
                  <a:ext uri="{FF2B5EF4-FFF2-40B4-BE49-F238E27FC236}">
                    <a16:creationId xmlns:a16="http://schemas.microsoft.com/office/drawing/2014/main" id="{0A8CD4DC-8C8A-F864-068B-2ABC73F7F882}"/>
                  </a:ext>
                </a:extLst>
              </p:cNvPr>
              <p:cNvSpPr/>
              <p:nvPr/>
            </p:nvSpPr>
            <p:spPr>
              <a:xfrm>
                <a:off x="2078735" y="2334767"/>
                <a:ext cx="2307590" cy="1844039"/>
              </a:xfrm>
              <a:custGeom>
                <a:avLst/>
                <a:gdLst/>
                <a:ahLst/>
                <a:cxnLst/>
                <a:rect l="l" t="t" r="r" b="b"/>
                <a:pathLst>
                  <a:path w="2307590" h="1844039">
                    <a:moveTo>
                      <a:pt x="2122931" y="0"/>
                    </a:moveTo>
                    <a:lnTo>
                      <a:pt x="184403" y="0"/>
                    </a:lnTo>
                    <a:lnTo>
                      <a:pt x="135378" y="6586"/>
                    </a:lnTo>
                    <a:lnTo>
                      <a:pt x="91327" y="25174"/>
                    </a:lnTo>
                    <a:lnTo>
                      <a:pt x="54006" y="54006"/>
                    </a:lnTo>
                    <a:lnTo>
                      <a:pt x="25174" y="91327"/>
                    </a:lnTo>
                    <a:lnTo>
                      <a:pt x="6586" y="135378"/>
                    </a:lnTo>
                    <a:lnTo>
                      <a:pt x="0" y="184404"/>
                    </a:lnTo>
                    <a:lnTo>
                      <a:pt x="0" y="1659636"/>
                    </a:lnTo>
                    <a:lnTo>
                      <a:pt x="6586" y="1708661"/>
                    </a:lnTo>
                    <a:lnTo>
                      <a:pt x="25174" y="1752712"/>
                    </a:lnTo>
                    <a:lnTo>
                      <a:pt x="54006" y="1790033"/>
                    </a:lnTo>
                    <a:lnTo>
                      <a:pt x="91327" y="1818865"/>
                    </a:lnTo>
                    <a:lnTo>
                      <a:pt x="135378" y="1837453"/>
                    </a:lnTo>
                    <a:lnTo>
                      <a:pt x="184403" y="1844040"/>
                    </a:lnTo>
                    <a:lnTo>
                      <a:pt x="2122931" y="1844040"/>
                    </a:lnTo>
                    <a:lnTo>
                      <a:pt x="2171957" y="1837453"/>
                    </a:lnTo>
                    <a:lnTo>
                      <a:pt x="2216008" y="1818865"/>
                    </a:lnTo>
                    <a:lnTo>
                      <a:pt x="2253329" y="1790033"/>
                    </a:lnTo>
                    <a:lnTo>
                      <a:pt x="2282161" y="1752712"/>
                    </a:lnTo>
                    <a:lnTo>
                      <a:pt x="2300749" y="1708661"/>
                    </a:lnTo>
                    <a:lnTo>
                      <a:pt x="2307336" y="1659636"/>
                    </a:lnTo>
                    <a:lnTo>
                      <a:pt x="2307336" y="184404"/>
                    </a:lnTo>
                    <a:lnTo>
                      <a:pt x="2300749" y="135378"/>
                    </a:lnTo>
                    <a:lnTo>
                      <a:pt x="2282161" y="91327"/>
                    </a:lnTo>
                    <a:lnTo>
                      <a:pt x="2253329" y="54006"/>
                    </a:lnTo>
                    <a:lnTo>
                      <a:pt x="2216008" y="25174"/>
                    </a:lnTo>
                    <a:lnTo>
                      <a:pt x="2171957" y="6586"/>
                    </a:lnTo>
                    <a:lnTo>
                      <a:pt x="2122931" y="0"/>
                    </a:lnTo>
                    <a:close/>
                  </a:path>
                </a:pathLst>
              </a:custGeom>
              <a:solidFill>
                <a:srgbClr val="4471C4"/>
              </a:solidFill>
            </p:spPr>
            <p:txBody>
              <a:bodyPr wrap="square" lIns="0" tIns="0" rIns="0" bIns="0" rtlCol="0"/>
              <a:lstStyle/>
              <a:p>
                <a:endParaRPr/>
              </a:p>
            </p:txBody>
          </p:sp>
          <p:sp>
            <p:nvSpPr>
              <p:cNvPr id="9" name="object 8">
                <a:extLst>
                  <a:ext uri="{FF2B5EF4-FFF2-40B4-BE49-F238E27FC236}">
                    <a16:creationId xmlns:a16="http://schemas.microsoft.com/office/drawing/2014/main" id="{5B7DE102-9689-5D41-9A20-D63615A468CD}"/>
                  </a:ext>
                </a:extLst>
              </p:cNvPr>
              <p:cNvSpPr/>
              <p:nvPr/>
            </p:nvSpPr>
            <p:spPr>
              <a:xfrm>
                <a:off x="2078735" y="2334767"/>
                <a:ext cx="2307590" cy="1844039"/>
              </a:xfrm>
              <a:custGeom>
                <a:avLst/>
                <a:gdLst/>
                <a:ahLst/>
                <a:cxnLst/>
                <a:rect l="l" t="t" r="r" b="b"/>
                <a:pathLst>
                  <a:path w="2307590" h="1844039">
                    <a:moveTo>
                      <a:pt x="0" y="184404"/>
                    </a:moveTo>
                    <a:lnTo>
                      <a:pt x="6586" y="135378"/>
                    </a:lnTo>
                    <a:lnTo>
                      <a:pt x="25174" y="91327"/>
                    </a:lnTo>
                    <a:lnTo>
                      <a:pt x="54006" y="54006"/>
                    </a:lnTo>
                    <a:lnTo>
                      <a:pt x="91327" y="25174"/>
                    </a:lnTo>
                    <a:lnTo>
                      <a:pt x="135378" y="6586"/>
                    </a:lnTo>
                    <a:lnTo>
                      <a:pt x="184403" y="0"/>
                    </a:lnTo>
                    <a:lnTo>
                      <a:pt x="2122931" y="0"/>
                    </a:lnTo>
                    <a:lnTo>
                      <a:pt x="2171957" y="6586"/>
                    </a:lnTo>
                    <a:lnTo>
                      <a:pt x="2216008" y="25174"/>
                    </a:lnTo>
                    <a:lnTo>
                      <a:pt x="2253329" y="54006"/>
                    </a:lnTo>
                    <a:lnTo>
                      <a:pt x="2282161" y="91327"/>
                    </a:lnTo>
                    <a:lnTo>
                      <a:pt x="2300749" y="135378"/>
                    </a:lnTo>
                    <a:lnTo>
                      <a:pt x="2307336" y="184404"/>
                    </a:lnTo>
                    <a:lnTo>
                      <a:pt x="2307336" y="1659636"/>
                    </a:lnTo>
                    <a:lnTo>
                      <a:pt x="2300749" y="1708661"/>
                    </a:lnTo>
                    <a:lnTo>
                      <a:pt x="2282161" y="1752712"/>
                    </a:lnTo>
                    <a:lnTo>
                      <a:pt x="2253329" y="1790033"/>
                    </a:lnTo>
                    <a:lnTo>
                      <a:pt x="2216008" y="1818865"/>
                    </a:lnTo>
                    <a:lnTo>
                      <a:pt x="2171957" y="1837453"/>
                    </a:lnTo>
                    <a:lnTo>
                      <a:pt x="2122931" y="1844040"/>
                    </a:lnTo>
                    <a:lnTo>
                      <a:pt x="184403" y="1844040"/>
                    </a:lnTo>
                    <a:lnTo>
                      <a:pt x="135378" y="1837453"/>
                    </a:lnTo>
                    <a:lnTo>
                      <a:pt x="91327" y="1818865"/>
                    </a:lnTo>
                    <a:lnTo>
                      <a:pt x="54006" y="1790033"/>
                    </a:lnTo>
                    <a:lnTo>
                      <a:pt x="25174" y="1752712"/>
                    </a:lnTo>
                    <a:lnTo>
                      <a:pt x="6586" y="1708661"/>
                    </a:lnTo>
                    <a:lnTo>
                      <a:pt x="0" y="1659636"/>
                    </a:lnTo>
                    <a:lnTo>
                      <a:pt x="0" y="184404"/>
                    </a:lnTo>
                    <a:close/>
                  </a:path>
                </a:pathLst>
              </a:custGeom>
              <a:ln w="12192">
                <a:solidFill>
                  <a:srgbClr val="FFFFFF"/>
                </a:solidFill>
              </a:ln>
            </p:spPr>
            <p:txBody>
              <a:bodyPr wrap="square" lIns="0" tIns="0" rIns="0" bIns="0" rtlCol="0"/>
              <a:lstStyle/>
              <a:p>
                <a:endParaRPr/>
              </a:p>
            </p:txBody>
          </p:sp>
        </p:grpSp>
        <p:sp>
          <p:nvSpPr>
            <p:cNvPr id="10" name="object 9">
              <a:extLst>
                <a:ext uri="{FF2B5EF4-FFF2-40B4-BE49-F238E27FC236}">
                  <a16:creationId xmlns:a16="http://schemas.microsoft.com/office/drawing/2014/main" id="{310DAB43-3472-0789-FE38-7780C79DFD68}"/>
                </a:ext>
              </a:extLst>
            </p:cNvPr>
            <p:cNvSpPr txBox="1"/>
            <p:nvPr/>
          </p:nvSpPr>
          <p:spPr>
            <a:xfrm>
              <a:off x="2208657" y="2595168"/>
              <a:ext cx="2049780" cy="1202690"/>
            </a:xfrm>
            <a:prstGeom prst="rect">
              <a:avLst/>
            </a:prstGeom>
          </p:spPr>
          <p:txBody>
            <a:bodyPr vert="horz" wrap="square" lIns="0" tIns="100965" rIns="0" bIns="0" rtlCol="0">
              <a:spAutoFit/>
            </a:bodyPr>
            <a:lstStyle/>
            <a:p>
              <a:pPr algn="ctr">
                <a:lnSpc>
                  <a:spcPct val="100000"/>
                </a:lnSpc>
                <a:spcBef>
                  <a:spcPts val="795"/>
                </a:spcBef>
              </a:pPr>
              <a:r>
                <a:rPr sz="2000" b="1" spc="-20" dirty="0">
                  <a:solidFill>
                    <a:srgbClr val="FFFFFF"/>
                  </a:solidFill>
                  <a:latin typeface="微软雅黑"/>
                  <a:cs typeface="微软雅黑"/>
                </a:rPr>
                <a:t>大数</a:t>
              </a:r>
              <a:r>
                <a:rPr sz="2000" b="1" spc="-50" dirty="0">
                  <a:solidFill>
                    <a:srgbClr val="FFFFFF"/>
                  </a:solidFill>
                  <a:latin typeface="微软雅黑"/>
                  <a:cs typeface="微软雅黑"/>
                </a:rPr>
                <a:t>据</a:t>
              </a:r>
              <a:endParaRPr sz="2000" dirty="0">
                <a:latin typeface="微软雅黑"/>
                <a:cs typeface="微软雅黑"/>
              </a:endParaRPr>
            </a:p>
            <a:p>
              <a:pPr marL="12065" marR="5080" algn="ctr">
                <a:lnSpc>
                  <a:spcPct val="128099"/>
                </a:lnSpc>
                <a:spcBef>
                  <a:spcPts val="25"/>
                </a:spcBef>
              </a:pPr>
              <a:r>
                <a:rPr sz="2000" spc="-20" dirty="0">
                  <a:solidFill>
                    <a:srgbClr val="FFFFFF"/>
                  </a:solidFill>
                  <a:latin typeface="微软雅黑"/>
                  <a:cs typeface="微软雅黑"/>
                </a:rPr>
                <a:t>互联网、物联网</a:t>
              </a:r>
              <a:r>
                <a:rPr sz="2000" spc="-50" dirty="0">
                  <a:solidFill>
                    <a:srgbClr val="FFFFFF"/>
                  </a:solidFill>
                  <a:latin typeface="微软雅黑"/>
                  <a:cs typeface="微软雅黑"/>
                </a:rPr>
                <a:t>、</a:t>
              </a:r>
              <a:r>
                <a:rPr sz="2000" spc="-20" dirty="0">
                  <a:solidFill>
                    <a:srgbClr val="FFFFFF"/>
                  </a:solidFill>
                  <a:latin typeface="微软雅黑"/>
                  <a:cs typeface="微软雅黑"/>
                </a:rPr>
                <a:t>传感器、智能手</a:t>
              </a:r>
              <a:r>
                <a:rPr sz="2000" spc="-50" dirty="0">
                  <a:solidFill>
                    <a:srgbClr val="FFFFFF"/>
                  </a:solidFill>
                  <a:latin typeface="微软雅黑"/>
                  <a:cs typeface="微软雅黑"/>
                </a:rPr>
                <a:t>机</a:t>
              </a:r>
              <a:endParaRPr sz="2000" dirty="0">
                <a:latin typeface="微软雅黑"/>
                <a:cs typeface="微软雅黑"/>
              </a:endParaRPr>
            </a:p>
          </p:txBody>
        </p:sp>
        <p:grpSp>
          <p:nvGrpSpPr>
            <p:cNvPr id="11" name="object 10">
              <a:extLst>
                <a:ext uri="{FF2B5EF4-FFF2-40B4-BE49-F238E27FC236}">
                  <a16:creationId xmlns:a16="http://schemas.microsoft.com/office/drawing/2014/main" id="{5C3F27B6-75B3-6F06-B770-1547594B0F69}"/>
                </a:ext>
              </a:extLst>
            </p:cNvPr>
            <p:cNvGrpSpPr/>
            <p:nvPr/>
          </p:nvGrpSpPr>
          <p:grpSpPr>
            <a:xfrm>
              <a:off x="4535170" y="969010"/>
              <a:ext cx="2609850" cy="2792730"/>
              <a:chOff x="4535170" y="969010"/>
              <a:chExt cx="2609850" cy="2792730"/>
            </a:xfrm>
          </p:grpSpPr>
          <p:sp>
            <p:nvSpPr>
              <p:cNvPr id="12" name="object 11">
                <a:extLst>
                  <a:ext uri="{FF2B5EF4-FFF2-40B4-BE49-F238E27FC236}">
                    <a16:creationId xmlns:a16="http://schemas.microsoft.com/office/drawing/2014/main" id="{0EEFFC6F-8920-EEA4-0906-C063E727D37D}"/>
                  </a:ext>
                </a:extLst>
              </p:cNvPr>
              <p:cNvSpPr/>
              <p:nvPr/>
            </p:nvSpPr>
            <p:spPr>
              <a:xfrm>
                <a:off x="5495544" y="1898904"/>
                <a:ext cx="688975" cy="1862455"/>
              </a:xfrm>
              <a:custGeom>
                <a:avLst/>
                <a:gdLst/>
                <a:ahLst/>
                <a:cxnLst/>
                <a:rect l="l" t="t" r="r" b="b"/>
                <a:pathLst>
                  <a:path w="688975" h="1862454">
                    <a:moveTo>
                      <a:pt x="551052" y="0"/>
                    </a:moveTo>
                    <a:lnTo>
                      <a:pt x="137794" y="0"/>
                    </a:lnTo>
                    <a:lnTo>
                      <a:pt x="137794" y="1517904"/>
                    </a:lnTo>
                    <a:lnTo>
                      <a:pt x="0" y="1517904"/>
                    </a:lnTo>
                    <a:lnTo>
                      <a:pt x="344423" y="1862328"/>
                    </a:lnTo>
                    <a:lnTo>
                      <a:pt x="688847" y="1517904"/>
                    </a:lnTo>
                    <a:lnTo>
                      <a:pt x="551052" y="1517904"/>
                    </a:lnTo>
                    <a:lnTo>
                      <a:pt x="551052" y="0"/>
                    </a:lnTo>
                    <a:close/>
                  </a:path>
                </a:pathLst>
              </a:custGeom>
              <a:solidFill>
                <a:srgbClr val="AFBBDE"/>
              </a:solidFill>
            </p:spPr>
            <p:txBody>
              <a:bodyPr wrap="square" lIns="0" tIns="0" rIns="0" bIns="0" rtlCol="0"/>
              <a:lstStyle/>
              <a:p>
                <a:endParaRPr/>
              </a:p>
            </p:txBody>
          </p:sp>
          <p:sp>
            <p:nvSpPr>
              <p:cNvPr id="13" name="object 12">
                <a:extLst>
                  <a:ext uri="{FF2B5EF4-FFF2-40B4-BE49-F238E27FC236}">
                    <a16:creationId xmlns:a16="http://schemas.microsoft.com/office/drawing/2014/main" id="{818C5FE8-1953-EFA0-DAA2-5FCDF6F80078}"/>
                  </a:ext>
                </a:extLst>
              </p:cNvPr>
              <p:cNvSpPr/>
              <p:nvPr/>
            </p:nvSpPr>
            <p:spPr>
              <a:xfrm>
                <a:off x="4541520" y="975360"/>
                <a:ext cx="2597150" cy="1847214"/>
              </a:xfrm>
              <a:custGeom>
                <a:avLst/>
                <a:gdLst/>
                <a:ahLst/>
                <a:cxnLst/>
                <a:rect l="l" t="t" r="r" b="b"/>
                <a:pathLst>
                  <a:path w="2597150" h="1847214">
                    <a:moveTo>
                      <a:pt x="2412237" y="0"/>
                    </a:moveTo>
                    <a:lnTo>
                      <a:pt x="184657" y="0"/>
                    </a:lnTo>
                    <a:lnTo>
                      <a:pt x="135569" y="6596"/>
                    </a:lnTo>
                    <a:lnTo>
                      <a:pt x="91458" y="25211"/>
                    </a:lnTo>
                    <a:lnTo>
                      <a:pt x="54086" y="54086"/>
                    </a:lnTo>
                    <a:lnTo>
                      <a:pt x="25211" y="91458"/>
                    </a:lnTo>
                    <a:lnTo>
                      <a:pt x="6596" y="135569"/>
                    </a:lnTo>
                    <a:lnTo>
                      <a:pt x="0" y="184657"/>
                    </a:lnTo>
                    <a:lnTo>
                      <a:pt x="0" y="1662429"/>
                    </a:lnTo>
                    <a:lnTo>
                      <a:pt x="6596" y="1711518"/>
                    </a:lnTo>
                    <a:lnTo>
                      <a:pt x="25211" y="1755629"/>
                    </a:lnTo>
                    <a:lnTo>
                      <a:pt x="54086" y="1793001"/>
                    </a:lnTo>
                    <a:lnTo>
                      <a:pt x="91458" y="1821876"/>
                    </a:lnTo>
                    <a:lnTo>
                      <a:pt x="135569" y="1840491"/>
                    </a:lnTo>
                    <a:lnTo>
                      <a:pt x="184657" y="1847088"/>
                    </a:lnTo>
                    <a:lnTo>
                      <a:pt x="2412237" y="1847088"/>
                    </a:lnTo>
                    <a:lnTo>
                      <a:pt x="2461326" y="1840491"/>
                    </a:lnTo>
                    <a:lnTo>
                      <a:pt x="2505437" y="1821876"/>
                    </a:lnTo>
                    <a:lnTo>
                      <a:pt x="2542809" y="1793001"/>
                    </a:lnTo>
                    <a:lnTo>
                      <a:pt x="2571684" y="1755629"/>
                    </a:lnTo>
                    <a:lnTo>
                      <a:pt x="2590299" y="1711518"/>
                    </a:lnTo>
                    <a:lnTo>
                      <a:pt x="2596896" y="1662429"/>
                    </a:lnTo>
                    <a:lnTo>
                      <a:pt x="2596896" y="184657"/>
                    </a:lnTo>
                    <a:lnTo>
                      <a:pt x="2590299" y="135569"/>
                    </a:lnTo>
                    <a:lnTo>
                      <a:pt x="2571684" y="91458"/>
                    </a:lnTo>
                    <a:lnTo>
                      <a:pt x="2542809" y="54086"/>
                    </a:lnTo>
                    <a:lnTo>
                      <a:pt x="2505437" y="25211"/>
                    </a:lnTo>
                    <a:lnTo>
                      <a:pt x="2461326" y="6596"/>
                    </a:lnTo>
                    <a:lnTo>
                      <a:pt x="2412237" y="0"/>
                    </a:lnTo>
                    <a:close/>
                  </a:path>
                </a:pathLst>
              </a:custGeom>
              <a:solidFill>
                <a:srgbClr val="4471C4"/>
              </a:solidFill>
            </p:spPr>
            <p:txBody>
              <a:bodyPr wrap="square" lIns="0" tIns="0" rIns="0" bIns="0" rtlCol="0"/>
              <a:lstStyle/>
              <a:p>
                <a:endParaRPr/>
              </a:p>
            </p:txBody>
          </p:sp>
          <p:sp>
            <p:nvSpPr>
              <p:cNvPr id="14" name="object 13">
                <a:extLst>
                  <a:ext uri="{FF2B5EF4-FFF2-40B4-BE49-F238E27FC236}">
                    <a16:creationId xmlns:a16="http://schemas.microsoft.com/office/drawing/2014/main" id="{905700FC-0B11-DC75-EA1D-754ABC318901}"/>
                  </a:ext>
                </a:extLst>
              </p:cNvPr>
              <p:cNvSpPr/>
              <p:nvPr/>
            </p:nvSpPr>
            <p:spPr>
              <a:xfrm>
                <a:off x="4541520" y="975360"/>
                <a:ext cx="2597150" cy="1847214"/>
              </a:xfrm>
              <a:custGeom>
                <a:avLst/>
                <a:gdLst/>
                <a:ahLst/>
                <a:cxnLst/>
                <a:rect l="l" t="t" r="r" b="b"/>
                <a:pathLst>
                  <a:path w="2597150" h="1847214">
                    <a:moveTo>
                      <a:pt x="0" y="184657"/>
                    </a:moveTo>
                    <a:lnTo>
                      <a:pt x="6596" y="135569"/>
                    </a:lnTo>
                    <a:lnTo>
                      <a:pt x="25211" y="91458"/>
                    </a:lnTo>
                    <a:lnTo>
                      <a:pt x="54086" y="54086"/>
                    </a:lnTo>
                    <a:lnTo>
                      <a:pt x="91458" y="25211"/>
                    </a:lnTo>
                    <a:lnTo>
                      <a:pt x="135569" y="6596"/>
                    </a:lnTo>
                    <a:lnTo>
                      <a:pt x="184657" y="0"/>
                    </a:lnTo>
                    <a:lnTo>
                      <a:pt x="2412237" y="0"/>
                    </a:lnTo>
                    <a:lnTo>
                      <a:pt x="2461326" y="6596"/>
                    </a:lnTo>
                    <a:lnTo>
                      <a:pt x="2505437" y="25211"/>
                    </a:lnTo>
                    <a:lnTo>
                      <a:pt x="2542809" y="54086"/>
                    </a:lnTo>
                    <a:lnTo>
                      <a:pt x="2571684" y="91458"/>
                    </a:lnTo>
                    <a:lnTo>
                      <a:pt x="2590299" y="135569"/>
                    </a:lnTo>
                    <a:lnTo>
                      <a:pt x="2596896" y="184657"/>
                    </a:lnTo>
                    <a:lnTo>
                      <a:pt x="2596896" y="1662429"/>
                    </a:lnTo>
                    <a:lnTo>
                      <a:pt x="2590299" y="1711518"/>
                    </a:lnTo>
                    <a:lnTo>
                      <a:pt x="2571684" y="1755629"/>
                    </a:lnTo>
                    <a:lnTo>
                      <a:pt x="2542809" y="1793001"/>
                    </a:lnTo>
                    <a:lnTo>
                      <a:pt x="2505437" y="1821876"/>
                    </a:lnTo>
                    <a:lnTo>
                      <a:pt x="2461326" y="1840491"/>
                    </a:lnTo>
                    <a:lnTo>
                      <a:pt x="2412237" y="1847088"/>
                    </a:lnTo>
                    <a:lnTo>
                      <a:pt x="184657" y="1847088"/>
                    </a:lnTo>
                    <a:lnTo>
                      <a:pt x="135569" y="1840491"/>
                    </a:lnTo>
                    <a:lnTo>
                      <a:pt x="91458" y="1821876"/>
                    </a:lnTo>
                    <a:lnTo>
                      <a:pt x="54086" y="1793001"/>
                    </a:lnTo>
                    <a:lnTo>
                      <a:pt x="25211" y="1755629"/>
                    </a:lnTo>
                    <a:lnTo>
                      <a:pt x="6596" y="1711518"/>
                    </a:lnTo>
                    <a:lnTo>
                      <a:pt x="0" y="1662429"/>
                    </a:lnTo>
                    <a:lnTo>
                      <a:pt x="0" y="184657"/>
                    </a:lnTo>
                    <a:close/>
                  </a:path>
                </a:pathLst>
              </a:custGeom>
              <a:ln w="12192">
                <a:solidFill>
                  <a:srgbClr val="FFFFFF"/>
                </a:solidFill>
              </a:ln>
            </p:spPr>
            <p:txBody>
              <a:bodyPr wrap="square" lIns="0" tIns="0" rIns="0" bIns="0" rtlCol="0"/>
              <a:lstStyle/>
              <a:p>
                <a:endParaRPr/>
              </a:p>
            </p:txBody>
          </p:sp>
        </p:grpSp>
        <p:sp>
          <p:nvSpPr>
            <p:cNvPr id="15" name="object 14">
              <a:extLst>
                <a:ext uri="{FF2B5EF4-FFF2-40B4-BE49-F238E27FC236}">
                  <a16:creationId xmlns:a16="http://schemas.microsoft.com/office/drawing/2014/main" id="{DD856B4F-981E-FB2F-5652-C78DCDB63B0A}"/>
                </a:ext>
              </a:extLst>
            </p:cNvPr>
            <p:cNvSpPr txBox="1"/>
            <p:nvPr/>
          </p:nvSpPr>
          <p:spPr>
            <a:xfrm>
              <a:off x="4689728" y="1432512"/>
              <a:ext cx="2302510" cy="813435"/>
            </a:xfrm>
            <a:prstGeom prst="rect">
              <a:avLst/>
            </a:prstGeom>
          </p:spPr>
          <p:txBody>
            <a:bodyPr vert="horz" wrap="square" lIns="0" tIns="101600" rIns="0" bIns="0" rtlCol="0">
              <a:spAutoFit/>
            </a:bodyPr>
            <a:lstStyle/>
            <a:p>
              <a:pPr algn="ctr">
                <a:lnSpc>
                  <a:spcPct val="100000"/>
                </a:lnSpc>
                <a:spcBef>
                  <a:spcPts val="800"/>
                </a:spcBef>
              </a:pPr>
              <a:r>
                <a:rPr sz="2000" b="1" spc="-25" dirty="0">
                  <a:solidFill>
                    <a:srgbClr val="FFFFFF"/>
                  </a:solidFill>
                  <a:latin typeface="微软雅黑"/>
                  <a:cs typeface="微软雅黑"/>
                </a:rPr>
                <a:t>算</a:t>
              </a:r>
              <a:r>
                <a:rPr sz="2000" b="1" spc="-50" dirty="0">
                  <a:solidFill>
                    <a:srgbClr val="FFFFFF"/>
                  </a:solidFill>
                  <a:latin typeface="微软雅黑"/>
                  <a:cs typeface="微软雅黑"/>
                </a:rPr>
                <a:t>法</a:t>
              </a:r>
              <a:endParaRPr sz="2000" dirty="0">
                <a:latin typeface="微软雅黑"/>
                <a:cs typeface="微软雅黑"/>
              </a:endParaRPr>
            </a:p>
            <a:p>
              <a:pPr algn="ctr">
                <a:lnSpc>
                  <a:spcPct val="100000"/>
                </a:lnSpc>
                <a:spcBef>
                  <a:spcPts val="700"/>
                </a:spcBef>
              </a:pPr>
              <a:r>
                <a:rPr sz="2000" spc="-20" dirty="0">
                  <a:solidFill>
                    <a:srgbClr val="FFFFFF"/>
                  </a:solidFill>
                  <a:latin typeface="微软雅黑"/>
                  <a:cs typeface="微软雅黑"/>
                </a:rPr>
                <a:t>机器学习、深度学</a:t>
              </a:r>
              <a:r>
                <a:rPr sz="2000" spc="-50" dirty="0">
                  <a:solidFill>
                    <a:srgbClr val="FFFFFF"/>
                  </a:solidFill>
                  <a:latin typeface="微软雅黑"/>
                  <a:cs typeface="微软雅黑"/>
                </a:rPr>
                <a:t>习</a:t>
              </a:r>
              <a:endParaRPr sz="2000" dirty="0">
                <a:latin typeface="微软雅黑"/>
                <a:cs typeface="微软雅黑"/>
              </a:endParaRPr>
            </a:p>
          </p:txBody>
        </p:sp>
        <p:grpSp>
          <p:nvGrpSpPr>
            <p:cNvPr id="16" name="object 15">
              <a:extLst>
                <a:ext uri="{FF2B5EF4-FFF2-40B4-BE49-F238E27FC236}">
                  <a16:creationId xmlns:a16="http://schemas.microsoft.com/office/drawing/2014/main" id="{2D780D02-AC7B-2C97-8A32-3627E129C819}"/>
                </a:ext>
              </a:extLst>
            </p:cNvPr>
            <p:cNvGrpSpPr/>
            <p:nvPr/>
          </p:nvGrpSpPr>
          <p:grpSpPr>
            <a:xfrm>
              <a:off x="6922896" y="2328672"/>
              <a:ext cx="2693670" cy="2080260"/>
              <a:chOff x="6922896" y="2328672"/>
              <a:chExt cx="2693670" cy="2080260"/>
            </a:xfrm>
          </p:grpSpPr>
          <p:sp>
            <p:nvSpPr>
              <p:cNvPr id="17" name="object 16">
                <a:extLst>
                  <a:ext uri="{FF2B5EF4-FFF2-40B4-BE49-F238E27FC236}">
                    <a16:creationId xmlns:a16="http://schemas.microsoft.com/office/drawing/2014/main" id="{55492821-6E9E-E7B0-7669-B2E7152826CD}"/>
                  </a:ext>
                </a:extLst>
              </p:cNvPr>
              <p:cNvSpPr/>
              <p:nvPr/>
            </p:nvSpPr>
            <p:spPr>
              <a:xfrm>
                <a:off x="6922896" y="3086227"/>
                <a:ext cx="1643380" cy="1322705"/>
              </a:xfrm>
              <a:custGeom>
                <a:avLst/>
                <a:gdLst/>
                <a:ahLst/>
                <a:cxnLst/>
                <a:rect l="l" t="t" r="r" b="b"/>
                <a:pathLst>
                  <a:path w="1643379" h="1322704">
                    <a:moveTo>
                      <a:pt x="1405254" y="0"/>
                    </a:moveTo>
                    <a:lnTo>
                      <a:pt x="164337" y="868934"/>
                    </a:lnTo>
                    <a:lnTo>
                      <a:pt x="84962" y="755650"/>
                    </a:lnTo>
                    <a:lnTo>
                      <a:pt x="0" y="1237361"/>
                    </a:lnTo>
                    <a:lnTo>
                      <a:pt x="481710" y="1322324"/>
                    </a:lnTo>
                    <a:lnTo>
                      <a:pt x="402462" y="1208913"/>
                    </a:lnTo>
                    <a:lnTo>
                      <a:pt x="1643252" y="340106"/>
                    </a:lnTo>
                    <a:lnTo>
                      <a:pt x="1405254" y="0"/>
                    </a:lnTo>
                    <a:close/>
                  </a:path>
                </a:pathLst>
              </a:custGeom>
              <a:solidFill>
                <a:srgbClr val="AFBBDE"/>
              </a:solidFill>
            </p:spPr>
            <p:txBody>
              <a:bodyPr wrap="square" lIns="0" tIns="0" rIns="0" bIns="0" rtlCol="0"/>
              <a:lstStyle/>
              <a:p>
                <a:endParaRPr/>
              </a:p>
            </p:txBody>
          </p:sp>
          <p:sp>
            <p:nvSpPr>
              <p:cNvPr id="18" name="object 17">
                <a:extLst>
                  <a:ext uri="{FF2B5EF4-FFF2-40B4-BE49-F238E27FC236}">
                    <a16:creationId xmlns:a16="http://schemas.microsoft.com/office/drawing/2014/main" id="{9BEDFDDA-088A-9DBD-D479-A77B94461886}"/>
                  </a:ext>
                </a:extLst>
              </p:cNvPr>
              <p:cNvSpPr/>
              <p:nvPr/>
            </p:nvSpPr>
            <p:spPr>
              <a:xfrm>
                <a:off x="7284719" y="2334768"/>
                <a:ext cx="2326005" cy="1844039"/>
              </a:xfrm>
              <a:custGeom>
                <a:avLst/>
                <a:gdLst/>
                <a:ahLst/>
                <a:cxnLst/>
                <a:rect l="l" t="t" r="r" b="b"/>
                <a:pathLst>
                  <a:path w="2326004" h="1844039">
                    <a:moveTo>
                      <a:pt x="2141220" y="0"/>
                    </a:moveTo>
                    <a:lnTo>
                      <a:pt x="184403" y="0"/>
                    </a:lnTo>
                    <a:lnTo>
                      <a:pt x="135378" y="6586"/>
                    </a:lnTo>
                    <a:lnTo>
                      <a:pt x="91327" y="25174"/>
                    </a:lnTo>
                    <a:lnTo>
                      <a:pt x="54006" y="54006"/>
                    </a:lnTo>
                    <a:lnTo>
                      <a:pt x="25174" y="91327"/>
                    </a:lnTo>
                    <a:lnTo>
                      <a:pt x="6586" y="135378"/>
                    </a:lnTo>
                    <a:lnTo>
                      <a:pt x="0" y="184404"/>
                    </a:lnTo>
                    <a:lnTo>
                      <a:pt x="0" y="1659636"/>
                    </a:lnTo>
                    <a:lnTo>
                      <a:pt x="6586" y="1708661"/>
                    </a:lnTo>
                    <a:lnTo>
                      <a:pt x="25174" y="1752712"/>
                    </a:lnTo>
                    <a:lnTo>
                      <a:pt x="54006" y="1790033"/>
                    </a:lnTo>
                    <a:lnTo>
                      <a:pt x="91327" y="1818865"/>
                    </a:lnTo>
                    <a:lnTo>
                      <a:pt x="135378" y="1837453"/>
                    </a:lnTo>
                    <a:lnTo>
                      <a:pt x="184403" y="1844040"/>
                    </a:lnTo>
                    <a:lnTo>
                      <a:pt x="2141220" y="1844040"/>
                    </a:lnTo>
                    <a:lnTo>
                      <a:pt x="2190245" y="1837453"/>
                    </a:lnTo>
                    <a:lnTo>
                      <a:pt x="2234296" y="1818865"/>
                    </a:lnTo>
                    <a:lnTo>
                      <a:pt x="2271617" y="1790033"/>
                    </a:lnTo>
                    <a:lnTo>
                      <a:pt x="2300449" y="1752712"/>
                    </a:lnTo>
                    <a:lnTo>
                      <a:pt x="2319037" y="1708661"/>
                    </a:lnTo>
                    <a:lnTo>
                      <a:pt x="2325624" y="1659636"/>
                    </a:lnTo>
                    <a:lnTo>
                      <a:pt x="2325624" y="184404"/>
                    </a:lnTo>
                    <a:lnTo>
                      <a:pt x="2319037" y="135378"/>
                    </a:lnTo>
                    <a:lnTo>
                      <a:pt x="2300449" y="91327"/>
                    </a:lnTo>
                    <a:lnTo>
                      <a:pt x="2271617" y="54006"/>
                    </a:lnTo>
                    <a:lnTo>
                      <a:pt x="2234296" y="25174"/>
                    </a:lnTo>
                    <a:lnTo>
                      <a:pt x="2190245" y="6586"/>
                    </a:lnTo>
                    <a:lnTo>
                      <a:pt x="2141220" y="0"/>
                    </a:lnTo>
                    <a:close/>
                  </a:path>
                </a:pathLst>
              </a:custGeom>
              <a:solidFill>
                <a:srgbClr val="4471C4"/>
              </a:solidFill>
            </p:spPr>
            <p:txBody>
              <a:bodyPr wrap="square" lIns="0" tIns="0" rIns="0" bIns="0" rtlCol="0"/>
              <a:lstStyle/>
              <a:p>
                <a:endParaRPr/>
              </a:p>
            </p:txBody>
          </p:sp>
          <p:sp>
            <p:nvSpPr>
              <p:cNvPr id="19" name="object 18">
                <a:extLst>
                  <a:ext uri="{FF2B5EF4-FFF2-40B4-BE49-F238E27FC236}">
                    <a16:creationId xmlns:a16="http://schemas.microsoft.com/office/drawing/2014/main" id="{01E58004-63B5-A405-2874-25F651FAF94A}"/>
                  </a:ext>
                </a:extLst>
              </p:cNvPr>
              <p:cNvSpPr/>
              <p:nvPr/>
            </p:nvSpPr>
            <p:spPr>
              <a:xfrm>
                <a:off x="7284719" y="2334768"/>
                <a:ext cx="2326005" cy="1844039"/>
              </a:xfrm>
              <a:custGeom>
                <a:avLst/>
                <a:gdLst/>
                <a:ahLst/>
                <a:cxnLst/>
                <a:rect l="l" t="t" r="r" b="b"/>
                <a:pathLst>
                  <a:path w="2326004" h="1844039">
                    <a:moveTo>
                      <a:pt x="0" y="184404"/>
                    </a:moveTo>
                    <a:lnTo>
                      <a:pt x="6586" y="135378"/>
                    </a:lnTo>
                    <a:lnTo>
                      <a:pt x="25174" y="91327"/>
                    </a:lnTo>
                    <a:lnTo>
                      <a:pt x="54006" y="54006"/>
                    </a:lnTo>
                    <a:lnTo>
                      <a:pt x="91327" y="25174"/>
                    </a:lnTo>
                    <a:lnTo>
                      <a:pt x="135378" y="6586"/>
                    </a:lnTo>
                    <a:lnTo>
                      <a:pt x="184403" y="0"/>
                    </a:lnTo>
                    <a:lnTo>
                      <a:pt x="2141220" y="0"/>
                    </a:lnTo>
                    <a:lnTo>
                      <a:pt x="2190245" y="6586"/>
                    </a:lnTo>
                    <a:lnTo>
                      <a:pt x="2234296" y="25174"/>
                    </a:lnTo>
                    <a:lnTo>
                      <a:pt x="2271617" y="54006"/>
                    </a:lnTo>
                    <a:lnTo>
                      <a:pt x="2300449" y="91327"/>
                    </a:lnTo>
                    <a:lnTo>
                      <a:pt x="2319037" y="135378"/>
                    </a:lnTo>
                    <a:lnTo>
                      <a:pt x="2325624" y="184404"/>
                    </a:lnTo>
                    <a:lnTo>
                      <a:pt x="2325624" y="1659636"/>
                    </a:lnTo>
                    <a:lnTo>
                      <a:pt x="2319037" y="1708661"/>
                    </a:lnTo>
                    <a:lnTo>
                      <a:pt x="2300449" y="1752712"/>
                    </a:lnTo>
                    <a:lnTo>
                      <a:pt x="2271617" y="1790033"/>
                    </a:lnTo>
                    <a:lnTo>
                      <a:pt x="2234296" y="1818865"/>
                    </a:lnTo>
                    <a:lnTo>
                      <a:pt x="2190245" y="1837453"/>
                    </a:lnTo>
                    <a:lnTo>
                      <a:pt x="2141220" y="1844040"/>
                    </a:lnTo>
                    <a:lnTo>
                      <a:pt x="184403" y="1844040"/>
                    </a:lnTo>
                    <a:lnTo>
                      <a:pt x="135378" y="1837453"/>
                    </a:lnTo>
                    <a:lnTo>
                      <a:pt x="91327" y="1818865"/>
                    </a:lnTo>
                    <a:lnTo>
                      <a:pt x="54006" y="1790033"/>
                    </a:lnTo>
                    <a:lnTo>
                      <a:pt x="25174" y="1752712"/>
                    </a:lnTo>
                    <a:lnTo>
                      <a:pt x="6586" y="1708661"/>
                    </a:lnTo>
                    <a:lnTo>
                      <a:pt x="0" y="1659636"/>
                    </a:lnTo>
                    <a:lnTo>
                      <a:pt x="0" y="184404"/>
                    </a:lnTo>
                    <a:close/>
                  </a:path>
                </a:pathLst>
              </a:custGeom>
              <a:ln w="12192">
                <a:solidFill>
                  <a:srgbClr val="FFFFFF"/>
                </a:solidFill>
              </a:ln>
            </p:spPr>
            <p:txBody>
              <a:bodyPr wrap="square" lIns="0" tIns="0" rIns="0" bIns="0" rtlCol="0"/>
              <a:lstStyle/>
              <a:p>
                <a:endParaRPr/>
              </a:p>
            </p:txBody>
          </p:sp>
        </p:grpSp>
        <p:sp>
          <p:nvSpPr>
            <p:cNvPr id="20" name="object 19">
              <a:extLst>
                <a:ext uri="{FF2B5EF4-FFF2-40B4-BE49-F238E27FC236}">
                  <a16:creationId xmlns:a16="http://schemas.microsoft.com/office/drawing/2014/main" id="{14068334-618D-4A14-877B-C5751D308305}"/>
                </a:ext>
              </a:extLst>
            </p:cNvPr>
            <p:cNvSpPr txBox="1"/>
            <p:nvPr/>
          </p:nvSpPr>
          <p:spPr>
            <a:xfrm>
              <a:off x="7293738" y="2595168"/>
              <a:ext cx="2326005" cy="1160189"/>
            </a:xfrm>
            <a:prstGeom prst="rect">
              <a:avLst/>
            </a:prstGeom>
          </p:spPr>
          <p:txBody>
            <a:bodyPr vert="horz" wrap="square" lIns="0" tIns="100965" rIns="0" bIns="0" rtlCol="0">
              <a:spAutoFit/>
            </a:bodyPr>
            <a:lstStyle/>
            <a:p>
              <a:pPr algn="ctr">
                <a:lnSpc>
                  <a:spcPct val="100000"/>
                </a:lnSpc>
                <a:spcBef>
                  <a:spcPts val="795"/>
                </a:spcBef>
              </a:pPr>
              <a:r>
                <a:rPr sz="2000" b="1" spc="-20" dirty="0">
                  <a:solidFill>
                    <a:srgbClr val="FFFFFF"/>
                  </a:solidFill>
                  <a:latin typeface="微软雅黑"/>
                  <a:cs typeface="微软雅黑"/>
                </a:rPr>
                <a:t>算</a:t>
              </a:r>
              <a:r>
                <a:rPr sz="2000" b="1" spc="-50" dirty="0">
                  <a:solidFill>
                    <a:srgbClr val="FFFFFF"/>
                  </a:solidFill>
                  <a:latin typeface="微软雅黑"/>
                  <a:cs typeface="微软雅黑"/>
                </a:rPr>
                <a:t>力</a:t>
              </a:r>
              <a:endParaRPr sz="2000" dirty="0">
                <a:latin typeface="微软雅黑"/>
                <a:cs typeface="微软雅黑"/>
              </a:endParaRPr>
            </a:p>
            <a:p>
              <a:pPr marL="12700" marR="5080" algn="ctr">
                <a:lnSpc>
                  <a:spcPct val="128099"/>
                </a:lnSpc>
                <a:spcBef>
                  <a:spcPts val="25"/>
                </a:spcBef>
              </a:pPr>
              <a:r>
                <a:rPr sz="2000" spc="-20" dirty="0">
                  <a:solidFill>
                    <a:srgbClr val="FFFFFF"/>
                  </a:solidFill>
                  <a:latin typeface="微软雅黑"/>
                  <a:cs typeface="微软雅黑"/>
                </a:rPr>
                <a:t>GPU</a:t>
              </a:r>
              <a:r>
                <a:rPr lang="en-US" sz="2000" spc="-20" dirty="0">
                  <a:solidFill>
                    <a:srgbClr val="FFFFFF"/>
                  </a:solidFill>
                  <a:latin typeface="微软雅黑"/>
                  <a:cs typeface="微软雅黑"/>
                </a:rPr>
                <a:t>(</a:t>
              </a:r>
              <a:r>
                <a:rPr lang="zh-CN" altLang="en-US" sz="2000" spc="-20" dirty="0">
                  <a:solidFill>
                    <a:srgbClr val="FFFFFF"/>
                  </a:solidFill>
                  <a:latin typeface="微软雅黑"/>
                  <a:cs typeface="微软雅黑"/>
                </a:rPr>
                <a:t>并行处理</a:t>
              </a:r>
              <a:r>
                <a:rPr lang="en-US" sz="2000" spc="-20" dirty="0">
                  <a:solidFill>
                    <a:srgbClr val="FFFFFF"/>
                  </a:solidFill>
                  <a:latin typeface="微软雅黑"/>
                  <a:cs typeface="微软雅黑"/>
                </a:rPr>
                <a:t>)</a:t>
              </a:r>
              <a:r>
                <a:rPr sz="2000" spc="-20" dirty="0">
                  <a:solidFill>
                    <a:srgbClr val="FFFFFF"/>
                  </a:solidFill>
                  <a:latin typeface="微软雅黑"/>
                  <a:cs typeface="微软雅黑"/>
                </a:rPr>
                <a:t>、云计算、</a:t>
              </a:r>
              <a:r>
                <a:rPr sz="2000" spc="-50" dirty="0">
                  <a:solidFill>
                    <a:srgbClr val="FFFFFF"/>
                  </a:solidFill>
                  <a:latin typeface="微软雅黑"/>
                  <a:cs typeface="微软雅黑"/>
                </a:rPr>
                <a:t>超</a:t>
              </a:r>
              <a:r>
                <a:rPr sz="2000" spc="-20" dirty="0">
                  <a:solidFill>
                    <a:srgbClr val="FFFFFF"/>
                  </a:solidFill>
                  <a:latin typeface="微软雅黑"/>
                  <a:cs typeface="微软雅黑"/>
                </a:rPr>
                <a:t>级计算</a:t>
              </a:r>
              <a:r>
                <a:rPr sz="2000" spc="-50" dirty="0">
                  <a:solidFill>
                    <a:srgbClr val="FFFFFF"/>
                  </a:solidFill>
                  <a:latin typeface="微软雅黑"/>
                  <a:cs typeface="微软雅黑"/>
                </a:rPr>
                <a:t>机</a:t>
              </a:r>
              <a:endParaRPr sz="2000" dirty="0">
                <a:latin typeface="微软雅黑"/>
                <a:cs typeface="微软雅黑"/>
              </a:endParaRPr>
            </a:p>
          </p:txBody>
        </p:sp>
      </p:grpSp>
      <p:sp>
        <p:nvSpPr>
          <p:cNvPr id="3" name="日期占位符 2">
            <a:extLst>
              <a:ext uri="{FF2B5EF4-FFF2-40B4-BE49-F238E27FC236}">
                <a16:creationId xmlns:a16="http://schemas.microsoft.com/office/drawing/2014/main" id="{3CE8E3E7-488B-52F3-662B-754B951D22C3}"/>
              </a:ext>
            </a:extLst>
          </p:cNvPr>
          <p:cNvSpPr>
            <a:spLocks noGrp="1"/>
          </p:cNvSpPr>
          <p:nvPr>
            <p:ph type="dt" sz="half" idx="10"/>
          </p:nvPr>
        </p:nvSpPr>
        <p:spPr/>
        <p:txBody>
          <a:bodyPr/>
          <a:lstStyle/>
          <a:p>
            <a:fld id="{A564E727-3542-470E-A690-A34EADB7B583}" type="datetime1">
              <a:rPr lang="en-US" altLang="zh-CN" smtClean="0"/>
              <a:t>6/28/2023</a:t>
            </a:fld>
            <a:endParaRPr lang="zh-CN" altLang="en-US"/>
          </a:p>
        </p:txBody>
      </p:sp>
      <p:sp>
        <p:nvSpPr>
          <p:cNvPr id="22" name="灯片编号占位符 21">
            <a:extLst>
              <a:ext uri="{FF2B5EF4-FFF2-40B4-BE49-F238E27FC236}">
                <a16:creationId xmlns:a16="http://schemas.microsoft.com/office/drawing/2014/main" id="{FD63E4D3-6DE3-9EE2-9FF2-31737AC30AEB}"/>
              </a:ext>
            </a:extLst>
          </p:cNvPr>
          <p:cNvSpPr>
            <a:spLocks noGrp="1"/>
          </p:cNvSpPr>
          <p:nvPr>
            <p:ph type="sldNum" sz="quarter" idx="12"/>
          </p:nvPr>
        </p:nvSpPr>
        <p:spPr/>
        <p:txBody>
          <a:bodyPr/>
          <a:lstStyle/>
          <a:p>
            <a:fld id="{90B84CC8-F017-4F0F-85E6-E9C4F513246C}" type="slidenum">
              <a:rPr lang="zh-CN" altLang="en-US" smtClean="0"/>
              <a:t>122</a:t>
            </a:fld>
            <a:endParaRPr lang="zh-CN" altLang="en-US"/>
          </a:p>
        </p:txBody>
      </p:sp>
    </p:spTree>
    <p:extLst>
      <p:ext uri="{BB962C8B-B14F-4D97-AF65-F5344CB8AC3E}">
        <p14:creationId xmlns:p14="http://schemas.microsoft.com/office/powerpoint/2010/main" val="201127883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新一代人工智能</a:t>
            </a:r>
          </a:p>
        </p:txBody>
      </p:sp>
      <p:sp>
        <p:nvSpPr>
          <p:cNvPr id="3" name="内容占位符 2"/>
          <p:cNvSpPr>
            <a:spLocks noGrp="1"/>
          </p:cNvSpPr>
          <p:nvPr>
            <p:ph idx="1"/>
          </p:nvPr>
        </p:nvSpPr>
        <p:spPr/>
        <p:txBody>
          <a:bodyPr>
            <a:normAutofit fontScale="85000" lnSpcReduction="10000"/>
          </a:bodyPr>
          <a:lstStyle/>
          <a:p>
            <a:r>
              <a:rPr lang="zh-CN" altLang="en-US" dirty="0"/>
              <a:t>最新发展</a:t>
            </a:r>
          </a:p>
          <a:p>
            <a:pPr lvl="1"/>
            <a:r>
              <a:rPr lang="zh-CN" altLang="en-US" dirty="0"/>
              <a:t>无人驾驶汽车、语音识别、自主规划与调度、博弈、垃圾信息过滤、后勤规划、机器人技术、机器翻译等。</a:t>
            </a:r>
            <a:endParaRPr lang="en-US" altLang="zh-CN" dirty="0"/>
          </a:p>
          <a:p>
            <a:r>
              <a:rPr lang="zh-CN" altLang="en-US" dirty="0"/>
              <a:t>国家政策： </a:t>
            </a:r>
            <a:r>
              <a:rPr lang="en-US" altLang="zh-CN" dirty="0"/>
              <a:t>2017</a:t>
            </a:r>
            <a:r>
              <a:rPr lang="zh-CN" altLang="en-US" dirty="0"/>
              <a:t>年</a:t>
            </a:r>
            <a:r>
              <a:rPr lang="en-US" altLang="zh-CN" dirty="0"/>
              <a:t>7</a:t>
            </a:r>
            <a:r>
              <a:rPr lang="zh-CN" altLang="en-US" dirty="0"/>
              <a:t>月</a:t>
            </a:r>
            <a:r>
              <a:rPr lang="en-US" altLang="zh-CN" dirty="0"/>
              <a:t>20</a:t>
            </a:r>
            <a:r>
              <a:rPr lang="zh-CN" altLang="en-US" dirty="0"/>
              <a:t>日</a:t>
            </a:r>
            <a:r>
              <a:rPr lang="en-US" altLang="zh-CN" dirty="0"/>
              <a:t>,</a:t>
            </a:r>
            <a:r>
              <a:rPr lang="zh-CN" altLang="en-US" dirty="0"/>
              <a:t>国务院印发</a:t>
            </a:r>
            <a:r>
              <a:rPr lang="en-US" altLang="zh-CN" dirty="0"/>
              <a:t>《</a:t>
            </a:r>
            <a:r>
              <a:rPr lang="zh-CN" altLang="en-US" dirty="0"/>
              <a:t>新一代人工智能发展规划</a:t>
            </a:r>
            <a:r>
              <a:rPr lang="en-US" altLang="zh-CN" dirty="0"/>
              <a:t>》</a:t>
            </a:r>
          </a:p>
          <a:p>
            <a:pPr lvl="1"/>
            <a:r>
              <a:rPr lang="en-US" altLang="zh-CN" dirty="0"/>
              <a:t>2018</a:t>
            </a:r>
            <a:r>
              <a:rPr lang="zh-CN" altLang="en-US" dirty="0"/>
              <a:t>政府工作报告：“</a:t>
            </a:r>
            <a:r>
              <a:rPr lang="en-US" altLang="zh-CN" dirty="0"/>
              <a:t>…</a:t>
            </a:r>
            <a:r>
              <a:rPr lang="zh-CN" altLang="en-US" dirty="0"/>
              <a:t>实施大数据发展行动，加强新一代人工智能研发应用</a:t>
            </a:r>
            <a:r>
              <a:rPr lang="en-US" altLang="zh-CN" dirty="0"/>
              <a:t>…</a:t>
            </a:r>
            <a:r>
              <a:rPr lang="zh-CN" altLang="en-US" dirty="0"/>
              <a:t>”</a:t>
            </a:r>
          </a:p>
          <a:p>
            <a:r>
              <a:rPr lang="zh-CN" altLang="en-US" dirty="0"/>
              <a:t>产业：</a:t>
            </a:r>
            <a:r>
              <a:rPr lang="en-US" altLang="zh-CN" dirty="0"/>
              <a:t>Google</a:t>
            </a:r>
            <a:r>
              <a:rPr lang="zh-CN" altLang="en-US" dirty="0"/>
              <a:t>、</a:t>
            </a:r>
            <a:r>
              <a:rPr lang="en-US" altLang="zh-CN" dirty="0"/>
              <a:t>Microsoft</a:t>
            </a:r>
            <a:r>
              <a:rPr lang="zh-CN" altLang="en-US" dirty="0"/>
              <a:t>、</a:t>
            </a:r>
            <a:r>
              <a:rPr lang="en-US" altLang="zh-CN" dirty="0"/>
              <a:t>BAT</a:t>
            </a:r>
            <a:r>
              <a:rPr lang="zh-CN" altLang="en-US" dirty="0"/>
              <a:t>等科技巨头全面转型人工智能发展战略 </a:t>
            </a:r>
          </a:p>
          <a:p>
            <a:r>
              <a:rPr lang="zh-CN" altLang="en-US" dirty="0"/>
              <a:t>产品：寒武纪 </a:t>
            </a:r>
            <a:r>
              <a:rPr lang="en-US" altLang="zh-CN" dirty="0"/>
              <a:t>1H8</a:t>
            </a:r>
            <a:r>
              <a:rPr lang="zh-CN" altLang="en-US" dirty="0"/>
              <a:t>等</a:t>
            </a:r>
            <a:r>
              <a:rPr lang="en-US" altLang="zh-CN" dirty="0"/>
              <a:t>AI</a:t>
            </a:r>
            <a:r>
              <a:rPr lang="zh-CN" altLang="en-US" dirty="0"/>
              <a:t>芯片，百度</a:t>
            </a:r>
            <a:r>
              <a:rPr lang="en-US" altLang="zh-CN" dirty="0"/>
              <a:t>Apollo</a:t>
            </a:r>
            <a:r>
              <a:rPr lang="zh-CN" altLang="en-US" dirty="0"/>
              <a:t>计划开放自动驾驶平台等</a:t>
            </a:r>
          </a:p>
          <a:p>
            <a:r>
              <a:rPr lang="zh-CN" altLang="en-US" dirty="0"/>
              <a:t>伦理：</a:t>
            </a:r>
            <a:r>
              <a:rPr lang="en-US" altLang="zh-CN" dirty="0"/>
              <a:t>2017</a:t>
            </a:r>
            <a:r>
              <a:rPr lang="zh-CN" altLang="en-US" dirty="0"/>
              <a:t>年</a:t>
            </a:r>
            <a:r>
              <a:rPr lang="en-US" altLang="zh-CN" dirty="0"/>
              <a:t>1</a:t>
            </a:r>
            <a:r>
              <a:rPr lang="zh-CN" altLang="en-US" dirty="0"/>
              <a:t>月，</a:t>
            </a:r>
            <a:r>
              <a:rPr lang="en-US" altLang="zh-CN" dirty="0"/>
              <a:t>Asilomar AI Principles 23</a:t>
            </a:r>
            <a:r>
              <a:rPr lang="zh-CN" altLang="en-US" dirty="0"/>
              <a:t>条</a:t>
            </a:r>
            <a:endParaRPr lang="en-US" altLang="zh-CN" dirty="0"/>
          </a:p>
          <a:p>
            <a:pPr lvl="1"/>
            <a:r>
              <a:rPr lang="zh-CN" altLang="en-US" dirty="0"/>
              <a:t>保护人的隐私、身份认同、能动性、平等性</a:t>
            </a:r>
          </a:p>
        </p:txBody>
      </p:sp>
      <p:sp>
        <p:nvSpPr>
          <p:cNvPr id="4" name="日期占位符 3">
            <a:extLst>
              <a:ext uri="{FF2B5EF4-FFF2-40B4-BE49-F238E27FC236}">
                <a16:creationId xmlns:a16="http://schemas.microsoft.com/office/drawing/2014/main" id="{D9313B5C-9A98-374D-32EE-758D21BEE8D5}"/>
              </a:ext>
            </a:extLst>
          </p:cNvPr>
          <p:cNvSpPr>
            <a:spLocks noGrp="1"/>
          </p:cNvSpPr>
          <p:nvPr>
            <p:ph type="dt" sz="half" idx="10"/>
          </p:nvPr>
        </p:nvSpPr>
        <p:spPr/>
        <p:txBody>
          <a:bodyPr/>
          <a:lstStyle/>
          <a:p>
            <a:fld id="{89B079F0-B835-449F-AC67-AB8514E9E5C9}"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BE3B69D7-08E9-9B3E-51D6-24DA3DF26319}"/>
              </a:ext>
            </a:extLst>
          </p:cNvPr>
          <p:cNvSpPr>
            <a:spLocks noGrp="1"/>
          </p:cNvSpPr>
          <p:nvPr>
            <p:ph type="sldNum" sz="quarter" idx="12"/>
          </p:nvPr>
        </p:nvSpPr>
        <p:spPr/>
        <p:txBody>
          <a:bodyPr/>
          <a:lstStyle/>
          <a:p>
            <a:fld id="{90B84CC8-F017-4F0F-85E6-E9C4F513246C}" type="slidenum">
              <a:rPr lang="zh-CN" altLang="en-US" smtClean="0"/>
              <a:t>123</a:t>
            </a:fld>
            <a:endParaRPr lang="zh-CN" altLang="en-US"/>
          </a:p>
        </p:txBody>
      </p:sp>
    </p:spTree>
    <p:extLst>
      <p:ext uri="{BB962C8B-B14F-4D97-AF65-F5344CB8AC3E}">
        <p14:creationId xmlns:p14="http://schemas.microsoft.com/office/powerpoint/2010/main" val="31301777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4" descr="IMG_3962.JPG"/>
          <p:cNvPicPr>
            <a:picLocks noChangeAspect="1"/>
          </p:cNvPicPr>
          <p:nvPr/>
        </p:nvPicPr>
        <p:blipFill rotWithShape="1">
          <a:blip r:embed="rId2">
            <a:extLst>
              <a:ext uri="{28A0092B-C50C-407E-A947-70E740481C1C}">
                <a14:useLocalDpi xmlns:a14="http://schemas.microsoft.com/office/drawing/2010/main" val="0"/>
              </a:ext>
            </a:extLst>
          </a:blip>
          <a:srcRect l="1432" t="2813" r="-1" b="27464"/>
          <a:stretch/>
        </p:blipFill>
        <p:spPr>
          <a:xfrm>
            <a:off x="-1" y="-1"/>
            <a:ext cx="12192001" cy="6869087"/>
          </a:xfrm>
          <a:prstGeom prst="rect">
            <a:avLst/>
          </a:prstGeom>
        </p:spPr>
      </p:pic>
      <p:sp>
        <p:nvSpPr>
          <p:cNvPr id="2" name="日期占位符 1">
            <a:extLst>
              <a:ext uri="{FF2B5EF4-FFF2-40B4-BE49-F238E27FC236}">
                <a16:creationId xmlns:a16="http://schemas.microsoft.com/office/drawing/2014/main" id="{7B8A1D4C-304A-9D79-C8FC-58B7C96A5B44}"/>
              </a:ext>
            </a:extLst>
          </p:cNvPr>
          <p:cNvSpPr>
            <a:spLocks noGrp="1"/>
          </p:cNvSpPr>
          <p:nvPr>
            <p:ph type="dt" sz="half" idx="10"/>
          </p:nvPr>
        </p:nvSpPr>
        <p:spPr/>
        <p:txBody>
          <a:bodyPr/>
          <a:lstStyle/>
          <a:p>
            <a:fld id="{C7F1759B-0994-4CE3-95F7-0798B55662DA}" type="datetime1">
              <a:rPr lang="en-US" altLang="zh-CN" smtClean="0"/>
              <a:t>6/28/2023</a:t>
            </a:fld>
            <a:endParaRPr lang="zh-CN" altLang="en-US"/>
          </a:p>
        </p:txBody>
      </p:sp>
      <p:sp>
        <p:nvSpPr>
          <p:cNvPr id="3" name="灯片编号占位符 2">
            <a:extLst>
              <a:ext uri="{FF2B5EF4-FFF2-40B4-BE49-F238E27FC236}">
                <a16:creationId xmlns:a16="http://schemas.microsoft.com/office/drawing/2014/main" id="{978C23A0-B040-472F-265C-87F64547ABC3}"/>
              </a:ext>
            </a:extLst>
          </p:cNvPr>
          <p:cNvSpPr>
            <a:spLocks noGrp="1"/>
          </p:cNvSpPr>
          <p:nvPr>
            <p:ph type="sldNum" sz="quarter" idx="12"/>
          </p:nvPr>
        </p:nvSpPr>
        <p:spPr/>
        <p:txBody>
          <a:bodyPr/>
          <a:lstStyle/>
          <a:p>
            <a:fld id="{90B84CC8-F017-4F0F-85E6-E9C4F513246C}" type="slidenum">
              <a:rPr lang="zh-CN" altLang="en-US" smtClean="0"/>
              <a:t>124</a:t>
            </a:fld>
            <a:endParaRPr lang="zh-CN" altLang="en-US"/>
          </a:p>
        </p:txBody>
      </p:sp>
    </p:spTree>
    <p:extLst>
      <p:ext uri="{BB962C8B-B14F-4D97-AF65-F5344CB8AC3E}">
        <p14:creationId xmlns:p14="http://schemas.microsoft.com/office/powerpoint/2010/main" val="345828610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80F390-81F4-02FE-48AB-6ADC446A762C}"/>
              </a:ext>
            </a:extLst>
          </p:cNvPr>
          <p:cNvSpPr>
            <a:spLocks noGrp="1"/>
          </p:cNvSpPr>
          <p:nvPr>
            <p:ph type="title"/>
          </p:nvPr>
        </p:nvSpPr>
        <p:spPr/>
        <p:txBody>
          <a:bodyPr/>
          <a:lstStyle/>
          <a:p>
            <a:r>
              <a:rPr lang="zh-CN" altLang="en-US" dirty="0"/>
              <a:t>三次人机对弈</a:t>
            </a:r>
          </a:p>
        </p:txBody>
      </p:sp>
      <p:sp>
        <p:nvSpPr>
          <p:cNvPr id="3" name="内容占位符 2">
            <a:extLst>
              <a:ext uri="{FF2B5EF4-FFF2-40B4-BE49-F238E27FC236}">
                <a16:creationId xmlns:a16="http://schemas.microsoft.com/office/drawing/2014/main" id="{129DC431-3EF1-1465-C893-91168EEC711C}"/>
              </a:ext>
            </a:extLst>
          </p:cNvPr>
          <p:cNvSpPr>
            <a:spLocks noGrp="1"/>
          </p:cNvSpPr>
          <p:nvPr>
            <p:ph idx="1"/>
          </p:nvPr>
        </p:nvSpPr>
        <p:spPr/>
        <p:txBody>
          <a:bodyPr/>
          <a:lstStyle/>
          <a:p>
            <a:r>
              <a:rPr lang="en-US" altLang="zh-CN" dirty="0"/>
              <a:t>1962 </a:t>
            </a:r>
            <a:r>
              <a:rPr lang="zh-CN" altLang="en-US" dirty="0"/>
              <a:t>西洋跳棋</a:t>
            </a:r>
          </a:p>
          <a:p>
            <a:r>
              <a:rPr lang="en-US" altLang="zh-CN" dirty="0"/>
              <a:t>1997 </a:t>
            </a:r>
            <a:r>
              <a:rPr lang="zh-CN" altLang="en-US" dirty="0"/>
              <a:t>国际象棋</a:t>
            </a:r>
          </a:p>
          <a:p>
            <a:r>
              <a:rPr lang="en-US" altLang="zh-CN" dirty="0"/>
              <a:t>2016 </a:t>
            </a:r>
            <a:r>
              <a:rPr lang="zh-CN" altLang="en-US" dirty="0"/>
              <a:t>围棋</a:t>
            </a:r>
          </a:p>
          <a:p>
            <a:endParaRPr lang="zh-CN" altLang="en-US" dirty="0"/>
          </a:p>
        </p:txBody>
      </p:sp>
      <p:sp>
        <p:nvSpPr>
          <p:cNvPr id="4" name="日期占位符 3">
            <a:extLst>
              <a:ext uri="{FF2B5EF4-FFF2-40B4-BE49-F238E27FC236}">
                <a16:creationId xmlns:a16="http://schemas.microsoft.com/office/drawing/2014/main" id="{A9F47EB7-2394-E39A-939E-B7247B263751}"/>
              </a:ext>
            </a:extLst>
          </p:cNvPr>
          <p:cNvSpPr>
            <a:spLocks noGrp="1"/>
          </p:cNvSpPr>
          <p:nvPr>
            <p:ph type="dt" sz="half" idx="10"/>
          </p:nvPr>
        </p:nvSpPr>
        <p:spPr/>
        <p:txBody>
          <a:bodyPr/>
          <a:lstStyle/>
          <a:p>
            <a:fld id="{BF867CC2-BC6D-4964-B2B1-FD93317CC7E7}"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D41FF1DA-421B-0328-244B-628F2B4C0C03}"/>
              </a:ext>
            </a:extLst>
          </p:cNvPr>
          <p:cNvSpPr>
            <a:spLocks noGrp="1"/>
          </p:cNvSpPr>
          <p:nvPr>
            <p:ph type="sldNum" sz="quarter" idx="12"/>
          </p:nvPr>
        </p:nvSpPr>
        <p:spPr/>
        <p:txBody>
          <a:bodyPr/>
          <a:lstStyle/>
          <a:p>
            <a:fld id="{90B84CC8-F017-4F0F-85E6-E9C4F513246C}" type="slidenum">
              <a:rPr lang="zh-CN" altLang="en-US" smtClean="0"/>
              <a:t>125</a:t>
            </a:fld>
            <a:endParaRPr lang="zh-CN" altLang="en-US"/>
          </a:p>
        </p:txBody>
      </p:sp>
    </p:spTree>
    <p:extLst>
      <p:ext uri="{BB962C8B-B14F-4D97-AF65-F5344CB8AC3E}">
        <p14:creationId xmlns:p14="http://schemas.microsoft.com/office/powerpoint/2010/main" val="2413809586"/>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effectLst/>
              </a:rPr>
              <a:t>选择人机对弈的原因</a:t>
            </a:r>
            <a:endParaRPr lang="zh-CN" altLang="en-US" dirty="0"/>
          </a:p>
        </p:txBody>
      </p:sp>
      <p:sp>
        <p:nvSpPr>
          <p:cNvPr id="5" name="内容占位符 4"/>
          <p:cNvSpPr>
            <a:spLocks noGrp="1"/>
          </p:cNvSpPr>
          <p:nvPr>
            <p:ph idx="1"/>
          </p:nvPr>
        </p:nvSpPr>
        <p:spPr/>
        <p:txBody>
          <a:bodyPr>
            <a:normAutofit fontScale="85000" lnSpcReduction="10000"/>
          </a:bodyPr>
          <a:lstStyle/>
          <a:p>
            <a:r>
              <a:rPr lang="zh-CN" altLang="en-US" dirty="0"/>
              <a:t>从简单的跳棋、到复杂的象棋、直到最近热门的围棋，为何在人工智能领域，科学家们总是热衷于让</a:t>
            </a:r>
            <a:r>
              <a:rPr lang="en-US" altLang="zh-CN" dirty="0"/>
              <a:t>AI</a:t>
            </a:r>
            <a:r>
              <a:rPr lang="zh-CN" altLang="en-US" dirty="0"/>
              <a:t>下棋？</a:t>
            </a:r>
            <a:endParaRPr lang="en-US" altLang="zh-CN" dirty="0"/>
          </a:p>
          <a:p>
            <a:pPr lvl="1"/>
            <a:r>
              <a:rPr lang="zh-CN" altLang="en-US" dirty="0">
                <a:effectLst/>
              </a:rPr>
              <a:t>棋类游戏自古以来就被认为是人类智力活动的象征，</a:t>
            </a:r>
            <a:r>
              <a:rPr lang="zh-CN" altLang="en-US" dirty="0"/>
              <a:t>受众面广泛</a:t>
            </a:r>
            <a:endParaRPr lang="en-US" altLang="zh-CN" dirty="0"/>
          </a:p>
          <a:p>
            <a:pPr lvl="2"/>
            <a:r>
              <a:rPr lang="zh-CN" altLang="en-US" dirty="0">
                <a:effectLst/>
              </a:rPr>
              <a:t>模拟人类活动的</a:t>
            </a:r>
            <a:r>
              <a:rPr lang="en-US" altLang="zh-CN" dirty="0">
                <a:effectLst/>
              </a:rPr>
              <a:t>AI</a:t>
            </a:r>
            <a:r>
              <a:rPr lang="zh-CN" altLang="en-US" dirty="0">
                <a:effectLst/>
              </a:rPr>
              <a:t>如果能成功达到甚至高于人类水平</a:t>
            </a:r>
            <a:endParaRPr lang="en-US" altLang="zh-CN" dirty="0">
              <a:effectLst/>
            </a:endParaRPr>
          </a:p>
          <a:p>
            <a:pPr lvl="2"/>
            <a:r>
              <a:rPr lang="zh-CN" altLang="en-US" dirty="0">
                <a:effectLst/>
              </a:rPr>
              <a:t>可以吸引更多人关注并投身于</a:t>
            </a:r>
            <a:r>
              <a:rPr lang="en-US" altLang="zh-CN" dirty="0">
                <a:effectLst/>
              </a:rPr>
              <a:t>AI</a:t>
            </a:r>
            <a:r>
              <a:rPr lang="zh-CN" altLang="en-US" dirty="0">
                <a:effectLst/>
              </a:rPr>
              <a:t>的研究和应用中</a:t>
            </a:r>
          </a:p>
          <a:p>
            <a:pPr lvl="1"/>
            <a:r>
              <a:rPr lang="zh-CN" altLang="en-US" dirty="0">
                <a:effectLst/>
              </a:rPr>
              <a:t>棋类很适合作为新的</a:t>
            </a:r>
            <a:r>
              <a:rPr lang="en-US" altLang="zh-CN" dirty="0">
                <a:effectLst/>
              </a:rPr>
              <a:t>AI</a:t>
            </a:r>
            <a:r>
              <a:rPr lang="zh-CN" altLang="en-US" dirty="0">
                <a:effectLst/>
              </a:rPr>
              <a:t>算法的度量（</a:t>
            </a:r>
            <a:r>
              <a:rPr lang="en-US" altLang="zh-CN" dirty="0">
                <a:effectLst/>
              </a:rPr>
              <a:t>Benchmark</a:t>
            </a:r>
            <a:r>
              <a:rPr lang="zh-CN" altLang="en-US" dirty="0">
                <a:effectLst/>
              </a:rPr>
              <a:t>）</a:t>
            </a:r>
            <a:endParaRPr lang="en-US" altLang="zh-CN" dirty="0">
              <a:effectLst/>
            </a:endParaRPr>
          </a:p>
          <a:p>
            <a:pPr lvl="2"/>
            <a:r>
              <a:rPr lang="zh-CN" altLang="en-US" dirty="0">
                <a:effectLst/>
              </a:rPr>
              <a:t>棋类游戏的规则简洁明了，</a:t>
            </a:r>
            <a:r>
              <a:rPr lang="zh-CN" altLang="en-US" dirty="0"/>
              <a:t>胜负容易评估，</a:t>
            </a:r>
            <a:r>
              <a:rPr lang="zh-CN" altLang="en-US" dirty="0">
                <a:effectLst/>
              </a:rPr>
              <a:t>适合计算机来求解。</a:t>
            </a:r>
            <a:endParaRPr lang="en-US" altLang="zh-CN" dirty="0">
              <a:effectLst/>
            </a:endParaRPr>
          </a:p>
          <a:p>
            <a:pPr lvl="2"/>
            <a:r>
              <a:rPr lang="zh-CN" altLang="en-US" dirty="0">
                <a:effectLst/>
              </a:rPr>
              <a:t>理论上只要在计算能力和算法上有新的突破，任何新的棋类游戏都有可能得到攻克。</a:t>
            </a:r>
            <a:endParaRPr lang="en-US" altLang="zh-CN" dirty="0"/>
          </a:p>
          <a:p>
            <a:r>
              <a:rPr lang="zh-CN" altLang="en-US" dirty="0">
                <a:effectLst/>
              </a:rPr>
              <a:t>在人工智能发展史上，有非常著名的三局棋：西洋跳棋、国际象棋和围棋。</a:t>
            </a:r>
            <a:endParaRPr lang="en-US" altLang="zh-CN" dirty="0"/>
          </a:p>
          <a:p>
            <a:pPr lvl="1"/>
            <a:r>
              <a:rPr lang="zh-CN" altLang="en-US" dirty="0"/>
              <a:t>每一次人机对弈都会引起公众的极大关注，并推动人工智能技术的快速发展。</a:t>
            </a:r>
            <a:endParaRPr lang="en-US" altLang="zh-CN" dirty="0"/>
          </a:p>
          <a:p>
            <a:endParaRPr lang="zh-CN" altLang="en-US" dirty="0"/>
          </a:p>
        </p:txBody>
      </p:sp>
      <p:sp>
        <p:nvSpPr>
          <p:cNvPr id="2" name="日期占位符 1">
            <a:extLst>
              <a:ext uri="{FF2B5EF4-FFF2-40B4-BE49-F238E27FC236}">
                <a16:creationId xmlns:a16="http://schemas.microsoft.com/office/drawing/2014/main" id="{29B19807-8AFA-E056-D1F3-CDD42D4BA38B}"/>
              </a:ext>
            </a:extLst>
          </p:cNvPr>
          <p:cNvSpPr>
            <a:spLocks noGrp="1"/>
          </p:cNvSpPr>
          <p:nvPr>
            <p:ph type="dt" sz="half" idx="10"/>
          </p:nvPr>
        </p:nvSpPr>
        <p:spPr/>
        <p:txBody>
          <a:bodyPr/>
          <a:lstStyle/>
          <a:p>
            <a:fld id="{493E0046-7732-413D-B4D4-088F58D7E55B}" type="datetime1">
              <a:rPr lang="en-US" altLang="zh-CN" smtClean="0"/>
              <a:t>6/28/2023</a:t>
            </a:fld>
            <a:endParaRPr lang="zh-CN" altLang="en-US"/>
          </a:p>
        </p:txBody>
      </p:sp>
      <p:sp>
        <p:nvSpPr>
          <p:cNvPr id="3" name="灯片编号占位符 2">
            <a:extLst>
              <a:ext uri="{FF2B5EF4-FFF2-40B4-BE49-F238E27FC236}">
                <a16:creationId xmlns:a16="http://schemas.microsoft.com/office/drawing/2014/main" id="{82C5C9D1-DF37-5ABC-240A-FDEFDBED3FC0}"/>
              </a:ext>
            </a:extLst>
          </p:cNvPr>
          <p:cNvSpPr>
            <a:spLocks noGrp="1"/>
          </p:cNvSpPr>
          <p:nvPr>
            <p:ph type="sldNum" sz="quarter" idx="12"/>
          </p:nvPr>
        </p:nvSpPr>
        <p:spPr/>
        <p:txBody>
          <a:bodyPr/>
          <a:lstStyle/>
          <a:p>
            <a:fld id="{90B84CC8-F017-4F0F-85E6-E9C4F513246C}" type="slidenum">
              <a:rPr lang="zh-CN" altLang="en-US" smtClean="0"/>
              <a:t>126</a:t>
            </a:fld>
            <a:endParaRPr lang="zh-CN" altLang="en-US"/>
          </a:p>
        </p:txBody>
      </p:sp>
    </p:spTree>
    <p:extLst>
      <p:ext uri="{BB962C8B-B14F-4D97-AF65-F5344CB8AC3E}">
        <p14:creationId xmlns:p14="http://schemas.microsoft.com/office/powerpoint/2010/main" val="281277614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西洋跳棋</a:t>
            </a:r>
            <a:r>
              <a:rPr lang="en-US" altLang="zh-CN" dirty="0"/>
              <a:t>AI</a:t>
            </a:r>
            <a:r>
              <a:rPr lang="zh-CN" altLang="en-US" dirty="0"/>
              <a:t>击败人类选手</a:t>
            </a:r>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965450" y="2235994"/>
            <a:ext cx="6261100" cy="3530600"/>
          </a:xfrm>
        </p:spPr>
      </p:pic>
      <p:sp>
        <p:nvSpPr>
          <p:cNvPr id="3" name="日期占位符 2">
            <a:extLst>
              <a:ext uri="{FF2B5EF4-FFF2-40B4-BE49-F238E27FC236}">
                <a16:creationId xmlns:a16="http://schemas.microsoft.com/office/drawing/2014/main" id="{CDC4C247-C4C9-1669-A2BA-C6950A90A13B}"/>
              </a:ext>
            </a:extLst>
          </p:cNvPr>
          <p:cNvSpPr>
            <a:spLocks noGrp="1"/>
          </p:cNvSpPr>
          <p:nvPr>
            <p:ph type="dt" sz="half" idx="10"/>
          </p:nvPr>
        </p:nvSpPr>
        <p:spPr/>
        <p:txBody>
          <a:bodyPr/>
          <a:lstStyle/>
          <a:p>
            <a:fld id="{17EFF9E1-36CB-48D4-88F2-B6AD4289D726}" type="datetime1">
              <a:rPr lang="en-US" altLang="zh-CN" smtClean="0"/>
              <a:t>6/28/2023</a:t>
            </a:fld>
            <a:endParaRPr lang="zh-CN" altLang="en-US"/>
          </a:p>
        </p:txBody>
      </p:sp>
      <p:sp>
        <p:nvSpPr>
          <p:cNvPr id="4" name="灯片编号占位符 3">
            <a:extLst>
              <a:ext uri="{FF2B5EF4-FFF2-40B4-BE49-F238E27FC236}">
                <a16:creationId xmlns:a16="http://schemas.microsoft.com/office/drawing/2014/main" id="{5E45ABF8-7294-58C8-6FDA-9EC3D8CE2D62}"/>
              </a:ext>
            </a:extLst>
          </p:cNvPr>
          <p:cNvSpPr>
            <a:spLocks noGrp="1"/>
          </p:cNvSpPr>
          <p:nvPr>
            <p:ph type="sldNum" sz="quarter" idx="12"/>
          </p:nvPr>
        </p:nvSpPr>
        <p:spPr/>
        <p:txBody>
          <a:bodyPr/>
          <a:lstStyle/>
          <a:p>
            <a:fld id="{90B84CC8-F017-4F0F-85E6-E9C4F513246C}" type="slidenum">
              <a:rPr lang="zh-CN" altLang="en-US" smtClean="0"/>
              <a:t>127</a:t>
            </a:fld>
            <a:endParaRPr lang="zh-CN" altLang="en-US"/>
          </a:p>
        </p:txBody>
      </p:sp>
    </p:spTree>
    <p:extLst>
      <p:ext uri="{BB962C8B-B14F-4D97-AF65-F5344CB8AC3E}">
        <p14:creationId xmlns:p14="http://schemas.microsoft.com/office/powerpoint/2010/main" val="265440522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西洋跳棋</a:t>
            </a:r>
            <a:r>
              <a:rPr lang="en-US" altLang="zh-CN" dirty="0"/>
              <a:t>AI</a:t>
            </a:r>
            <a:r>
              <a:rPr lang="zh-CN" altLang="en-US" dirty="0"/>
              <a:t>击败人类选手</a:t>
            </a:r>
          </a:p>
        </p:txBody>
      </p:sp>
      <p:sp>
        <p:nvSpPr>
          <p:cNvPr id="3" name="内容占位符 2"/>
          <p:cNvSpPr>
            <a:spLocks noGrp="1"/>
          </p:cNvSpPr>
          <p:nvPr>
            <p:ph idx="1"/>
          </p:nvPr>
        </p:nvSpPr>
        <p:spPr/>
        <p:txBody>
          <a:bodyPr>
            <a:normAutofit fontScale="77500" lnSpcReduction="20000"/>
          </a:bodyPr>
          <a:lstStyle/>
          <a:p>
            <a:r>
              <a:rPr lang="en-US" altLang="zh-CN" dirty="0"/>
              <a:t>1952</a:t>
            </a:r>
            <a:r>
              <a:rPr lang="zh-CN" altLang="en-US" dirty="0"/>
              <a:t>年，阿瑟</a:t>
            </a:r>
            <a:r>
              <a:rPr lang="en-US" altLang="zh-CN" dirty="0"/>
              <a:t>·</a:t>
            </a:r>
            <a:r>
              <a:rPr lang="zh-CN" altLang="en-US" dirty="0"/>
              <a:t>萨缪尔（</a:t>
            </a:r>
            <a:r>
              <a:rPr lang="en-US" altLang="zh-CN" dirty="0"/>
              <a:t>Arthur Samuel</a:t>
            </a:r>
            <a:r>
              <a:rPr lang="zh-CN" altLang="en-US" dirty="0"/>
              <a:t>，</a:t>
            </a:r>
            <a:r>
              <a:rPr lang="en-US" altLang="zh-CN" dirty="0"/>
              <a:t>1901—1990</a:t>
            </a:r>
            <a:r>
              <a:rPr lang="zh-CN" altLang="en-US" dirty="0"/>
              <a:t>）在</a:t>
            </a:r>
            <a:r>
              <a:rPr lang="en-US" altLang="zh-CN" dirty="0"/>
              <a:t>IBM</a:t>
            </a:r>
            <a:r>
              <a:rPr lang="zh-CN" altLang="en-US" dirty="0"/>
              <a:t>公司研制了一个西洋跳棋程序，这个程序具有自学习能力，可通过对大量棋局的分析逐渐辨识出当前局面下的“好棋”和“坏棋”，从而不断提高弈棋水平，并很快就下赢了萨缪尔自己。</a:t>
            </a:r>
            <a:endParaRPr lang="en-US" altLang="zh-CN" dirty="0"/>
          </a:p>
          <a:p>
            <a:r>
              <a:rPr lang="en-US" altLang="zh-CN" dirty="0"/>
              <a:t>1962</a:t>
            </a:r>
            <a:r>
              <a:rPr lang="zh-CN" altLang="en-US" dirty="0"/>
              <a:t>年，萨缪尔向全美最强的西洋棋选手之一的罗伯特</a:t>
            </a:r>
            <a:r>
              <a:rPr lang="en-US" altLang="zh-CN" dirty="0"/>
              <a:t>·</a:t>
            </a:r>
            <a:r>
              <a:rPr lang="zh-CN" altLang="en-US" dirty="0"/>
              <a:t>尼雷（康涅狄格州的跳棋冠军、当时全美排名第四的棋手 </a:t>
            </a:r>
            <a:r>
              <a:rPr lang="en-US" altLang="zh-CN" dirty="0"/>
              <a:t>– </a:t>
            </a:r>
            <a:r>
              <a:rPr lang="zh-CN" altLang="en-US" dirty="0"/>
              <a:t>好像是个盲人）发起了挑战，结果萨缪尔程序获胜，在当时引起很大的轰动。</a:t>
            </a:r>
            <a:endParaRPr lang="en-US" altLang="zh-CN" dirty="0"/>
          </a:p>
          <a:p>
            <a:pPr lvl="1"/>
            <a:r>
              <a:rPr lang="zh-CN" altLang="en-US" dirty="0"/>
              <a:t>在</a:t>
            </a:r>
            <a:r>
              <a:rPr lang="en-US" altLang="zh-CN" dirty="0"/>
              <a:t>IBM 7090 </a:t>
            </a:r>
            <a:r>
              <a:rPr lang="zh-CN" altLang="en-US" dirty="0"/>
              <a:t>晶体管计算机上（内存仅为</a:t>
            </a:r>
            <a:r>
              <a:rPr lang="en-US" altLang="zh-CN" dirty="0"/>
              <a:t>32k</a:t>
            </a:r>
            <a:r>
              <a:rPr lang="zh-CN" altLang="en-US" dirty="0"/>
              <a:t>）研制西洋跳棋（</a:t>
            </a:r>
            <a:r>
              <a:rPr lang="en-US" altLang="zh-CN" dirty="0"/>
              <a:t>Checkers</a:t>
            </a:r>
            <a:r>
              <a:rPr lang="zh-CN" altLang="en-US" dirty="0"/>
              <a:t>）</a:t>
            </a:r>
            <a:r>
              <a:rPr lang="en-US" altLang="zh-CN" dirty="0"/>
              <a:t>AI</a:t>
            </a:r>
            <a:r>
              <a:rPr lang="zh-CN" altLang="en-US" dirty="0"/>
              <a:t>程序。</a:t>
            </a:r>
            <a:endParaRPr lang="en-US" altLang="zh-CN" dirty="0"/>
          </a:p>
          <a:p>
            <a:pPr lvl="1"/>
            <a:r>
              <a:rPr lang="zh-CN" altLang="en-US" dirty="0"/>
              <a:t>这个程序被认为能够“学习”，并让人们首次接触了“人工智能”的概念。  </a:t>
            </a:r>
            <a:endParaRPr lang="zh-CN" altLang="en-US" dirty="0">
              <a:effectLst/>
            </a:endParaRPr>
          </a:p>
          <a:p>
            <a:pPr lvl="1"/>
            <a:r>
              <a:rPr lang="en-US" altLang="zh-CN" dirty="0"/>
              <a:t>IBM</a:t>
            </a:r>
            <a:r>
              <a:rPr lang="zh-CN" altLang="en-US" dirty="0"/>
              <a:t>的股票一夜便暴涨了</a:t>
            </a:r>
            <a:r>
              <a:rPr lang="en-US" altLang="zh-CN" dirty="0"/>
              <a:t>15</a:t>
            </a:r>
            <a:r>
              <a:rPr lang="zh-CN" altLang="en-US" dirty="0"/>
              <a:t>个点。</a:t>
            </a:r>
            <a:endParaRPr lang="en-US" altLang="zh-CN" dirty="0"/>
          </a:p>
          <a:p>
            <a:r>
              <a:rPr lang="zh-CN" altLang="en-US" dirty="0"/>
              <a:t>阿瑟</a:t>
            </a:r>
            <a:r>
              <a:rPr lang="en-US" altLang="zh-CN" dirty="0"/>
              <a:t>·</a:t>
            </a:r>
            <a:r>
              <a:rPr lang="zh-CN" altLang="en-US" dirty="0"/>
              <a:t>萨缪尔在西洋跳棋</a:t>
            </a:r>
            <a:r>
              <a:rPr lang="en-US" altLang="zh-CN" dirty="0"/>
              <a:t>AI</a:t>
            </a:r>
            <a:r>
              <a:rPr lang="zh-CN" altLang="en-US" dirty="0"/>
              <a:t>程序研制过程中，第一次提出了“</a:t>
            </a:r>
            <a:r>
              <a:rPr lang="zh-CN" altLang="en-US" b="1" dirty="0"/>
              <a:t>机器学习</a:t>
            </a:r>
            <a:r>
              <a:rPr lang="zh-CN" altLang="en-US" dirty="0"/>
              <a:t>”的概念。</a:t>
            </a:r>
            <a:endParaRPr lang="en-US" altLang="zh-CN" dirty="0"/>
          </a:p>
          <a:p>
            <a:pPr lvl="1"/>
            <a:r>
              <a:rPr lang="zh-CN" altLang="en-US" dirty="0"/>
              <a:t>即不需要显式地编程，让机器具有学习的能力。</a:t>
            </a:r>
            <a:endParaRPr lang="en-US" altLang="zh-CN" dirty="0"/>
          </a:p>
        </p:txBody>
      </p:sp>
      <p:sp>
        <p:nvSpPr>
          <p:cNvPr id="4" name="日期占位符 3">
            <a:extLst>
              <a:ext uri="{FF2B5EF4-FFF2-40B4-BE49-F238E27FC236}">
                <a16:creationId xmlns:a16="http://schemas.microsoft.com/office/drawing/2014/main" id="{8C25A6A3-1F5E-F73E-988B-11CFE6E3D27B}"/>
              </a:ext>
            </a:extLst>
          </p:cNvPr>
          <p:cNvSpPr>
            <a:spLocks noGrp="1"/>
          </p:cNvSpPr>
          <p:nvPr>
            <p:ph type="dt" sz="half" idx="10"/>
          </p:nvPr>
        </p:nvSpPr>
        <p:spPr/>
        <p:txBody>
          <a:bodyPr/>
          <a:lstStyle/>
          <a:p>
            <a:fld id="{F33E09F5-6AFF-4D8C-B252-D409F9B88C6A}"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82FEC00C-3329-4EDA-A7A8-B4B52F59AF1C}"/>
              </a:ext>
            </a:extLst>
          </p:cNvPr>
          <p:cNvSpPr>
            <a:spLocks noGrp="1"/>
          </p:cNvSpPr>
          <p:nvPr>
            <p:ph type="sldNum" sz="quarter" idx="12"/>
          </p:nvPr>
        </p:nvSpPr>
        <p:spPr/>
        <p:txBody>
          <a:bodyPr/>
          <a:lstStyle/>
          <a:p>
            <a:fld id="{90B84CC8-F017-4F0F-85E6-E9C4F513246C}" type="slidenum">
              <a:rPr lang="zh-CN" altLang="en-US" smtClean="0"/>
              <a:t>128</a:t>
            </a:fld>
            <a:endParaRPr lang="zh-CN" altLang="en-US"/>
          </a:p>
        </p:txBody>
      </p:sp>
    </p:spTree>
    <p:extLst>
      <p:ext uri="{BB962C8B-B14F-4D97-AF65-F5344CB8AC3E}">
        <p14:creationId xmlns:p14="http://schemas.microsoft.com/office/powerpoint/2010/main" val="335789870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阿瑟</a:t>
            </a:r>
            <a:r>
              <a:rPr lang="en-US" altLang="zh-CN" dirty="0"/>
              <a:t>·</a:t>
            </a:r>
            <a:r>
              <a:rPr lang="zh-CN" altLang="en-US" dirty="0"/>
              <a:t>萨缪尔 </a:t>
            </a:r>
            <a:r>
              <a:rPr lang="en-US" altLang="zh-CN" dirty="0"/>
              <a:t>- </a:t>
            </a:r>
            <a:r>
              <a:rPr lang="zh-CN" altLang="en-US" dirty="0"/>
              <a:t>机器学习之父</a:t>
            </a:r>
          </a:p>
        </p:txBody>
      </p:sp>
      <p:sp>
        <p:nvSpPr>
          <p:cNvPr id="3" name="内容占位符 2"/>
          <p:cNvSpPr>
            <a:spLocks noGrp="1"/>
          </p:cNvSpPr>
          <p:nvPr>
            <p:ph idx="1"/>
          </p:nvPr>
        </p:nvSpPr>
        <p:spPr/>
        <p:txBody>
          <a:bodyPr/>
          <a:lstStyle/>
          <a:p>
            <a:r>
              <a:rPr lang="zh-CN" altLang="en-US" dirty="0"/>
              <a:t>萨缪尔跳棋程序不仅在人工智能领域产生了重大影响，还影响到整个计算机科学的发展。</a:t>
            </a:r>
            <a:endParaRPr lang="en-US" altLang="zh-CN" dirty="0"/>
          </a:p>
          <a:p>
            <a:r>
              <a:rPr lang="zh-CN" altLang="en-US" dirty="0"/>
              <a:t>早期计算机科学研究认为，计算机不可能完成事先没有显式编程好的任务，而萨缪尔跳棋程序</a:t>
            </a:r>
            <a:r>
              <a:rPr lang="zh-CN" altLang="en-US" b="1" dirty="0"/>
              <a:t>否证</a:t>
            </a:r>
            <a:r>
              <a:rPr lang="zh-CN" altLang="en-US" dirty="0"/>
              <a:t>了这个假设。</a:t>
            </a:r>
            <a:endParaRPr lang="en-US" altLang="zh-CN" dirty="0"/>
          </a:p>
          <a:p>
            <a:pPr lvl="1"/>
            <a:r>
              <a:rPr lang="en-US" altLang="zh-CN" dirty="0">
                <a:effectLst/>
              </a:rPr>
              <a:t>a field of study that gives computer the ability without being explicitly programmed.</a:t>
            </a:r>
          </a:p>
          <a:p>
            <a:pPr lvl="1"/>
            <a:endParaRPr lang="zh-CN" altLang="en-US" dirty="0"/>
          </a:p>
        </p:txBody>
      </p:sp>
      <p:sp>
        <p:nvSpPr>
          <p:cNvPr id="4" name="日期占位符 3">
            <a:extLst>
              <a:ext uri="{FF2B5EF4-FFF2-40B4-BE49-F238E27FC236}">
                <a16:creationId xmlns:a16="http://schemas.microsoft.com/office/drawing/2014/main" id="{DF4ABDBC-1C79-8254-84DE-E60ABB2F67D5}"/>
              </a:ext>
            </a:extLst>
          </p:cNvPr>
          <p:cNvSpPr>
            <a:spLocks noGrp="1"/>
          </p:cNvSpPr>
          <p:nvPr>
            <p:ph type="dt" sz="half" idx="10"/>
          </p:nvPr>
        </p:nvSpPr>
        <p:spPr/>
        <p:txBody>
          <a:bodyPr/>
          <a:lstStyle/>
          <a:p>
            <a:fld id="{1436DAEA-B954-4D40-B131-14022F5EFFDB}"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A8D1ACC1-839F-DBB7-451E-692750F193EE}"/>
              </a:ext>
            </a:extLst>
          </p:cNvPr>
          <p:cNvSpPr>
            <a:spLocks noGrp="1"/>
          </p:cNvSpPr>
          <p:nvPr>
            <p:ph type="sldNum" sz="quarter" idx="12"/>
          </p:nvPr>
        </p:nvSpPr>
        <p:spPr/>
        <p:txBody>
          <a:bodyPr/>
          <a:lstStyle/>
          <a:p>
            <a:fld id="{90B84CC8-F017-4F0F-85E6-E9C4F513246C}" type="slidenum">
              <a:rPr lang="zh-CN" altLang="en-US" smtClean="0"/>
              <a:t>129</a:t>
            </a:fld>
            <a:endParaRPr lang="zh-CN" altLang="en-US"/>
          </a:p>
        </p:txBody>
      </p:sp>
    </p:spTree>
    <p:extLst>
      <p:ext uri="{BB962C8B-B14F-4D97-AF65-F5344CB8AC3E}">
        <p14:creationId xmlns:p14="http://schemas.microsoft.com/office/powerpoint/2010/main" val="1291593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F1D818-5364-B725-6F82-EDEF5082CD19}"/>
              </a:ext>
            </a:extLst>
          </p:cNvPr>
          <p:cNvSpPr>
            <a:spLocks noGrp="1"/>
          </p:cNvSpPr>
          <p:nvPr>
            <p:ph type="title"/>
          </p:nvPr>
        </p:nvSpPr>
        <p:spPr/>
        <p:txBody>
          <a:bodyPr/>
          <a:lstStyle/>
          <a:p>
            <a:r>
              <a:rPr lang="zh-CN" altLang="en-US" dirty="0"/>
              <a:t>信息科学的发展</a:t>
            </a:r>
          </a:p>
        </p:txBody>
      </p:sp>
      <p:sp>
        <p:nvSpPr>
          <p:cNvPr id="3" name="内容占位符 2">
            <a:extLst>
              <a:ext uri="{FF2B5EF4-FFF2-40B4-BE49-F238E27FC236}">
                <a16:creationId xmlns:a16="http://schemas.microsoft.com/office/drawing/2014/main" id="{754B2648-3B04-F925-7B9D-710A47BC763A}"/>
              </a:ext>
            </a:extLst>
          </p:cNvPr>
          <p:cNvSpPr>
            <a:spLocks noGrp="1"/>
          </p:cNvSpPr>
          <p:nvPr>
            <p:ph idx="1"/>
          </p:nvPr>
        </p:nvSpPr>
        <p:spPr/>
        <p:txBody>
          <a:bodyPr>
            <a:normAutofit fontScale="92500" lnSpcReduction="20000"/>
          </a:bodyPr>
          <a:lstStyle/>
          <a:p>
            <a:r>
              <a:rPr lang="zh-CN" altLang="en-US" dirty="0"/>
              <a:t>人工智能的发展总是伴随着信息科学的发展。</a:t>
            </a:r>
            <a:endParaRPr lang="en-US" altLang="zh-CN" dirty="0"/>
          </a:p>
          <a:p>
            <a:endParaRPr lang="en-US" altLang="zh-CN" dirty="0"/>
          </a:p>
          <a:p>
            <a:pPr lvl="1"/>
            <a:r>
              <a:rPr lang="en-US" altLang="zh-CN" dirty="0"/>
              <a:t>1936 </a:t>
            </a:r>
            <a:r>
              <a:rPr lang="en-US" altLang="zh-CN" dirty="0" err="1"/>
              <a:t>A.M.Turing</a:t>
            </a:r>
            <a:r>
              <a:rPr lang="en-US" altLang="zh-CN" dirty="0"/>
              <a:t>, </a:t>
            </a:r>
            <a:r>
              <a:rPr lang="zh-CN" altLang="en-US" dirty="0"/>
              <a:t>图灵机模型</a:t>
            </a:r>
          </a:p>
          <a:p>
            <a:pPr lvl="1"/>
            <a:r>
              <a:rPr lang="en-US" altLang="zh-CN" dirty="0"/>
              <a:t>1945 </a:t>
            </a:r>
            <a:r>
              <a:rPr lang="zh-CN" altLang="en-US" dirty="0"/>
              <a:t>冯</a:t>
            </a:r>
            <a:r>
              <a:rPr lang="en-US" altLang="zh-CN" dirty="0"/>
              <a:t>·</a:t>
            </a:r>
            <a:r>
              <a:rPr lang="zh-CN" altLang="en-US" dirty="0"/>
              <a:t>贝塔朗菲“系统论”</a:t>
            </a:r>
          </a:p>
          <a:p>
            <a:pPr lvl="1"/>
            <a:r>
              <a:rPr lang="en-US" altLang="zh-CN" dirty="0"/>
              <a:t>1946 </a:t>
            </a:r>
            <a:r>
              <a:rPr lang="zh-CN" altLang="en-US" dirty="0"/>
              <a:t>电子数字计算机 </a:t>
            </a:r>
            <a:r>
              <a:rPr lang="en-US" altLang="zh-CN" dirty="0"/>
              <a:t>ENIAC</a:t>
            </a:r>
          </a:p>
          <a:p>
            <a:pPr lvl="1"/>
            <a:r>
              <a:rPr lang="en-US" altLang="zh-CN" dirty="0"/>
              <a:t>1948 </a:t>
            </a:r>
            <a:r>
              <a:rPr lang="en-US" altLang="zh-CN" dirty="0" err="1"/>
              <a:t>N.Wiener</a:t>
            </a:r>
            <a:r>
              <a:rPr lang="en-US" altLang="zh-CN" dirty="0"/>
              <a:t>, </a:t>
            </a:r>
            <a:r>
              <a:rPr lang="zh-CN" altLang="en-US" dirty="0"/>
              <a:t>控制论</a:t>
            </a:r>
          </a:p>
          <a:p>
            <a:pPr lvl="1"/>
            <a:r>
              <a:rPr lang="en-US" altLang="zh-CN" dirty="0"/>
              <a:t>1948 </a:t>
            </a:r>
            <a:r>
              <a:rPr lang="en-US" altLang="zh-CN" dirty="0" err="1"/>
              <a:t>C.E.Shannon</a:t>
            </a:r>
            <a:r>
              <a:rPr lang="en-US" altLang="zh-CN" dirty="0"/>
              <a:t>, </a:t>
            </a:r>
            <a:r>
              <a:rPr lang="zh-CN" altLang="en-US" dirty="0"/>
              <a:t>信息论</a:t>
            </a:r>
            <a:endParaRPr lang="en-US" altLang="zh-CN" dirty="0"/>
          </a:p>
          <a:p>
            <a:pPr lvl="1"/>
            <a:endParaRPr lang="en-US" altLang="zh-CN" dirty="0"/>
          </a:p>
          <a:p>
            <a:r>
              <a:rPr lang="zh-CN" altLang="en-US" dirty="0"/>
              <a:t>开始了对机器智能的探索</a:t>
            </a:r>
            <a:r>
              <a:rPr lang="en-US" altLang="zh-CN" dirty="0"/>
              <a:t>…</a:t>
            </a:r>
          </a:p>
          <a:p>
            <a:pPr lvl="1"/>
            <a:r>
              <a:rPr lang="zh-CN" altLang="en-US" dirty="0"/>
              <a:t>图灵机是否可以扩展为概括所有智能活动的模型？</a:t>
            </a:r>
            <a:endParaRPr lang="en-US" altLang="zh-CN" dirty="0"/>
          </a:p>
        </p:txBody>
      </p:sp>
      <p:sp>
        <p:nvSpPr>
          <p:cNvPr id="4" name="日期占位符 3">
            <a:extLst>
              <a:ext uri="{FF2B5EF4-FFF2-40B4-BE49-F238E27FC236}">
                <a16:creationId xmlns:a16="http://schemas.microsoft.com/office/drawing/2014/main" id="{D5E749DE-01D8-586F-45BC-6E7BCC9DE0D9}"/>
              </a:ext>
            </a:extLst>
          </p:cNvPr>
          <p:cNvSpPr>
            <a:spLocks noGrp="1"/>
          </p:cNvSpPr>
          <p:nvPr>
            <p:ph type="dt" sz="half" idx="10"/>
          </p:nvPr>
        </p:nvSpPr>
        <p:spPr/>
        <p:txBody>
          <a:bodyPr/>
          <a:lstStyle/>
          <a:p>
            <a:fld id="{E2E1713B-F3BE-4F51-8208-59821A2039E3}"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1A2BC1A4-75DE-C8B7-390A-98563553FA13}"/>
              </a:ext>
            </a:extLst>
          </p:cNvPr>
          <p:cNvSpPr>
            <a:spLocks noGrp="1"/>
          </p:cNvSpPr>
          <p:nvPr>
            <p:ph type="sldNum" sz="quarter" idx="12"/>
          </p:nvPr>
        </p:nvSpPr>
        <p:spPr/>
        <p:txBody>
          <a:bodyPr/>
          <a:lstStyle/>
          <a:p>
            <a:fld id="{90B84CC8-F017-4F0F-85E6-E9C4F513246C}" type="slidenum">
              <a:rPr lang="zh-CN" altLang="en-US" smtClean="0"/>
              <a:t>13</a:t>
            </a:fld>
            <a:endParaRPr lang="zh-CN" altLang="en-US"/>
          </a:p>
        </p:txBody>
      </p:sp>
    </p:spTree>
    <p:extLst>
      <p:ext uri="{BB962C8B-B14F-4D97-AF65-F5344CB8AC3E}">
        <p14:creationId xmlns:p14="http://schemas.microsoft.com/office/powerpoint/2010/main" val="422983355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人类智慧的尊严：</a:t>
            </a:r>
          </a:p>
        </p:txBody>
      </p:sp>
      <p:sp>
        <p:nvSpPr>
          <p:cNvPr id="3" name="内容占位符 2"/>
          <p:cNvSpPr>
            <a:spLocks noGrp="1"/>
          </p:cNvSpPr>
          <p:nvPr>
            <p:ph idx="1"/>
          </p:nvPr>
        </p:nvSpPr>
        <p:spPr/>
        <p:txBody>
          <a:bodyPr/>
          <a:lstStyle/>
          <a:p>
            <a:r>
              <a:rPr lang="zh-CN" altLang="en-US" dirty="0"/>
              <a:t>随着</a:t>
            </a:r>
            <a:r>
              <a:rPr lang="en-US" altLang="zh-CN" dirty="0"/>
              <a:t>PC</a:t>
            </a:r>
            <a:r>
              <a:rPr lang="zh-CN" altLang="en-US" dirty="0"/>
              <a:t>的普及，每台个人电脑都可以运行一个水平相当高的西洋跳棋程序，会下棋的计算机逐渐褪去了光环。</a:t>
            </a:r>
            <a:endParaRPr lang="en-US" altLang="zh-CN" dirty="0"/>
          </a:p>
          <a:p>
            <a:r>
              <a:rPr lang="zh-CN" altLang="en-US" dirty="0"/>
              <a:t>人们开始怀疑西洋跳棋程序的智能程度，认为它只不过是按事先编写的搜索策略一步步找到最佳走棋步骤而已。</a:t>
            </a:r>
            <a:endParaRPr lang="en-US" altLang="zh-CN" dirty="0"/>
          </a:p>
          <a:p>
            <a:r>
              <a:rPr lang="zh-CN" altLang="en-US" dirty="0"/>
              <a:t>挑衅式的说：</a:t>
            </a:r>
            <a:endParaRPr lang="en-US" altLang="zh-CN" dirty="0"/>
          </a:p>
          <a:p>
            <a:pPr lvl="1"/>
            <a:r>
              <a:rPr lang="zh-CN" altLang="en-US" dirty="0"/>
              <a:t>“下西洋跳棋有什么了不起？哪天在国际象棋棋盘上赢了世界冠军，那才叫人工智能。”</a:t>
            </a:r>
          </a:p>
        </p:txBody>
      </p:sp>
      <p:sp>
        <p:nvSpPr>
          <p:cNvPr id="4" name="日期占位符 3">
            <a:extLst>
              <a:ext uri="{FF2B5EF4-FFF2-40B4-BE49-F238E27FC236}">
                <a16:creationId xmlns:a16="http://schemas.microsoft.com/office/drawing/2014/main" id="{43B85920-B781-3D58-65BD-669979E19A54}"/>
              </a:ext>
            </a:extLst>
          </p:cNvPr>
          <p:cNvSpPr>
            <a:spLocks noGrp="1"/>
          </p:cNvSpPr>
          <p:nvPr>
            <p:ph type="dt" sz="half" idx="10"/>
          </p:nvPr>
        </p:nvSpPr>
        <p:spPr/>
        <p:txBody>
          <a:bodyPr/>
          <a:lstStyle/>
          <a:p>
            <a:fld id="{73C2BE82-3981-4AEF-B7A4-BA12396E8FE2}"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8C6B0BA4-17F6-0C08-6AC1-11A54ACB9652}"/>
              </a:ext>
            </a:extLst>
          </p:cNvPr>
          <p:cNvSpPr>
            <a:spLocks noGrp="1"/>
          </p:cNvSpPr>
          <p:nvPr>
            <p:ph type="sldNum" sz="quarter" idx="12"/>
          </p:nvPr>
        </p:nvSpPr>
        <p:spPr/>
        <p:txBody>
          <a:bodyPr/>
          <a:lstStyle/>
          <a:p>
            <a:fld id="{90B84CC8-F017-4F0F-85E6-E9C4F513246C}" type="slidenum">
              <a:rPr lang="zh-CN" altLang="en-US" smtClean="0"/>
              <a:t>130</a:t>
            </a:fld>
            <a:endParaRPr lang="zh-CN" altLang="en-US"/>
          </a:p>
        </p:txBody>
      </p:sp>
    </p:spTree>
    <p:extLst>
      <p:ext uri="{BB962C8B-B14F-4D97-AF65-F5344CB8AC3E}">
        <p14:creationId xmlns:p14="http://schemas.microsoft.com/office/powerpoint/2010/main" val="140219352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IBM</a:t>
            </a:r>
            <a:r>
              <a:rPr lang="zh-CN" altLang="en-US" dirty="0"/>
              <a:t>深蓝战胜国际象棋世界冠军</a:t>
            </a:r>
          </a:p>
        </p:txBody>
      </p:sp>
      <p:pic>
        <p:nvPicPr>
          <p:cNvPr id="4" name="内容占位符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59150" y="2089944"/>
            <a:ext cx="5473700" cy="3822700"/>
          </a:xfrm>
        </p:spPr>
      </p:pic>
      <p:sp>
        <p:nvSpPr>
          <p:cNvPr id="3" name="日期占位符 2">
            <a:extLst>
              <a:ext uri="{FF2B5EF4-FFF2-40B4-BE49-F238E27FC236}">
                <a16:creationId xmlns:a16="http://schemas.microsoft.com/office/drawing/2014/main" id="{56E56FF8-51EE-07B0-82D7-4885CAE51187}"/>
              </a:ext>
            </a:extLst>
          </p:cNvPr>
          <p:cNvSpPr>
            <a:spLocks noGrp="1"/>
          </p:cNvSpPr>
          <p:nvPr>
            <p:ph type="dt" sz="half" idx="10"/>
          </p:nvPr>
        </p:nvSpPr>
        <p:spPr/>
        <p:txBody>
          <a:bodyPr/>
          <a:lstStyle/>
          <a:p>
            <a:fld id="{EE1FE64A-28E8-4C87-A154-ED08E506D16B}"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AFD159AD-96F1-315C-3D3F-FCF0C22F2B77}"/>
              </a:ext>
            </a:extLst>
          </p:cNvPr>
          <p:cNvSpPr>
            <a:spLocks noGrp="1"/>
          </p:cNvSpPr>
          <p:nvPr>
            <p:ph type="sldNum" sz="quarter" idx="12"/>
          </p:nvPr>
        </p:nvSpPr>
        <p:spPr/>
        <p:txBody>
          <a:bodyPr/>
          <a:lstStyle/>
          <a:p>
            <a:fld id="{90B84CC8-F017-4F0F-85E6-E9C4F513246C}" type="slidenum">
              <a:rPr lang="zh-CN" altLang="en-US" smtClean="0"/>
              <a:t>131</a:t>
            </a:fld>
            <a:endParaRPr lang="zh-CN" altLang="en-US"/>
          </a:p>
        </p:txBody>
      </p:sp>
    </p:spTree>
    <p:extLst>
      <p:ext uri="{BB962C8B-B14F-4D97-AF65-F5344CB8AC3E}">
        <p14:creationId xmlns:p14="http://schemas.microsoft.com/office/powerpoint/2010/main" val="234618239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人机对抗历史</a:t>
            </a:r>
          </a:p>
        </p:txBody>
      </p:sp>
      <p:pic>
        <p:nvPicPr>
          <p:cNvPr id="4" name="内容占位符 3"/>
          <p:cNvPicPr>
            <a:picLocks noGrp="1" noChangeAspect="1"/>
          </p:cNvPicPr>
          <p:nvPr>
            <p:ph idx="1"/>
          </p:nvPr>
        </p:nvPicPr>
        <p:blipFill rotWithShape="1">
          <a:blip r:embed="rId3">
            <a:extLst>
              <a:ext uri="{28A0092B-C50C-407E-A947-70E740481C1C}">
                <a14:useLocalDpi xmlns:a14="http://schemas.microsoft.com/office/drawing/2010/main" val="0"/>
              </a:ext>
            </a:extLst>
          </a:blip>
          <a:srcRect t="11963"/>
          <a:stretch/>
        </p:blipFill>
        <p:spPr>
          <a:xfrm>
            <a:off x="587360" y="1431756"/>
            <a:ext cx="10850662" cy="5373361"/>
          </a:xfrm>
        </p:spPr>
      </p:pic>
      <p:sp>
        <p:nvSpPr>
          <p:cNvPr id="3" name="日期占位符 2">
            <a:extLst>
              <a:ext uri="{FF2B5EF4-FFF2-40B4-BE49-F238E27FC236}">
                <a16:creationId xmlns:a16="http://schemas.microsoft.com/office/drawing/2014/main" id="{56AFD266-D1B9-F0A2-742C-1E6003499DEC}"/>
              </a:ext>
            </a:extLst>
          </p:cNvPr>
          <p:cNvSpPr>
            <a:spLocks noGrp="1"/>
          </p:cNvSpPr>
          <p:nvPr>
            <p:ph type="dt" sz="half" idx="10"/>
          </p:nvPr>
        </p:nvSpPr>
        <p:spPr/>
        <p:txBody>
          <a:bodyPr/>
          <a:lstStyle/>
          <a:p>
            <a:fld id="{9BBE11A4-F3FC-4CDB-89DB-F627E9BB137B}"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65FA04C1-E977-0AFB-F495-57210AA5F33B}"/>
              </a:ext>
            </a:extLst>
          </p:cNvPr>
          <p:cNvSpPr>
            <a:spLocks noGrp="1"/>
          </p:cNvSpPr>
          <p:nvPr>
            <p:ph type="sldNum" sz="quarter" idx="12"/>
          </p:nvPr>
        </p:nvSpPr>
        <p:spPr/>
        <p:txBody>
          <a:bodyPr/>
          <a:lstStyle/>
          <a:p>
            <a:fld id="{90B84CC8-F017-4F0F-85E6-E9C4F513246C}" type="slidenum">
              <a:rPr lang="zh-CN" altLang="en-US" smtClean="0"/>
              <a:t>132</a:t>
            </a:fld>
            <a:endParaRPr lang="zh-CN" altLang="en-US"/>
          </a:p>
        </p:txBody>
      </p:sp>
    </p:spTree>
    <p:extLst>
      <p:ext uri="{BB962C8B-B14F-4D97-AF65-F5344CB8AC3E}">
        <p14:creationId xmlns:p14="http://schemas.microsoft.com/office/powerpoint/2010/main" val="259096561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IBM</a:t>
            </a:r>
            <a:r>
              <a:rPr lang="zh-CN" altLang="en-US" dirty="0"/>
              <a:t>深蓝战胜国际象棋世界冠军</a:t>
            </a:r>
          </a:p>
        </p:txBody>
      </p:sp>
      <p:sp>
        <p:nvSpPr>
          <p:cNvPr id="3" name="内容占位符 2"/>
          <p:cNvSpPr>
            <a:spLocks noGrp="1"/>
          </p:cNvSpPr>
          <p:nvPr>
            <p:ph idx="1"/>
          </p:nvPr>
        </p:nvSpPr>
        <p:spPr/>
        <p:txBody>
          <a:bodyPr>
            <a:normAutofit fontScale="77500" lnSpcReduction="20000"/>
          </a:bodyPr>
          <a:lstStyle/>
          <a:p>
            <a:r>
              <a:rPr lang="en-US" altLang="zh-CN" dirty="0"/>
              <a:t>1996</a:t>
            </a:r>
            <a:r>
              <a:rPr lang="zh-CN" altLang="en-US" dirty="0"/>
              <a:t>年，</a:t>
            </a:r>
            <a:r>
              <a:rPr lang="en-US" altLang="zh-CN" dirty="0"/>
              <a:t>IBM</a:t>
            </a:r>
            <a:r>
              <a:rPr lang="zh-CN" altLang="en-US" dirty="0"/>
              <a:t>研究团队倾力打造的计算机深蓝挑战世界棋王卡斯帕罗夫，当年憾败。</a:t>
            </a:r>
            <a:endParaRPr lang="en-US" altLang="zh-CN" dirty="0"/>
          </a:p>
          <a:p>
            <a:pPr lvl="1"/>
            <a:r>
              <a:rPr lang="en-US" altLang="zh-CN" dirty="0"/>
              <a:t>1996</a:t>
            </a:r>
            <a:r>
              <a:rPr lang="zh-CN" altLang="en-US" dirty="0"/>
              <a:t>年</a:t>
            </a:r>
            <a:r>
              <a:rPr lang="en-US" altLang="zh-CN" dirty="0"/>
              <a:t>2</a:t>
            </a:r>
            <a:r>
              <a:rPr lang="zh-CN" altLang="en-US" dirty="0"/>
              <a:t>月</a:t>
            </a:r>
            <a:r>
              <a:rPr lang="en-US" altLang="zh-CN" dirty="0"/>
              <a:t>10</a:t>
            </a:r>
            <a:r>
              <a:rPr lang="zh-CN" altLang="en-US" dirty="0"/>
              <a:t>日，超级电脑深蓝首次挑战西洋棋世界冠军卡斯帕罗夫，以</a:t>
            </a:r>
            <a:r>
              <a:rPr lang="en-US" altLang="zh-CN" dirty="0"/>
              <a:t>2-4</a:t>
            </a:r>
            <a:r>
              <a:rPr lang="zh-CN" altLang="en-US" dirty="0"/>
              <a:t>落败。</a:t>
            </a:r>
            <a:endParaRPr lang="en-US" altLang="zh-CN" dirty="0"/>
          </a:p>
          <a:p>
            <a:pPr lvl="1"/>
            <a:r>
              <a:rPr lang="zh-CN" altLang="en-US" dirty="0"/>
              <a:t>比赛在</a:t>
            </a:r>
            <a:r>
              <a:rPr lang="en-US" altLang="zh-CN" dirty="0"/>
              <a:t>2</a:t>
            </a:r>
            <a:r>
              <a:rPr lang="zh-CN" altLang="en-US" dirty="0"/>
              <a:t>月</a:t>
            </a:r>
            <a:r>
              <a:rPr lang="en-US" altLang="zh-CN" dirty="0"/>
              <a:t>17</a:t>
            </a:r>
            <a:r>
              <a:rPr lang="zh-CN" altLang="en-US" dirty="0"/>
              <a:t>日结束，其后研究小组着手改良深蓝。</a:t>
            </a:r>
            <a:endParaRPr lang="en-US" altLang="zh-CN" dirty="0"/>
          </a:p>
          <a:p>
            <a:r>
              <a:rPr lang="en-US" altLang="zh-CN" dirty="0"/>
              <a:t>1997</a:t>
            </a:r>
            <a:r>
              <a:rPr lang="zh-CN" altLang="en-US" dirty="0"/>
              <a:t>年 ，深蓝以 </a:t>
            </a:r>
            <a:r>
              <a:rPr lang="en-US" altLang="zh-CN" dirty="0"/>
              <a:t>3.5:2.5</a:t>
            </a:r>
            <a:r>
              <a:rPr lang="zh-CN" altLang="en-US" dirty="0"/>
              <a:t>战胜了人类国际象棋（</a:t>
            </a:r>
            <a:r>
              <a:rPr lang="en-US" altLang="zh-CN" dirty="0"/>
              <a:t>Chess</a:t>
            </a:r>
            <a:r>
              <a:rPr lang="zh-CN" altLang="en-US" dirty="0"/>
              <a:t>）世界冠军加里</a:t>
            </a:r>
            <a:r>
              <a:rPr lang="en-US" altLang="zh-CN" dirty="0"/>
              <a:t>·</a:t>
            </a:r>
            <a:r>
              <a:rPr lang="zh-CN" altLang="en-US" dirty="0"/>
              <a:t>卡斯帕罗夫。</a:t>
            </a:r>
            <a:endParaRPr lang="en-US" altLang="zh-CN" dirty="0"/>
          </a:p>
          <a:p>
            <a:pPr lvl="1"/>
            <a:r>
              <a:rPr lang="en-US" altLang="zh-CN" dirty="0"/>
              <a:t>1997 </a:t>
            </a:r>
            <a:r>
              <a:rPr lang="zh-CN" altLang="en-US" dirty="0"/>
              <a:t>年 </a:t>
            </a:r>
            <a:r>
              <a:rPr lang="en-US" altLang="zh-CN" dirty="0"/>
              <a:t>5 </a:t>
            </a:r>
            <a:r>
              <a:rPr lang="zh-CN" altLang="en-US" dirty="0"/>
              <a:t>月 </a:t>
            </a:r>
            <a:r>
              <a:rPr lang="en-US" altLang="zh-CN" dirty="0"/>
              <a:t>11 </a:t>
            </a:r>
            <a:r>
              <a:rPr lang="zh-CN" altLang="en-US" dirty="0"/>
              <a:t>日，人机对弈历史性的一天：</a:t>
            </a:r>
            <a:endParaRPr lang="en-US" altLang="zh-CN" dirty="0"/>
          </a:p>
          <a:p>
            <a:pPr lvl="2"/>
            <a:r>
              <a:rPr lang="zh-CN" altLang="en-US" dirty="0"/>
              <a:t>深蓝计算机在正常时限的比赛中首次击败了等级分排名世界第一的棋手：加里</a:t>
            </a:r>
            <a:r>
              <a:rPr lang="en-US" altLang="zh-CN" dirty="0"/>
              <a:t>·</a:t>
            </a:r>
            <a:r>
              <a:rPr lang="zh-CN" altLang="en-US" dirty="0"/>
              <a:t>卡斯帕罗夫。</a:t>
            </a:r>
            <a:endParaRPr lang="en-US" altLang="zh-CN" dirty="0"/>
          </a:p>
          <a:p>
            <a:pPr lvl="1"/>
            <a:r>
              <a:rPr lang="en-US" altLang="zh-CN" dirty="0"/>
              <a:t>1997</a:t>
            </a:r>
            <a:r>
              <a:rPr lang="zh-CN" altLang="en-US" dirty="0"/>
              <a:t>年时深蓝已经可以预测到</a:t>
            </a:r>
            <a:r>
              <a:rPr lang="en-US" altLang="zh-CN" dirty="0"/>
              <a:t>12</a:t>
            </a:r>
            <a:r>
              <a:rPr lang="zh-CN" altLang="en-US" dirty="0"/>
              <a:t>步之后，而卡斯帕罗夫只能预测到</a:t>
            </a:r>
            <a:r>
              <a:rPr lang="en-US" altLang="zh-CN" dirty="0"/>
              <a:t>10</a:t>
            </a:r>
            <a:r>
              <a:rPr lang="zh-CN" altLang="en-US" dirty="0"/>
              <a:t>步之后，凭借快速而又复杂的运算，深蓝赢得了国际象棋世界第一的位置。</a:t>
            </a:r>
            <a:endParaRPr lang="en-US" altLang="zh-CN" dirty="0"/>
          </a:p>
          <a:p>
            <a:r>
              <a:rPr lang="en-US" altLang="zh-CN" dirty="0"/>
              <a:t>btw</a:t>
            </a:r>
            <a:r>
              <a:rPr lang="zh-CN" altLang="en-US" dirty="0"/>
              <a:t>：</a:t>
            </a:r>
            <a:endParaRPr lang="en-US" altLang="zh-CN" dirty="0"/>
          </a:p>
          <a:p>
            <a:pPr lvl="1"/>
            <a:r>
              <a:rPr lang="zh-CN" altLang="en-US" dirty="0"/>
              <a:t>斯蒂芬</a:t>
            </a:r>
            <a:r>
              <a:rPr lang="en-US" altLang="zh-CN" dirty="0"/>
              <a:t>·</a:t>
            </a:r>
            <a:r>
              <a:rPr lang="zh-CN" altLang="en-US" dirty="0"/>
              <a:t>茨威格</a:t>
            </a:r>
            <a:r>
              <a:rPr lang="en-US" altLang="zh-CN" dirty="0"/>
              <a:t>《</a:t>
            </a:r>
            <a:r>
              <a:rPr lang="zh-CN" altLang="en-US" dirty="0"/>
              <a:t>象棋的故事</a:t>
            </a:r>
            <a:r>
              <a:rPr lang="en-US" altLang="zh-CN" dirty="0"/>
              <a:t>》</a:t>
            </a:r>
            <a:r>
              <a:rPr lang="zh-CN" altLang="en-US" dirty="0"/>
              <a:t>、</a:t>
            </a:r>
            <a:r>
              <a:rPr lang="en-US" altLang="zh-CN" dirty="0"/>
              <a:t>《</a:t>
            </a:r>
            <a:r>
              <a:rPr lang="zh-CN" altLang="en-US" dirty="0"/>
              <a:t>人类群星闪耀时</a:t>
            </a:r>
            <a:r>
              <a:rPr lang="en-US" altLang="zh-CN" dirty="0"/>
              <a:t>》</a:t>
            </a:r>
          </a:p>
        </p:txBody>
      </p:sp>
      <p:sp>
        <p:nvSpPr>
          <p:cNvPr id="4" name="日期占位符 3">
            <a:extLst>
              <a:ext uri="{FF2B5EF4-FFF2-40B4-BE49-F238E27FC236}">
                <a16:creationId xmlns:a16="http://schemas.microsoft.com/office/drawing/2014/main" id="{273B13F0-4AC1-7290-0591-E7649E4B2C9F}"/>
              </a:ext>
            </a:extLst>
          </p:cNvPr>
          <p:cNvSpPr>
            <a:spLocks noGrp="1"/>
          </p:cNvSpPr>
          <p:nvPr>
            <p:ph type="dt" sz="half" idx="10"/>
          </p:nvPr>
        </p:nvSpPr>
        <p:spPr/>
        <p:txBody>
          <a:bodyPr/>
          <a:lstStyle/>
          <a:p>
            <a:fld id="{E28ED57A-2E83-43EC-8658-37FB75A9BA49}"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6780F3E8-76CD-09CD-E70A-E7B0AD70E175}"/>
              </a:ext>
            </a:extLst>
          </p:cNvPr>
          <p:cNvSpPr>
            <a:spLocks noGrp="1"/>
          </p:cNvSpPr>
          <p:nvPr>
            <p:ph type="sldNum" sz="quarter" idx="12"/>
          </p:nvPr>
        </p:nvSpPr>
        <p:spPr/>
        <p:txBody>
          <a:bodyPr/>
          <a:lstStyle/>
          <a:p>
            <a:fld id="{90B84CC8-F017-4F0F-85E6-E9C4F513246C}" type="slidenum">
              <a:rPr lang="zh-CN" altLang="en-US" smtClean="0"/>
              <a:t>133</a:t>
            </a:fld>
            <a:endParaRPr lang="zh-CN" altLang="en-US"/>
          </a:p>
        </p:txBody>
      </p:sp>
    </p:spTree>
    <p:extLst>
      <p:ext uri="{BB962C8B-B14F-4D97-AF65-F5344CB8AC3E}">
        <p14:creationId xmlns:p14="http://schemas.microsoft.com/office/powerpoint/2010/main" val="175300999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知识工程 </a:t>
            </a:r>
            <a:r>
              <a:rPr lang="en-US" altLang="zh-CN" dirty="0"/>
              <a:t>- </a:t>
            </a:r>
            <a:r>
              <a:rPr lang="zh-CN" altLang="en-US" dirty="0"/>
              <a:t>知识库结合搜索</a:t>
            </a:r>
          </a:p>
        </p:txBody>
      </p:sp>
      <p:sp>
        <p:nvSpPr>
          <p:cNvPr id="3" name="内容占位符 2"/>
          <p:cNvSpPr>
            <a:spLocks noGrp="1"/>
          </p:cNvSpPr>
          <p:nvPr>
            <p:ph idx="1"/>
          </p:nvPr>
        </p:nvSpPr>
        <p:spPr/>
        <p:txBody>
          <a:bodyPr>
            <a:normAutofit fontScale="55000" lnSpcReduction="20000"/>
          </a:bodyPr>
          <a:lstStyle/>
          <a:p>
            <a:r>
              <a:rPr lang="zh-CN" altLang="en-US" dirty="0"/>
              <a:t>深蓝是</a:t>
            </a:r>
            <a:r>
              <a:rPr lang="en-US" altLang="zh-CN" dirty="0"/>
              <a:t>IBM</a:t>
            </a:r>
            <a:r>
              <a:rPr lang="zh-CN" altLang="en-US" dirty="0"/>
              <a:t>一台超级计算机，在</a:t>
            </a:r>
            <a:r>
              <a:rPr lang="en-US" altLang="zh-CN" dirty="0"/>
              <a:t>1</a:t>
            </a:r>
            <a:r>
              <a:rPr lang="zh-CN" altLang="en-US" dirty="0"/>
              <a:t>秒钟内可算两亿步棋。</a:t>
            </a:r>
            <a:endParaRPr lang="en-US" altLang="zh-CN" dirty="0"/>
          </a:p>
          <a:p>
            <a:pPr lvl="1"/>
            <a:r>
              <a:rPr lang="zh-CN" altLang="en-US" dirty="0"/>
              <a:t>国际象棋按照一盘棋平均走</a:t>
            </a:r>
            <a:r>
              <a:rPr lang="en-US" altLang="zh-CN" dirty="0"/>
              <a:t>80</a:t>
            </a:r>
            <a:r>
              <a:rPr lang="zh-CN" altLang="en-US" dirty="0"/>
              <a:t>步计算，每步棋可能的落子位置为</a:t>
            </a:r>
            <a:r>
              <a:rPr lang="en-US" altLang="zh-CN" dirty="0"/>
              <a:t>35</a:t>
            </a:r>
            <a:r>
              <a:rPr lang="zh-CN" altLang="en-US" dirty="0"/>
              <a:t>个，则总状态数约为</a:t>
            </a:r>
            <a:r>
              <a:rPr lang="en-US" altLang="zh-CN" dirty="0"/>
              <a:t>10</a:t>
            </a:r>
            <a:r>
              <a:rPr lang="zh-CN" altLang="en-US" dirty="0"/>
              <a:t>的</a:t>
            </a:r>
            <a:r>
              <a:rPr lang="en-US" altLang="zh-CN" dirty="0"/>
              <a:t>120</a:t>
            </a:r>
            <a:r>
              <a:rPr lang="zh-CN" altLang="en-US" dirty="0"/>
              <a:t>次方，</a:t>
            </a:r>
            <a:endParaRPr lang="en-US" altLang="zh-CN" dirty="0"/>
          </a:p>
          <a:p>
            <a:pPr lvl="1"/>
            <a:r>
              <a:rPr lang="zh-CN" altLang="en-US" dirty="0"/>
              <a:t>若仅用蛮力搜索，即使作为超级计算机的深蓝都无法在合理的时间内完成走棋任务。</a:t>
            </a:r>
            <a:endParaRPr lang="en-US" altLang="zh-CN" dirty="0"/>
          </a:p>
          <a:p>
            <a:pPr lvl="1"/>
            <a:r>
              <a:rPr lang="zh-CN" altLang="en-US" dirty="0"/>
              <a:t>国际象棋的空间复杂度较高，暴力求解的方法并不可行，但是相对而言容易找到适合的价值函数。</a:t>
            </a:r>
            <a:endParaRPr lang="en-US" altLang="zh-CN" dirty="0"/>
          </a:p>
          <a:p>
            <a:r>
              <a:rPr lang="zh-CN" altLang="en-US" dirty="0"/>
              <a:t>实现思路并没有超越萨缪尔的工作</a:t>
            </a:r>
          </a:p>
          <a:p>
            <a:pPr lvl="1"/>
            <a:r>
              <a:rPr lang="zh-CN" altLang="en-US" dirty="0"/>
              <a:t>深蓝存储了</a:t>
            </a:r>
            <a:r>
              <a:rPr lang="en-US" altLang="zh-CN" dirty="0"/>
              <a:t>100 </a:t>
            </a:r>
            <a:r>
              <a:rPr lang="zh-CN" altLang="en-US" dirty="0"/>
              <a:t>年来几乎所有国际特级大师的开局和残局下法，利用知识库的思想帮助程序节省时间并得出合理的棋步。</a:t>
            </a:r>
            <a:endParaRPr lang="en-US" altLang="zh-CN" dirty="0"/>
          </a:p>
          <a:p>
            <a:pPr lvl="1"/>
            <a:r>
              <a:rPr lang="zh-CN" altLang="en-US" dirty="0"/>
              <a:t>深蓝采用的是</a:t>
            </a:r>
            <a:r>
              <a:rPr lang="en-US" altLang="zh-CN" b="1" dirty="0"/>
              <a:t>α-β</a:t>
            </a:r>
            <a:r>
              <a:rPr lang="zh-CN" altLang="en-US" b="1" dirty="0"/>
              <a:t>剪枝搜索</a:t>
            </a:r>
            <a:r>
              <a:rPr lang="zh-CN" altLang="en-US" dirty="0"/>
              <a:t>算法，并采用</a:t>
            </a:r>
            <a:r>
              <a:rPr lang="zh-CN" altLang="en-US" b="1" dirty="0"/>
              <a:t>知识库</a:t>
            </a:r>
            <a:r>
              <a:rPr lang="zh-CN" altLang="en-US" dirty="0"/>
              <a:t>规则的方法对棋局进行评价。</a:t>
            </a:r>
            <a:endParaRPr lang="en-US" altLang="zh-CN" dirty="0"/>
          </a:p>
          <a:p>
            <a:pPr lvl="2"/>
            <a:r>
              <a:rPr lang="zh-CN" altLang="en-US" dirty="0"/>
              <a:t>大致思路是根据棋子的重要程度、棋子的位子、棋子之间的关系对棋局进行评价。</a:t>
            </a:r>
            <a:endParaRPr lang="en-US" altLang="zh-CN" dirty="0"/>
          </a:p>
          <a:p>
            <a:r>
              <a:rPr lang="zh-CN" altLang="en-US" dirty="0"/>
              <a:t>优劣：</a:t>
            </a:r>
            <a:endParaRPr lang="en-US" altLang="zh-CN" dirty="0"/>
          </a:p>
          <a:p>
            <a:pPr lvl="1"/>
            <a:r>
              <a:rPr lang="zh-CN" altLang="en-US" dirty="0"/>
              <a:t>知识工程在计算机棋类博弈的经典应用。</a:t>
            </a:r>
            <a:endParaRPr lang="en-US" altLang="zh-CN" dirty="0"/>
          </a:p>
          <a:p>
            <a:pPr lvl="1"/>
            <a:r>
              <a:rPr lang="zh-CN" altLang="en-US" dirty="0"/>
              <a:t>深蓝在硬件上将通用处理器和象棋加速芯片相结合，提高了计算速度。</a:t>
            </a:r>
            <a:endParaRPr lang="en-US" altLang="zh-CN" dirty="0"/>
          </a:p>
          <a:p>
            <a:pPr lvl="2"/>
            <a:r>
              <a:rPr lang="zh-CN" altLang="en-US" dirty="0"/>
              <a:t>深蓝所运用的战术是“蛮算”。它运用并行计算系统，有</a:t>
            </a:r>
            <a:r>
              <a:rPr lang="en-US" altLang="zh-CN" dirty="0"/>
              <a:t>32</a:t>
            </a:r>
            <a:r>
              <a:rPr lang="zh-CN" altLang="en-US" dirty="0"/>
              <a:t>个微处理器，可同时执行多个指令，以提高计算速度来解决大型复杂的计算问题。</a:t>
            </a:r>
            <a:endParaRPr lang="en-US" altLang="zh-CN" dirty="0"/>
          </a:p>
          <a:p>
            <a:pPr lvl="1"/>
            <a:r>
              <a:rPr lang="zh-CN" altLang="en-US" dirty="0"/>
              <a:t>深蓝国际象棋</a:t>
            </a:r>
            <a:r>
              <a:rPr lang="en-US" altLang="zh-CN" dirty="0"/>
              <a:t>AI</a:t>
            </a:r>
            <a:r>
              <a:rPr lang="zh-CN" altLang="en-US" dirty="0"/>
              <a:t>的核心技术被认为是领域相关的，缺乏通用性。</a:t>
            </a:r>
            <a:endParaRPr lang="en-US" altLang="zh-CN" dirty="0"/>
          </a:p>
          <a:p>
            <a:pPr lvl="1"/>
            <a:r>
              <a:rPr lang="zh-CN" altLang="en-US" dirty="0"/>
              <a:t>据说：深蓝提前研究了卡斯帕罗夫，而卡斯帕罗夫并没有！</a:t>
            </a:r>
          </a:p>
        </p:txBody>
      </p:sp>
      <p:sp>
        <p:nvSpPr>
          <p:cNvPr id="4" name="日期占位符 3">
            <a:extLst>
              <a:ext uri="{FF2B5EF4-FFF2-40B4-BE49-F238E27FC236}">
                <a16:creationId xmlns:a16="http://schemas.microsoft.com/office/drawing/2014/main" id="{1F4A2376-9F51-6975-060F-460458AF414C}"/>
              </a:ext>
            </a:extLst>
          </p:cNvPr>
          <p:cNvSpPr>
            <a:spLocks noGrp="1"/>
          </p:cNvSpPr>
          <p:nvPr>
            <p:ph type="dt" sz="half" idx="10"/>
          </p:nvPr>
        </p:nvSpPr>
        <p:spPr/>
        <p:txBody>
          <a:bodyPr/>
          <a:lstStyle/>
          <a:p>
            <a:fld id="{98F2F4D5-4324-4DD2-A967-5EB022847DAE}"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7A454A39-456F-F861-024C-EFE41CF164CA}"/>
              </a:ext>
            </a:extLst>
          </p:cNvPr>
          <p:cNvSpPr>
            <a:spLocks noGrp="1"/>
          </p:cNvSpPr>
          <p:nvPr>
            <p:ph type="sldNum" sz="quarter" idx="12"/>
          </p:nvPr>
        </p:nvSpPr>
        <p:spPr/>
        <p:txBody>
          <a:bodyPr/>
          <a:lstStyle/>
          <a:p>
            <a:fld id="{90B84CC8-F017-4F0F-85E6-E9C4F513246C}" type="slidenum">
              <a:rPr lang="zh-CN" altLang="en-US" smtClean="0"/>
              <a:t>134</a:t>
            </a:fld>
            <a:endParaRPr lang="zh-CN" altLang="en-US"/>
          </a:p>
        </p:txBody>
      </p:sp>
    </p:spTree>
    <p:extLst>
      <p:ext uri="{BB962C8B-B14F-4D97-AF65-F5344CB8AC3E}">
        <p14:creationId xmlns:p14="http://schemas.microsoft.com/office/powerpoint/2010/main" val="132210621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人类智慧的尊严：</a:t>
            </a:r>
          </a:p>
        </p:txBody>
      </p:sp>
      <p:sp>
        <p:nvSpPr>
          <p:cNvPr id="3" name="内容占位符 2"/>
          <p:cNvSpPr>
            <a:spLocks noGrp="1"/>
          </p:cNvSpPr>
          <p:nvPr>
            <p:ph idx="1"/>
          </p:nvPr>
        </p:nvSpPr>
        <p:spPr/>
        <p:txBody>
          <a:bodyPr>
            <a:normAutofit/>
          </a:bodyPr>
          <a:lstStyle/>
          <a:p>
            <a:r>
              <a:rPr lang="zh-CN" altLang="en-US" dirty="0"/>
              <a:t>当时，几乎全世界的人都在谈论深蓝的强大和可怕，没人怀疑深蓝就是人工智能的代表。</a:t>
            </a:r>
            <a:endParaRPr lang="en-US" altLang="zh-CN" dirty="0"/>
          </a:p>
          <a:p>
            <a:pPr lvl="1"/>
            <a:r>
              <a:rPr lang="zh-CN" altLang="en-US" dirty="0"/>
              <a:t>公众愿意相信，在深蓝巨大的黑色机箱内，拥有一颗在棋类博弈领域不输人类的特殊“大脑”。</a:t>
            </a:r>
            <a:endParaRPr lang="en-US" altLang="zh-CN" dirty="0"/>
          </a:p>
          <a:p>
            <a:r>
              <a:rPr lang="zh-CN" altLang="en-US" dirty="0"/>
              <a:t>挑衅式的说：</a:t>
            </a:r>
            <a:endParaRPr lang="en-US" altLang="zh-CN" dirty="0"/>
          </a:p>
          <a:p>
            <a:pPr lvl="1"/>
            <a:r>
              <a:rPr lang="en-US" altLang="zh-CN" dirty="0"/>
              <a:t>(2016</a:t>
            </a:r>
            <a:r>
              <a:rPr lang="zh-CN" altLang="en-US" dirty="0"/>
              <a:t>年前，几乎所有的地球人、包括围棋高手和不少计算机专家</a:t>
            </a:r>
            <a:r>
              <a:rPr lang="en-US" altLang="zh-CN" dirty="0"/>
              <a:t>)</a:t>
            </a:r>
          </a:p>
          <a:p>
            <a:pPr lvl="1"/>
            <a:r>
              <a:rPr lang="en-US" altLang="zh-CN" dirty="0"/>
              <a:t>“</a:t>
            </a:r>
            <a:r>
              <a:rPr lang="zh-CN" altLang="en-US" dirty="0"/>
              <a:t>计算机只不过是在程序控制下机械地完成搜索或穷举罢了。</a:t>
            </a:r>
            <a:r>
              <a:rPr lang="en-US" altLang="zh-CN" dirty="0"/>
              <a:t>”</a:t>
            </a:r>
          </a:p>
          <a:p>
            <a:pPr lvl="1"/>
            <a:r>
              <a:rPr lang="zh-CN" altLang="en-US" dirty="0"/>
              <a:t>“下象棋有什么了不起？真有智能的话，来跟世界冠军下盘围棋试试？”</a:t>
            </a:r>
          </a:p>
        </p:txBody>
      </p:sp>
      <p:sp>
        <p:nvSpPr>
          <p:cNvPr id="4" name="日期占位符 3">
            <a:extLst>
              <a:ext uri="{FF2B5EF4-FFF2-40B4-BE49-F238E27FC236}">
                <a16:creationId xmlns:a16="http://schemas.microsoft.com/office/drawing/2014/main" id="{9322EF9F-0922-9199-3951-DC8F144ADA37}"/>
              </a:ext>
            </a:extLst>
          </p:cNvPr>
          <p:cNvSpPr>
            <a:spLocks noGrp="1"/>
          </p:cNvSpPr>
          <p:nvPr>
            <p:ph type="dt" sz="half" idx="10"/>
          </p:nvPr>
        </p:nvSpPr>
        <p:spPr/>
        <p:txBody>
          <a:bodyPr/>
          <a:lstStyle/>
          <a:p>
            <a:fld id="{E056243C-1626-4C6C-AB30-4EABAA28F04C}"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4824D4D5-0708-B7EA-FE15-776B3A66CEBA}"/>
              </a:ext>
            </a:extLst>
          </p:cNvPr>
          <p:cNvSpPr>
            <a:spLocks noGrp="1"/>
          </p:cNvSpPr>
          <p:nvPr>
            <p:ph type="sldNum" sz="quarter" idx="12"/>
          </p:nvPr>
        </p:nvSpPr>
        <p:spPr/>
        <p:txBody>
          <a:bodyPr/>
          <a:lstStyle/>
          <a:p>
            <a:fld id="{90B84CC8-F017-4F0F-85E6-E9C4F513246C}" type="slidenum">
              <a:rPr lang="zh-CN" altLang="en-US" smtClean="0"/>
              <a:t>135</a:t>
            </a:fld>
            <a:endParaRPr lang="zh-CN" altLang="en-US"/>
          </a:p>
        </p:txBody>
      </p:sp>
    </p:spTree>
    <p:extLst>
      <p:ext uri="{BB962C8B-B14F-4D97-AF65-F5344CB8AC3E}">
        <p14:creationId xmlns:p14="http://schemas.microsoft.com/office/powerpoint/2010/main" val="3286577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AlphaGo</a:t>
            </a:r>
            <a:r>
              <a:rPr lang="zh-CN" altLang="en-US" dirty="0"/>
              <a:t>战胜围棋世界冠军李世石</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429000" y="2293144"/>
            <a:ext cx="5334000" cy="3416300"/>
          </a:xfrm>
        </p:spPr>
      </p:pic>
      <p:sp>
        <p:nvSpPr>
          <p:cNvPr id="3" name="日期占位符 2">
            <a:extLst>
              <a:ext uri="{FF2B5EF4-FFF2-40B4-BE49-F238E27FC236}">
                <a16:creationId xmlns:a16="http://schemas.microsoft.com/office/drawing/2014/main" id="{C5571E57-25A7-8E86-B7FF-7910AE8D5506}"/>
              </a:ext>
            </a:extLst>
          </p:cNvPr>
          <p:cNvSpPr>
            <a:spLocks noGrp="1"/>
          </p:cNvSpPr>
          <p:nvPr>
            <p:ph type="dt" sz="half" idx="10"/>
          </p:nvPr>
        </p:nvSpPr>
        <p:spPr/>
        <p:txBody>
          <a:bodyPr/>
          <a:lstStyle/>
          <a:p>
            <a:fld id="{391FBF9F-82D1-48C7-A47E-D027DE703AC1}"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5336122E-BF98-821D-E37D-0505F89AC97A}"/>
              </a:ext>
            </a:extLst>
          </p:cNvPr>
          <p:cNvSpPr>
            <a:spLocks noGrp="1"/>
          </p:cNvSpPr>
          <p:nvPr>
            <p:ph type="sldNum" sz="quarter" idx="12"/>
          </p:nvPr>
        </p:nvSpPr>
        <p:spPr/>
        <p:txBody>
          <a:bodyPr/>
          <a:lstStyle/>
          <a:p>
            <a:fld id="{90B84CC8-F017-4F0F-85E6-E9C4F513246C}" type="slidenum">
              <a:rPr lang="zh-CN" altLang="en-US" smtClean="0"/>
              <a:t>136</a:t>
            </a:fld>
            <a:endParaRPr lang="zh-CN" altLang="en-US"/>
          </a:p>
        </p:txBody>
      </p:sp>
    </p:spTree>
    <p:extLst>
      <p:ext uri="{BB962C8B-B14F-4D97-AF65-F5344CB8AC3E}">
        <p14:creationId xmlns:p14="http://schemas.microsoft.com/office/powerpoint/2010/main" val="8911880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AlphaGo</a:t>
            </a:r>
            <a:r>
              <a:rPr lang="zh-CN" altLang="en-US" dirty="0"/>
              <a:t>战胜围棋世界冠军李世石</a:t>
            </a:r>
          </a:p>
        </p:txBody>
      </p:sp>
      <p:sp>
        <p:nvSpPr>
          <p:cNvPr id="3" name="内容占位符 2"/>
          <p:cNvSpPr>
            <a:spLocks noGrp="1"/>
          </p:cNvSpPr>
          <p:nvPr>
            <p:ph idx="1"/>
          </p:nvPr>
        </p:nvSpPr>
        <p:spPr/>
        <p:txBody>
          <a:bodyPr>
            <a:normAutofit fontScale="55000" lnSpcReduction="20000"/>
          </a:bodyPr>
          <a:lstStyle/>
          <a:p>
            <a:pPr>
              <a:lnSpc>
                <a:spcPct val="140000"/>
              </a:lnSpc>
            </a:pPr>
            <a:r>
              <a:rPr lang="en-US" altLang="zh-CN" dirty="0"/>
              <a:t>2016</a:t>
            </a:r>
            <a:r>
              <a:rPr lang="zh-CN" altLang="en-US" dirty="0"/>
              <a:t>年</a:t>
            </a:r>
            <a:r>
              <a:rPr lang="en-US" altLang="zh-CN" dirty="0"/>
              <a:t>3</a:t>
            </a:r>
            <a:r>
              <a:rPr lang="zh-CN" altLang="en-US" dirty="0"/>
              <a:t>月，谷歌旗下的</a:t>
            </a:r>
            <a:r>
              <a:rPr lang="en-US" altLang="zh-CN" dirty="0"/>
              <a:t>DeepMind</a:t>
            </a:r>
            <a:r>
              <a:rPr lang="zh-CN" altLang="en-US" dirty="0"/>
              <a:t>公司的</a:t>
            </a:r>
            <a:r>
              <a:rPr lang="en-US" altLang="zh-CN" dirty="0"/>
              <a:t>AlphaGo</a:t>
            </a:r>
            <a:r>
              <a:rPr lang="zh-CN" altLang="en-US" dirty="0"/>
              <a:t>围棋</a:t>
            </a:r>
            <a:r>
              <a:rPr lang="en-US" altLang="zh-CN" dirty="0"/>
              <a:t>AI</a:t>
            </a:r>
            <a:r>
              <a:rPr lang="zh-CN" altLang="en-US" dirty="0"/>
              <a:t>程序战胜了韩国围棋世界冠军九段棋手李世石。</a:t>
            </a:r>
            <a:endParaRPr lang="en-US" altLang="zh-CN" dirty="0"/>
          </a:p>
          <a:p>
            <a:pPr lvl="1">
              <a:lnSpc>
                <a:spcPct val="140000"/>
              </a:lnSpc>
            </a:pPr>
            <a:r>
              <a:rPr lang="en-US" altLang="zh-CN" dirty="0"/>
              <a:t>2016</a:t>
            </a:r>
            <a:r>
              <a:rPr lang="zh-CN" altLang="en-US" dirty="0"/>
              <a:t>年</a:t>
            </a:r>
            <a:r>
              <a:rPr lang="en-US" altLang="zh-CN" dirty="0"/>
              <a:t>3</a:t>
            </a:r>
            <a:r>
              <a:rPr lang="zh-CN" altLang="en-US" dirty="0"/>
              <a:t>月，阿尔法围棋与围棋世界冠军、职业九段棋手李世石进行围棋人机大战，以</a:t>
            </a:r>
            <a:r>
              <a:rPr lang="en-US" altLang="zh-CN" dirty="0"/>
              <a:t>4</a:t>
            </a:r>
            <a:r>
              <a:rPr lang="zh-CN" altLang="en-US" dirty="0"/>
              <a:t>比</a:t>
            </a:r>
            <a:r>
              <a:rPr lang="en-US" altLang="zh-CN" dirty="0"/>
              <a:t>1</a:t>
            </a:r>
            <a:r>
              <a:rPr lang="zh-CN" altLang="en-US" dirty="0"/>
              <a:t>的总比分获胜；</a:t>
            </a:r>
          </a:p>
          <a:p>
            <a:pPr lvl="1">
              <a:lnSpc>
                <a:spcPct val="140000"/>
              </a:lnSpc>
            </a:pPr>
            <a:r>
              <a:rPr lang="en-US" altLang="zh-CN" dirty="0"/>
              <a:t>2016</a:t>
            </a:r>
            <a:r>
              <a:rPr lang="zh-CN" altLang="en-US" dirty="0"/>
              <a:t>年末</a:t>
            </a:r>
            <a:r>
              <a:rPr lang="en-US" altLang="zh-CN" dirty="0"/>
              <a:t>2017</a:t>
            </a:r>
            <a:r>
              <a:rPr lang="zh-CN" altLang="en-US" dirty="0"/>
              <a:t>年初，该程序在中国棋类网站上以“大师”（</a:t>
            </a:r>
            <a:r>
              <a:rPr lang="en-US" altLang="zh-CN" dirty="0"/>
              <a:t>Master</a:t>
            </a:r>
            <a:r>
              <a:rPr lang="zh-CN" altLang="en-US" dirty="0"/>
              <a:t>）为注册帐号，在对弈平台上，与中日韩数十位顶尖棋手过招，进行快棋对决，连续</a:t>
            </a:r>
            <a:r>
              <a:rPr lang="en-US" altLang="zh-CN" dirty="0"/>
              <a:t>60</a:t>
            </a:r>
            <a:r>
              <a:rPr lang="zh-CN" altLang="en-US" dirty="0"/>
              <a:t>局无一败绩；</a:t>
            </a:r>
          </a:p>
          <a:p>
            <a:pPr lvl="1">
              <a:lnSpc>
                <a:spcPct val="140000"/>
              </a:lnSpc>
            </a:pPr>
            <a:r>
              <a:rPr lang="en-US" altLang="zh-CN" dirty="0"/>
              <a:t>2017</a:t>
            </a:r>
            <a:r>
              <a:rPr lang="zh-CN" altLang="en-US" dirty="0"/>
              <a:t>年</a:t>
            </a:r>
            <a:r>
              <a:rPr lang="en-US" altLang="zh-CN" dirty="0"/>
              <a:t>5</a:t>
            </a:r>
            <a:r>
              <a:rPr lang="zh-CN" altLang="en-US" dirty="0"/>
              <a:t>月，在中国乌镇围棋峰会上，它与排名世界第一的世界围棋冠军柯洁对战，以</a:t>
            </a:r>
            <a:r>
              <a:rPr lang="en-US" altLang="zh-CN" dirty="0"/>
              <a:t>3</a:t>
            </a:r>
            <a:r>
              <a:rPr lang="zh-CN" altLang="en-US" dirty="0"/>
              <a:t>比</a:t>
            </a:r>
            <a:r>
              <a:rPr lang="en-US" altLang="zh-CN" dirty="0"/>
              <a:t>0</a:t>
            </a:r>
            <a:r>
              <a:rPr lang="zh-CN" altLang="en-US" dirty="0"/>
              <a:t>的总比分获胜。</a:t>
            </a:r>
          </a:p>
          <a:p>
            <a:pPr lvl="1">
              <a:lnSpc>
                <a:spcPct val="140000"/>
              </a:lnSpc>
            </a:pPr>
            <a:r>
              <a:rPr lang="en-US" altLang="zh-CN" dirty="0"/>
              <a:t>2017</a:t>
            </a:r>
            <a:r>
              <a:rPr lang="zh-CN" altLang="en-US" dirty="0"/>
              <a:t>年</a:t>
            </a:r>
            <a:r>
              <a:rPr lang="en-US" altLang="zh-CN" dirty="0"/>
              <a:t>5</a:t>
            </a:r>
            <a:r>
              <a:rPr lang="zh-CN" altLang="en-US" dirty="0"/>
              <a:t>月</a:t>
            </a:r>
            <a:r>
              <a:rPr lang="en-US" altLang="zh-CN" dirty="0"/>
              <a:t>27</a:t>
            </a:r>
            <a:r>
              <a:rPr lang="zh-CN" altLang="en-US" dirty="0"/>
              <a:t>日，在柯洁与阿尔法围棋的人机大战之后，阿尔法围棋团队宣布阿尔法围棋将不再参加围棋比赛。</a:t>
            </a:r>
            <a:endParaRPr lang="en-US" altLang="zh-CN" dirty="0"/>
          </a:p>
          <a:p>
            <a:pPr lvl="2">
              <a:lnSpc>
                <a:spcPct val="140000"/>
              </a:lnSpc>
            </a:pPr>
            <a:r>
              <a:rPr lang="zh-CN" altLang="en-US" dirty="0"/>
              <a:t>围棋界公认阿尔法围棋的棋力已经超过人类职业围棋顶尖水平，在</a:t>
            </a:r>
            <a:r>
              <a:rPr lang="en-US" altLang="zh-CN" dirty="0"/>
              <a:t>GoRatings</a:t>
            </a:r>
            <a:r>
              <a:rPr lang="zh-CN" altLang="en-US" dirty="0"/>
              <a:t>网站公布的世界职业围棋排名中，其等级分曾超过排名人类第一的棋手柯洁。</a:t>
            </a:r>
            <a:endParaRPr lang="zh-CN" altLang="en-US" dirty="0">
              <a:effectLst/>
            </a:endParaRPr>
          </a:p>
          <a:p>
            <a:pPr>
              <a:lnSpc>
                <a:spcPct val="140000"/>
              </a:lnSpc>
            </a:pPr>
            <a:r>
              <a:rPr lang="en-US" altLang="zh-CN" dirty="0"/>
              <a:t>2017</a:t>
            </a:r>
            <a:r>
              <a:rPr lang="zh-CN" altLang="en-US" dirty="0"/>
              <a:t>年</a:t>
            </a:r>
            <a:r>
              <a:rPr lang="en-US" altLang="zh-CN" dirty="0"/>
              <a:t>10</a:t>
            </a:r>
            <a:r>
              <a:rPr lang="zh-CN" altLang="en-US" dirty="0"/>
              <a:t>月</a:t>
            </a:r>
            <a:r>
              <a:rPr lang="en-US" altLang="zh-CN" dirty="0"/>
              <a:t>19</a:t>
            </a:r>
            <a:r>
              <a:rPr lang="zh-CN" altLang="en-US" dirty="0"/>
              <a:t>日，</a:t>
            </a:r>
            <a:r>
              <a:rPr lang="en-US" altLang="zh-CN" dirty="0"/>
              <a:t> Google</a:t>
            </a:r>
            <a:r>
              <a:rPr lang="zh-CN" altLang="en-US" dirty="0"/>
              <a:t>旗下</a:t>
            </a:r>
            <a:r>
              <a:rPr lang="en-US" altLang="zh-CN" dirty="0"/>
              <a:t>DeepMind</a:t>
            </a:r>
            <a:r>
              <a:rPr lang="zh-CN" altLang="en-US" dirty="0"/>
              <a:t>在</a:t>
            </a:r>
            <a:r>
              <a:rPr lang="en-US" altLang="zh-CN" dirty="0"/>
              <a:t>Nature</a:t>
            </a:r>
            <a:r>
              <a:rPr lang="zh-CN" altLang="en-US" dirty="0"/>
              <a:t>刊文“</a:t>
            </a:r>
            <a:r>
              <a:rPr lang="en-US" altLang="zh-CN" dirty="0"/>
              <a:t>Mastering the game of Go without human knowledge”</a:t>
            </a:r>
          </a:p>
          <a:p>
            <a:pPr lvl="1">
              <a:lnSpc>
                <a:spcPct val="140000"/>
              </a:lnSpc>
            </a:pPr>
            <a:r>
              <a:rPr lang="zh-CN" altLang="en-US" dirty="0"/>
              <a:t>通告天下：横空出世的</a:t>
            </a:r>
            <a:r>
              <a:rPr lang="en-US" altLang="zh-CN" dirty="0"/>
              <a:t>AlphaGo Zero</a:t>
            </a:r>
            <a:r>
              <a:rPr lang="zh-CN" altLang="en-US" dirty="0"/>
              <a:t>，在没有使用任何人类棋局数据进行训练的情况下，三天之内通过自我对弈自学成才，将曾打败过李世石的</a:t>
            </a:r>
            <a:r>
              <a:rPr lang="en-US" altLang="zh-CN" dirty="0"/>
              <a:t>AlphaGo</a:t>
            </a:r>
            <a:r>
              <a:rPr lang="zh-CN" altLang="en-US" dirty="0"/>
              <a:t>版本赶下还未捂热的神坛（让五子），之后又迅速击溃了所有</a:t>
            </a:r>
            <a:r>
              <a:rPr lang="en-US" altLang="zh-CN" dirty="0"/>
              <a:t>AlphaGo</a:t>
            </a:r>
            <a:r>
              <a:rPr lang="zh-CN" altLang="en-US" dirty="0"/>
              <a:t>前代版本。</a:t>
            </a:r>
            <a:endParaRPr lang="en-US" altLang="zh-CN" dirty="0"/>
          </a:p>
          <a:p>
            <a:pPr lvl="1">
              <a:lnSpc>
                <a:spcPct val="140000"/>
              </a:lnSpc>
            </a:pPr>
            <a:r>
              <a:rPr lang="en-US" altLang="zh-CN" dirty="0">
                <a:hlinkClick r:id="rId3"/>
              </a:rPr>
              <a:t>https://www.nature.com/articles/nature24270.epdf?author_access_token=VJXbVjaSHxFoctQQ4p2k4tRgN0jAjWel9jnR3ZoTv0PVW4gB86EEpGqTRDtpIz-2rmo8-KG06gqVobU5NSCFeHILHcVFUeMsbvwS-lxjqQGg98faovwjxeTUgZAUMnRQ</a:t>
            </a:r>
            <a:r>
              <a:rPr lang="en-US" altLang="zh-CN" dirty="0"/>
              <a:t> </a:t>
            </a:r>
          </a:p>
          <a:p>
            <a:pPr lvl="1">
              <a:lnSpc>
                <a:spcPct val="140000"/>
              </a:lnSpc>
            </a:pPr>
            <a:r>
              <a:rPr lang="en-US" altLang="zh-CN" dirty="0">
                <a:hlinkClick r:id="rId4"/>
              </a:rPr>
              <a:t>https://www.nature.com/articles/nature24270</a:t>
            </a:r>
            <a:r>
              <a:rPr lang="en-US" altLang="zh-CN" dirty="0"/>
              <a:t> </a:t>
            </a:r>
            <a:endParaRPr lang="zh-CN" altLang="en-US" dirty="0"/>
          </a:p>
        </p:txBody>
      </p:sp>
      <p:sp>
        <p:nvSpPr>
          <p:cNvPr id="4" name="日期占位符 3">
            <a:extLst>
              <a:ext uri="{FF2B5EF4-FFF2-40B4-BE49-F238E27FC236}">
                <a16:creationId xmlns:a16="http://schemas.microsoft.com/office/drawing/2014/main" id="{18A309A3-890A-154D-253D-6BC51693CD93}"/>
              </a:ext>
            </a:extLst>
          </p:cNvPr>
          <p:cNvSpPr>
            <a:spLocks noGrp="1"/>
          </p:cNvSpPr>
          <p:nvPr>
            <p:ph type="dt" sz="half" idx="10"/>
          </p:nvPr>
        </p:nvSpPr>
        <p:spPr/>
        <p:txBody>
          <a:bodyPr/>
          <a:lstStyle/>
          <a:p>
            <a:fld id="{16CF244A-78AD-4682-8D52-47607E3B6D8D}"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2C2C88DD-5A9D-BCC5-03D2-E815DAC1C02B}"/>
              </a:ext>
            </a:extLst>
          </p:cNvPr>
          <p:cNvSpPr>
            <a:spLocks noGrp="1"/>
          </p:cNvSpPr>
          <p:nvPr>
            <p:ph type="sldNum" sz="quarter" idx="12"/>
          </p:nvPr>
        </p:nvSpPr>
        <p:spPr/>
        <p:txBody>
          <a:bodyPr/>
          <a:lstStyle/>
          <a:p>
            <a:fld id="{90B84CC8-F017-4F0F-85E6-E9C4F513246C}" type="slidenum">
              <a:rPr lang="zh-CN" altLang="en-US" smtClean="0"/>
              <a:t>137</a:t>
            </a:fld>
            <a:endParaRPr lang="zh-CN" altLang="en-US"/>
          </a:p>
        </p:txBody>
      </p:sp>
    </p:spTree>
    <p:extLst>
      <p:ext uri="{BB962C8B-B14F-4D97-AF65-F5344CB8AC3E}">
        <p14:creationId xmlns:p14="http://schemas.microsoft.com/office/powerpoint/2010/main" val="93208404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深度神经网络 </a:t>
            </a:r>
            <a:r>
              <a:rPr lang="en-US" altLang="zh-CN" dirty="0"/>
              <a:t>+</a:t>
            </a:r>
            <a:r>
              <a:rPr lang="zh-CN" altLang="en-US" dirty="0"/>
              <a:t>蒙特卡洛树搜索算法</a:t>
            </a:r>
          </a:p>
        </p:txBody>
      </p:sp>
      <p:sp>
        <p:nvSpPr>
          <p:cNvPr id="3" name="内容占位符 2"/>
          <p:cNvSpPr>
            <a:spLocks noGrp="1"/>
          </p:cNvSpPr>
          <p:nvPr>
            <p:ph idx="1"/>
          </p:nvPr>
        </p:nvSpPr>
        <p:spPr/>
        <p:txBody>
          <a:bodyPr>
            <a:normAutofit fontScale="70000" lnSpcReduction="20000"/>
          </a:bodyPr>
          <a:lstStyle/>
          <a:p>
            <a:r>
              <a:rPr lang="zh-CN" altLang="en-US" dirty="0"/>
              <a:t>围棋一直被认为是最复杂的棋类博弈，对</a:t>
            </a:r>
            <a:r>
              <a:rPr lang="en-US" altLang="zh-CN" dirty="0"/>
              <a:t>AI</a:t>
            </a:r>
            <a:r>
              <a:rPr lang="zh-CN" altLang="en-US" dirty="0"/>
              <a:t>来讲是经典博弈中最具挑战的棋类。</a:t>
            </a:r>
            <a:endParaRPr lang="en-US" altLang="zh-CN" dirty="0"/>
          </a:p>
          <a:p>
            <a:pPr lvl="1"/>
            <a:r>
              <a:rPr lang="zh-CN" altLang="en-US" dirty="0"/>
              <a:t>围棋的空间复杂度高，围棋按照一盘棋平均走</a:t>
            </a:r>
            <a:r>
              <a:rPr lang="en-US" altLang="zh-CN" dirty="0"/>
              <a:t>170</a:t>
            </a:r>
            <a:r>
              <a:rPr lang="zh-CN" altLang="en-US" dirty="0"/>
              <a:t>步计算，每步棋可能的落子位置为</a:t>
            </a:r>
            <a:r>
              <a:rPr lang="en-US" altLang="zh-CN" dirty="0"/>
              <a:t>250</a:t>
            </a:r>
            <a:r>
              <a:rPr lang="zh-CN" altLang="en-US" dirty="0"/>
              <a:t>个，则围棋的决策点，总状态数约为</a:t>
            </a:r>
            <a:r>
              <a:rPr lang="en-US" altLang="zh-CN" dirty="0"/>
              <a:t>10</a:t>
            </a:r>
            <a:r>
              <a:rPr lang="zh-CN" altLang="en-US" dirty="0"/>
              <a:t>的</a:t>
            </a:r>
            <a:r>
              <a:rPr lang="en-US" altLang="zh-CN" dirty="0"/>
              <a:t>170</a:t>
            </a:r>
            <a:r>
              <a:rPr lang="zh-CN" altLang="en-US" dirty="0"/>
              <a:t>次方，据估计围棋的计算复杂度已超过宇宙中原子的总数。</a:t>
            </a:r>
          </a:p>
          <a:p>
            <a:pPr lvl="1"/>
            <a:r>
              <a:rPr lang="zh-CN" altLang="en-US" dirty="0"/>
              <a:t>找到合适的策略和价值函数一直是围棋</a:t>
            </a:r>
            <a:r>
              <a:rPr lang="en-US" altLang="zh-CN" dirty="0"/>
              <a:t>AI</a:t>
            </a:r>
            <a:r>
              <a:rPr lang="zh-CN" altLang="en-US" dirty="0"/>
              <a:t>的核心问题。</a:t>
            </a:r>
            <a:endParaRPr lang="en-US" altLang="zh-CN" dirty="0"/>
          </a:p>
          <a:p>
            <a:r>
              <a:rPr lang="en-US" altLang="zh-CN" dirty="0"/>
              <a:t>AlphaGo</a:t>
            </a:r>
            <a:r>
              <a:rPr lang="zh-CN" altLang="en-US" dirty="0"/>
              <a:t>本质上是在</a:t>
            </a:r>
            <a:r>
              <a:rPr lang="zh-CN" altLang="en-US" b="1" dirty="0"/>
              <a:t>蒙特卡洛树搜索</a:t>
            </a:r>
            <a:r>
              <a:rPr lang="zh-CN" altLang="en-US" dirty="0"/>
              <a:t>框架下，整合了</a:t>
            </a:r>
            <a:r>
              <a:rPr lang="zh-CN" altLang="en-US" b="1" dirty="0"/>
              <a:t>深度学习</a:t>
            </a:r>
            <a:r>
              <a:rPr lang="zh-CN" altLang="en-US" dirty="0"/>
              <a:t>和</a:t>
            </a:r>
            <a:r>
              <a:rPr lang="zh-CN" altLang="en-US" b="1" dirty="0"/>
              <a:t>强化学习</a:t>
            </a:r>
            <a:r>
              <a:rPr lang="zh-CN" altLang="en-US" dirty="0"/>
              <a:t>技术并将线下深度学习与在线高效搜索相结合，从而获取围棋问题的有效解法。</a:t>
            </a:r>
            <a:endParaRPr lang="en-US" altLang="zh-CN" dirty="0"/>
          </a:p>
          <a:p>
            <a:pPr lvl="1"/>
            <a:r>
              <a:rPr lang="zh-CN" altLang="en-US" dirty="0"/>
              <a:t>蒙特卡洛树搜索算法用概率的方法帮助围棋</a:t>
            </a:r>
            <a:r>
              <a:rPr lang="en-US" altLang="zh-CN" dirty="0"/>
              <a:t>AI</a:t>
            </a:r>
            <a:r>
              <a:rPr lang="zh-CN" altLang="en-US" dirty="0"/>
              <a:t>找到了一个较为准确的价值函数，并帮助程序达到了业余高段的水平。</a:t>
            </a:r>
            <a:endParaRPr lang="en-US" altLang="zh-CN" dirty="0"/>
          </a:p>
          <a:p>
            <a:pPr lvl="1"/>
            <a:r>
              <a:rPr lang="zh-CN" altLang="en-US" dirty="0"/>
              <a:t>借助深度神经网络，研究员寻找到了更好的策略和价值函数的计算方法。</a:t>
            </a:r>
            <a:endParaRPr lang="en-US" altLang="zh-CN" dirty="0"/>
          </a:p>
          <a:p>
            <a:pPr lvl="1"/>
            <a:r>
              <a:rPr lang="zh-CN" altLang="en-US" dirty="0">
                <a:effectLst/>
              </a:rPr>
              <a:t>参看备注。</a:t>
            </a:r>
            <a:endParaRPr lang="en-US" altLang="zh-CN" dirty="0">
              <a:effectLst/>
            </a:endParaRPr>
          </a:p>
          <a:p>
            <a:r>
              <a:rPr lang="zh-CN" altLang="en-US" dirty="0"/>
              <a:t>虽然，</a:t>
            </a:r>
            <a:r>
              <a:rPr lang="en-US" altLang="zh-CN" dirty="0"/>
              <a:t>AlphaGo</a:t>
            </a:r>
            <a:r>
              <a:rPr lang="zh-CN" altLang="en-US" dirty="0"/>
              <a:t>只解决了计算机围棋的问题，但它在算法上比深蓝具有通用性，其思想可以被应用在多个领域。</a:t>
            </a:r>
            <a:endParaRPr lang="zh-CN" altLang="en-US" dirty="0">
              <a:effectLst/>
            </a:endParaRPr>
          </a:p>
        </p:txBody>
      </p:sp>
      <p:sp>
        <p:nvSpPr>
          <p:cNvPr id="4" name="日期占位符 3">
            <a:extLst>
              <a:ext uri="{FF2B5EF4-FFF2-40B4-BE49-F238E27FC236}">
                <a16:creationId xmlns:a16="http://schemas.microsoft.com/office/drawing/2014/main" id="{3921E992-BEB3-24CB-1513-66C77BE8B18D}"/>
              </a:ext>
            </a:extLst>
          </p:cNvPr>
          <p:cNvSpPr>
            <a:spLocks noGrp="1"/>
          </p:cNvSpPr>
          <p:nvPr>
            <p:ph type="dt" sz="half" idx="10"/>
          </p:nvPr>
        </p:nvSpPr>
        <p:spPr/>
        <p:txBody>
          <a:bodyPr/>
          <a:lstStyle/>
          <a:p>
            <a:fld id="{E4D91616-E01F-4210-A1FE-70C15C5664D9}"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445DF3D4-079E-63EC-8062-B73E73A144C4}"/>
              </a:ext>
            </a:extLst>
          </p:cNvPr>
          <p:cNvSpPr>
            <a:spLocks noGrp="1"/>
          </p:cNvSpPr>
          <p:nvPr>
            <p:ph type="sldNum" sz="quarter" idx="12"/>
          </p:nvPr>
        </p:nvSpPr>
        <p:spPr/>
        <p:txBody>
          <a:bodyPr/>
          <a:lstStyle/>
          <a:p>
            <a:fld id="{90B84CC8-F017-4F0F-85E6-E9C4F513246C}" type="slidenum">
              <a:rPr lang="zh-CN" altLang="en-US" smtClean="0"/>
              <a:t>138</a:t>
            </a:fld>
            <a:endParaRPr lang="zh-CN" altLang="en-US"/>
          </a:p>
        </p:txBody>
      </p:sp>
    </p:spTree>
    <p:extLst>
      <p:ext uri="{BB962C8B-B14F-4D97-AF65-F5344CB8AC3E}">
        <p14:creationId xmlns:p14="http://schemas.microsoft.com/office/powerpoint/2010/main" val="197100907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人类智慧的尊严：</a:t>
            </a:r>
          </a:p>
        </p:txBody>
      </p:sp>
      <p:sp>
        <p:nvSpPr>
          <p:cNvPr id="3" name="内容占位符 2"/>
          <p:cNvSpPr>
            <a:spLocks noGrp="1"/>
          </p:cNvSpPr>
          <p:nvPr>
            <p:ph idx="1"/>
          </p:nvPr>
        </p:nvSpPr>
        <p:spPr/>
        <p:txBody>
          <a:bodyPr/>
          <a:lstStyle/>
          <a:p>
            <a:r>
              <a:rPr lang="zh-CN" altLang="en-US" dirty="0"/>
              <a:t>艺术。。。</a:t>
            </a:r>
            <a:endParaRPr lang="en-US" altLang="zh-CN" dirty="0"/>
          </a:p>
          <a:p>
            <a:r>
              <a:rPr lang="zh-CN" altLang="en-US" dirty="0"/>
              <a:t>常识。。。</a:t>
            </a:r>
            <a:endParaRPr lang="en-US" altLang="zh-CN" dirty="0"/>
          </a:p>
          <a:p>
            <a:r>
              <a:rPr lang="zh-CN" altLang="en-US" dirty="0"/>
              <a:t>直觉。。。</a:t>
            </a:r>
            <a:endParaRPr lang="en-US" altLang="zh-CN" dirty="0"/>
          </a:p>
          <a:p>
            <a:r>
              <a:rPr lang="zh-CN" altLang="en-US" dirty="0"/>
              <a:t>不确定性。。。</a:t>
            </a:r>
          </a:p>
        </p:txBody>
      </p:sp>
      <p:sp>
        <p:nvSpPr>
          <p:cNvPr id="4" name="日期占位符 3">
            <a:extLst>
              <a:ext uri="{FF2B5EF4-FFF2-40B4-BE49-F238E27FC236}">
                <a16:creationId xmlns:a16="http://schemas.microsoft.com/office/drawing/2014/main" id="{4B27918D-D691-0E48-5DF2-B8F7C7166EE0}"/>
              </a:ext>
            </a:extLst>
          </p:cNvPr>
          <p:cNvSpPr>
            <a:spLocks noGrp="1"/>
          </p:cNvSpPr>
          <p:nvPr>
            <p:ph type="dt" sz="half" idx="10"/>
          </p:nvPr>
        </p:nvSpPr>
        <p:spPr/>
        <p:txBody>
          <a:bodyPr/>
          <a:lstStyle/>
          <a:p>
            <a:fld id="{07DF93FA-A3DC-4FD9-A297-69F6935E5268}"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FDBFD34C-AB9E-3513-478F-91E71808E3DE}"/>
              </a:ext>
            </a:extLst>
          </p:cNvPr>
          <p:cNvSpPr>
            <a:spLocks noGrp="1"/>
          </p:cNvSpPr>
          <p:nvPr>
            <p:ph type="sldNum" sz="quarter" idx="12"/>
          </p:nvPr>
        </p:nvSpPr>
        <p:spPr/>
        <p:txBody>
          <a:bodyPr/>
          <a:lstStyle/>
          <a:p>
            <a:fld id="{90B84CC8-F017-4F0F-85E6-E9C4F513246C}" type="slidenum">
              <a:rPr lang="zh-CN" altLang="en-US" smtClean="0"/>
              <a:t>139</a:t>
            </a:fld>
            <a:endParaRPr lang="zh-CN" altLang="en-US"/>
          </a:p>
        </p:txBody>
      </p:sp>
    </p:spTree>
    <p:extLst>
      <p:ext uri="{BB962C8B-B14F-4D97-AF65-F5344CB8AC3E}">
        <p14:creationId xmlns:p14="http://schemas.microsoft.com/office/powerpoint/2010/main" val="137533257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bject 13">
            <a:extLst>
              <a:ext uri="{FF2B5EF4-FFF2-40B4-BE49-F238E27FC236}">
                <a16:creationId xmlns:a16="http://schemas.microsoft.com/office/drawing/2014/main" id="{E62A64DE-3DB4-218B-4287-44144E3D763F}"/>
              </a:ext>
            </a:extLst>
          </p:cNvPr>
          <p:cNvPicPr/>
          <p:nvPr/>
        </p:nvPicPr>
        <p:blipFill>
          <a:blip r:embed="rId3" cstate="print"/>
          <a:stretch>
            <a:fillRect/>
          </a:stretch>
        </p:blipFill>
        <p:spPr>
          <a:xfrm>
            <a:off x="8985291" y="4009835"/>
            <a:ext cx="2848356" cy="2167128"/>
          </a:xfrm>
          <a:prstGeom prst="rect">
            <a:avLst/>
          </a:prstGeom>
        </p:spPr>
      </p:pic>
      <p:sp>
        <p:nvSpPr>
          <p:cNvPr id="2" name="标题 1">
            <a:extLst>
              <a:ext uri="{FF2B5EF4-FFF2-40B4-BE49-F238E27FC236}">
                <a16:creationId xmlns:a16="http://schemas.microsoft.com/office/drawing/2014/main" id="{7937E87A-C115-752B-4A00-E27BD033D4B2}"/>
              </a:ext>
            </a:extLst>
          </p:cNvPr>
          <p:cNvSpPr>
            <a:spLocks noGrp="1"/>
          </p:cNvSpPr>
          <p:nvPr>
            <p:ph type="title"/>
          </p:nvPr>
        </p:nvSpPr>
        <p:spPr/>
        <p:txBody>
          <a:bodyPr/>
          <a:lstStyle/>
          <a:p>
            <a:r>
              <a:rPr lang="zh-CN" altLang="en-US" dirty="0"/>
              <a:t>论文解读</a:t>
            </a:r>
            <a:r>
              <a:rPr lang="en-US" altLang="zh-CN" dirty="0"/>
              <a:t>-</a:t>
            </a:r>
            <a:r>
              <a:rPr lang="zh-CN" altLang="en-US" dirty="0"/>
              <a:t>图灵测试</a:t>
            </a:r>
          </a:p>
        </p:txBody>
      </p:sp>
      <p:sp>
        <p:nvSpPr>
          <p:cNvPr id="3" name="内容占位符 2">
            <a:extLst>
              <a:ext uri="{FF2B5EF4-FFF2-40B4-BE49-F238E27FC236}">
                <a16:creationId xmlns:a16="http://schemas.microsoft.com/office/drawing/2014/main" id="{D4BCEBEA-8174-6EB5-7300-BC7823A55F8F}"/>
              </a:ext>
            </a:extLst>
          </p:cNvPr>
          <p:cNvSpPr>
            <a:spLocks noGrp="1"/>
          </p:cNvSpPr>
          <p:nvPr>
            <p:ph idx="1"/>
          </p:nvPr>
        </p:nvSpPr>
        <p:spPr/>
        <p:txBody>
          <a:bodyPr>
            <a:normAutofit fontScale="55000" lnSpcReduction="20000"/>
          </a:bodyPr>
          <a:lstStyle/>
          <a:p>
            <a:r>
              <a:rPr lang="zh-CN" altLang="en-US" dirty="0"/>
              <a:t>机器如何实现智能的发展路线</a:t>
            </a:r>
            <a:endParaRPr lang="en-US" altLang="zh-CN" dirty="0"/>
          </a:p>
          <a:p>
            <a:pPr lvl="1"/>
            <a:r>
              <a:rPr lang="zh-CN" altLang="en-US" dirty="0"/>
              <a:t>基于建设基础能力的方法</a:t>
            </a:r>
            <a:endParaRPr lang="en-US" altLang="zh-CN" dirty="0"/>
          </a:p>
          <a:p>
            <a:pPr lvl="2"/>
            <a:r>
              <a:rPr lang="zh-CN" altLang="en-US" dirty="0"/>
              <a:t>通过编写越来越</a:t>
            </a:r>
            <a:r>
              <a:rPr lang="zh-CN" altLang="en-US" b="1" dirty="0"/>
              <a:t>庞大完善</a:t>
            </a:r>
            <a:r>
              <a:rPr lang="zh-CN" altLang="en-US" dirty="0"/>
              <a:t>的成程序，使机器具备越来越多的能力</a:t>
            </a:r>
            <a:endParaRPr lang="en-US" altLang="zh-CN" dirty="0"/>
          </a:p>
          <a:p>
            <a:pPr lvl="2"/>
            <a:r>
              <a:rPr lang="zh-CN" altLang="en-US" dirty="0"/>
              <a:t>比如下棋、分析股票、识别图形等能力</a:t>
            </a:r>
            <a:endParaRPr lang="en-US" altLang="zh-CN" dirty="0"/>
          </a:p>
          <a:p>
            <a:pPr lvl="1"/>
            <a:r>
              <a:rPr lang="zh-CN" altLang="en-US" dirty="0"/>
              <a:t>基于思维状态来建造大脑</a:t>
            </a:r>
            <a:endParaRPr lang="en-US" altLang="zh-CN" dirty="0"/>
          </a:p>
          <a:p>
            <a:pPr lvl="2"/>
            <a:r>
              <a:rPr lang="zh-CN" altLang="en-US" dirty="0"/>
              <a:t>找到人类大脑获得智能的途径，并把它应用于机器上，实现能够</a:t>
            </a:r>
            <a:r>
              <a:rPr lang="zh-CN" altLang="en-US" b="1" dirty="0"/>
              <a:t>自学习成长</a:t>
            </a:r>
            <a:r>
              <a:rPr lang="zh-CN" altLang="en-US" dirty="0"/>
              <a:t>的机器</a:t>
            </a:r>
            <a:endParaRPr lang="en-US" altLang="zh-CN" dirty="0"/>
          </a:p>
          <a:p>
            <a:pPr lvl="2"/>
            <a:r>
              <a:rPr lang="zh-CN" altLang="en-US" dirty="0"/>
              <a:t>实现掌握任何领域技能的全面解决方案</a:t>
            </a:r>
            <a:endParaRPr lang="en-US" altLang="zh-CN" dirty="0"/>
          </a:p>
          <a:p>
            <a:r>
              <a:rPr lang="zh-CN" altLang="en-US" dirty="0"/>
              <a:t>图灵测试：简单的机器对人类的模仿游戏</a:t>
            </a:r>
            <a:endParaRPr lang="en-US" altLang="zh-CN" dirty="0"/>
          </a:p>
          <a:p>
            <a:pPr lvl="1"/>
            <a:r>
              <a:rPr lang="zh-CN" altLang="en-US" dirty="0"/>
              <a:t>没有明确的定义何谓智能</a:t>
            </a:r>
            <a:endParaRPr lang="en-US" altLang="zh-CN" dirty="0"/>
          </a:p>
          <a:p>
            <a:pPr lvl="1"/>
            <a:r>
              <a:rPr lang="zh-CN" altLang="en-US" dirty="0"/>
              <a:t>首先假定智能是可以被机器所模拟的</a:t>
            </a:r>
            <a:endParaRPr lang="en-US" altLang="zh-CN" dirty="0"/>
          </a:p>
          <a:p>
            <a:pPr lvl="1"/>
            <a:r>
              <a:rPr lang="zh-CN" altLang="en-US" dirty="0"/>
              <a:t>然后对机器是否具有智能给出了一个判定的途径</a:t>
            </a:r>
            <a:endParaRPr lang="en-US" altLang="zh-CN" dirty="0"/>
          </a:p>
          <a:p>
            <a:pPr lvl="1"/>
            <a:r>
              <a:rPr lang="zh-CN" altLang="en-US" sz="2400" b="1" spc="-10" dirty="0">
                <a:latin typeface="微软雅黑"/>
                <a:cs typeface="微软雅黑"/>
              </a:rPr>
              <a:t>验证码（</a:t>
            </a:r>
            <a:r>
              <a:rPr lang="en-US" altLang="zh-CN" sz="2400" spc="-10" dirty="0">
                <a:latin typeface="微软雅黑"/>
                <a:cs typeface="微软雅黑"/>
              </a:rPr>
              <a:t>Captcha</a:t>
            </a:r>
            <a:r>
              <a:rPr lang="zh-CN" altLang="en-US" sz="2400" spc="-10" dirty="0">
                <a:latin typeface="微软雅黑"/>
                <a:cs typeface="微软雅黑"/>
              </a:rPr>
              <a:t>）</a:t>
            </a:r>
            <a:endParaRPr lang="en-US" altLang="zh-CN" sz="2400" spc="-10" dirty="0">
              <a:latin typeface="微软雅黑"/>
              <a:cs typeface="微软雅黑"/>
            </a:endParaRPr>
          </a:p>
          <a:p>
            <a:pPr lvl="2"/>
            <a:r>
              <a:rPr lang="en-US" altLang="zh-CN" sz="2000" b="1" dirty="0">
                <a:latin typeface="微软雅黑"/>
                <a:cs typeface="微软雅黑"/>
              </a:rPr>
              <a:t>C</a:t>
            </a:r>
            <a:r>
              <a:rPr lang="en-US" altLang="zh-CN" sz="2000" dirty="0">
                <a:latin typeface="微软雅黑"/>
                <a:cs typeface="微软雅黑"/>
              </a:rPr>
              <a:t>ompletely</a:t>
            </a:r>
            <a:r>
              <a:rPr lang="en-US" altLang="zh-CN" sz="2000" spc="-60" dirty="0">
                <a:latin typeface="微软雅黑"/>
                <a:cs typeface="微软雅黑"/>
              </a:rPr>
              <a:t> </a:t>
            </a:r>
            <a:r>
              <a:rPr lang="en-US" altLang="zh-CN" sz="2000" b="1" dirty="0">
                <a:latin typeface="微软雅黑"/>
                <a:cs typeface="微软雅黑"/>
              </a:rPr>
              <a:t>A</a:t>
            </a:r>
            <a:r>
              <a:rPr lang="en-US" altLang="zh-CN" sz="2000" dirty="0">
                <a:latin typeface="微软雅黑"/>
                <a:cs typeface="微软雅黑"/>
              </a:rPr>
              <a:t>utomated</a:t>
            </a:r>
            <a:r>
              <a:rPr lang="en-US" altLang="zh-CN" sz="2000" spc="-50" dirty="0">
                <a:latin typeface="微软雅黑"/>
                <a:cs typeface="微软雅黑"/>
              </a:rPr>
              <a:t> </a:t>
            </a:r>
            <a:r>
              <a:rPr lang="en-US" altLang="zh-CN" sz="2000" b="1" dirty="0">
                <a:latin typeface="微软雅黑"/>
                <a:cs typeface="微软雅黑"/>
              </a:rPr>
              <a:t>P</a:t>
            </a:r>
            <a:r>
              <a:rPr lang="en-US" altLang="zh-CN" sz="2000" dirty="0">
                <a:latin typeface="微软雅黑"/>
                <a:cs typeface="微软雅黑"/>
              </a:rPr>
              <a:t>ublic</a:t>
            </a:r>
            <a:r>
              <a:rPr lang="en-US" altLang="zh-CN" sz="2000" spc="-55" dirty="0">
                <a:latin typeface="微软雅黑"/>
                <a:cs typeface="微软雅黑"/>
              </a:rPr>
              <a:t> </a:t>
            </a:r>
            <a:r>
              <a:rPr lang="en-US" altLang="zh-CN" sz="2000" b="1" dirty="0">
                <a:latin typeface="微软雅黑"/>
                <a:cs typeface="微软雅黑"/>
              </a:rPr>
              <a:t>T</a:t>
            </a:r>
            <a:r>
              <a:rPr lang="en-US" altLang="zh-CN" sz="2000" dirty="0">
                <a:latin typeface="微软雅黑"/>
                <a:cs typeface="微软雅黑"/>
              </a:rPr>
              <a:t>uring</a:t>
            </a:r>
            <a:r>
              <a:rPr lang="en-US" altLang="zh-CN" sz="2000" spc="-50" dirty="0">
                <a:latin typeface="微软雅黑"/>
                <a:cs typeface="微软雅黑"/>
              </a:rPr>
              <a:t> </a:t>
            </a:r>
            <a:r>
              <a:rPr lang="en-US" altLang="zh-CN" sz="2000" dirty="0">
                <a:latin typeface="微软雅黑"/>
                <a:cs typeface="微软雅黑"/>
              </a:rPr>
              <a:t>test</a:t>
            </a:r>
            <a:r>
              <a:rPr lang="en-US" altLang="zh-CN" sz="2000" spc="-55" dirty="0">
                <a:latin typeface="微软雅黑"/>
                <a:cs typeface="微软雅黑"/>
              </a:rPr>
              <a:t> </a:t>
            </a:r>
            <a:r>
              <a:rPr lang="en-US" altLang="zh-CN" sz="2000" dirty="0">
                <a:latin typeface="微软雅黑"/>
                <a:cs typeface="微软雅黑"/>
              </a:rPr>
              <a:t>to</a:t>
            </a:r>
            <a:r>
              <a:rPr lang="en-US" altLang="zh-CN" sz="2000" spc="-55" dirty="0">
                <a:latin typeface="微软雅黑"/>
                <a:cs typeface="微软雅黑"/>
              </a:rPr>
              <a:t> </a:t>
            </a:r>
            <a:r>
              <a:rPr lang="en-US" altLang="zh-CN" sz="2000" dirty="0">
                <a:latin typeface="微软雅黑"/>
                <a:cs typeface="微软雅黑"/>
              </a:rPr>
              <a:t>tell</a:t>
            </a:r>
            <a:r>
              <a:rPr lang="en-US" altLang="zh-CN" sz="2000" spc="-55" dirty="0">
                <a:latin typeface="微软雅黑"/>
                <a:cs typeface="微软雅黑"/>
              </a:rPr>
              <a:t> </a:t>
            </a:r>
            <a:r>
              <a:rPr lang="en-US" altLang="zh-CN" sz="2000" b="1" dirty="0">
                <a:latin typeface="微软雅黑"/>
                <a:cs typeface="微软雅黑"/>
              </a:rPr>
              <a:t>C</a:t>
            </a:r>
            <a:r>
              <a:rPr lang="en-US" altLang="zh-CN" sz="2000" dirty="0">
                <a:latin typeface="微软雅黑"/>
                <a:cs typeface="微软雅黑"/>
              </a:rPr>
              <a:t>omputers</a:t>
            </a:r>
            <a:r>
              <a:rPr lang="en-US" altLang="zh-CN" sz="2000" spc="-55" dirty="0">
                <a:latin typeface="微软雅黑"/>
                <a:cs typeface="微软雅黑"/>
              </a:rPr>
              <a:t> </a:t>
            </a:r>
            <a:r>
              <a:rPr lang="en-US" altLang="zh-CN" sz="2000" dirty="0">
                <a:latin typeface="微软雅黑"/>
                <a:cs typeface="微软雅黑"/>
              </a:rPr>
              <a:t>and</a:t>
            </a:r>
            <a:r>
              <a:rPr lang="en-US" altLang="zh-CN" sz="2000" spc="-50" dirty="0">
                <a:latin typeface="微软雅黑"/>
                <a:cs typeface="微软雅黑"/>
              </a:rPr>
              <a:t> </a:t>
            </a:r>
            <a:r>
              <a:rPr lang="en-US" altLang="zh-CN" sz="2000" b="1" dirty="0">
                <a:latin typeface="微软雅黑"/>
                <a:cs typeface="微软雅黑"/>
              </a:rPr>
              <a:t>H</a:t>
            </a:r>
            <a:r>
              <a:rPr lang="en-US" altLang="zh-CN" sz="2000" dirty="0">
                <a:latin typeface="微软雅黑"/>
                <a:cs typeface="微软雅黑"/>
              </a:rPr>
              <a:t>umans</a:t>
            </a:r>
            <a:r>
              <a:rPr lang="en-US" altLang="zh-CN" sz="2000" spc="-55" dirty="0">
                <a:latin typeface="微软雅黑"/>
                <a:cs typeface="微软雅黑"/>
              </a:rPr>
              <a:t> </a:t>
            </a:r>
            <a:r>
              <a:rPr lang="en-US" altLang="zh-CN" sz="2000" b="1" spc="-10" dirty="0">
                <a:latin typeface="微软雅黑"/>
                <a:cs typeface="微软雅黑"/>
              </a:rPr>
              <a:t>A</a:t>
            </a:r>
            <a:r>
              <a:rPr lang="en-US" altLang="zh-CN" sz="2000" spc="-10" dirty="0">
                <a:latin typeface="微软雅黑"/>
                <a:cs typeface="微软雅黑"/>
              </a:rPr>
              <a:t>part</a:t>
            </a:r>
            <a:endParaRPr lang="en-US" altLang="zh-CN" dirty="0"/>
          </a:p>
          <a:p>
            <a:r>
              <a:rPr lang="zh-CN" altLang="en-US" dirty="0"/>
              <a:t>图灵测试判定是：全部人类行为（智能行为</a:t>
            </a:r>
            <a:r>
              <a:rPr lang="en-US" altLang="zh-CN" dirty="0"/>
              <a:t>+</a:t>
            </a:r>
            <a:r>
              <a:rPr lang="zh-CN" altLang="en-US" dirty="0"/>
              <a:t>非智能行为）</a:t>
            </a:r>
            <a:endParaRPr lang="en-US" altLang="zh-CN" dirty="0"/>
          </a:p>
          <a:p>
            <a:pPr lvl="1"/>
            <a:r>
              <a:rPr lang="zh-CN" altLang="en-US" dirty="0"/>
              <a:t>实际上：机器只要能完成人类的智能行为，就应该被认为是拥有智能。</a:t>
            </a:r>
            <a:endParaRPr lang="en-US" altLang="zh-CN" dirty="0"/>
          </a:p>
        </p:txBody>
      </p:sp>
      <p:pic>
        <p:nvPicPr>
          <p:cNvPr id="5" name="object 13">
            <a:extLst>
              <a:ext uri="{FF2B5EF4-FFF2-40B4-BE49-F238E27FC236}">
                <a16:creationId xmlns:a16="http://schemas.microsoft.com/office/drawing/2014/main" id="{D2519425-B173-DBB0-CE29-3683949279A8}"/>
              </a:ext>
            </a:extLst>
          </p:cNvPr>
          <p:cNvPicPr/>
          <p:nvPr/>
        </p:nvPicPr>
        <p:blipFill>
          <a:blip r:embed="rId4" cstate="print"/>
          <a:stretch>
            <a:fillRect/>
          </a:stretch>
        </p:blipFill>
        <p:spPr>
          <a:xfrm>
            <a:off x="9527962" y="1506348"/>
            <a:ext cx="2305685" cy="2368550"/>
          </a:xfrm>
          <a:prstGeom prst="rect">
            <a:avLst/>
          </a:prstGeom>
        </p:spPr>
      </p:pic>
      <p:sp>
        <p:nvSpPr>
          <p:cNvPr id="6" name="日期占位符 5">
            <a:extLst>
              <a:ext uri="{FF2B5EF4-FFF2-40B4-BE49-F238E27FC236}">
                <a16:creationId xmlns:a16="http://schemas.microsoft.com/office/drawing/2014/main" id="{B8D69E61-DA18-A6EB-A7D3-18D024709C0C}"/>
              </a:ext>
            </a:extLst>
          </p:cNvPr>
          <p:cNvSpPr>
            <a:spLocks noGrp="1"/>
          </p:cNvSpPr>
          <p:nvPr>
            <p:ph type="dt" sz="half" idx="10"/>
          </p:nvPr>
        </p:nvSpPr>
        <p:spPr/>
        <p:txBody>
          <a:bodyPr/>
          <a:lstStyle/>
          <a:p>
            <a:fld id="{EEC4ADE8-1E1C-4C3C-9295-895DEAE5E180}" type="datetime1">
              <a:rPr lang="en-US" altLang="zh-CN" smtClean="0"/>
              <a:t>6/28/2023</a:t>
            </a:fld>
            <a:endParaRPr lang="zh-CN" altLang="en-US"/>
          </a:p>
        </p:txBody>
      </p:sp>
      <p:sp>
        <p:nvSpPr>
          <p:cNvPr id="7" name="灯片编号占位符 6">
            <a:extLst>
              <a:ext uri="{FF2B5EF4-FFF2-40B4-BE49-F238E27FC236}">
                <a16:creationId xmlns:a16="http://schemas.microsoft.com/office/drawing/2014/main" id="{9F9BE245-DE20-BBFD-680A-1D274FA785A5}"/>
              </a:ext>
            </a:extLst>
          </p:cNvPr>
          <p:cNvSpPr>
            <a:spLocks noGrp="1"/>
          </p:cNvSpPr>
          <p:nvPr>
            <p:ph type="sldNum" sz="quarter" idx="12"/>
          </p:nvPr>
        </p:nvSpPr>
        <p:spPr/>
        <p:txBody>
          <a:bodyPr/>
          <a:lstStyle/>
          <a:p>
            <a:fld id="{90B84CC8-F017-4F0F-85E6-E9C4F513246C}" type="slidenum">
              <a:rPr lang="zh-CN" altLang="en-US" smtClean="0"/>
              <a:t>14</a:t>
            </a:fld>
            <a:endParaRPr lang="zh-CN" altLang="en-US"/>
          </a:p>
        </p:txBody>
      </p:sp>
    </p:spTree>
    <p:extLst>
      <p:ext uri="{BB962C8B-B14F-4D97-AF65-F5344CB8AC3E}">
        <p14:creationId xmlns:p14="http://schemas.microsoft.com/office/powerpoint/2010/main" val="3389507970"/>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机器学习、知识工程、深度学习</a:t>
            </a:r>
          </a:p>
        </p:txBody>
      </p:sp>
      <p:sp>
        <p:nvSpPr>
          <p:cNvPr id="3" name="内容占位符 2"/>
          <p:cNvSpPr>
            <a:spLocks noGrp="1"/>
          </p:cNvSpPr>
          <p:nvPr>
            <p:ph idx="1"/>
          </p:nvPr>
        </p:nvSpPr>
        <p:spPr/>
        <p:txBody>
          <a:bodyPr>
            <a:normAutofit fontScale="77500" lnSpcReduction="20000"/>
          </a:bodyPr>
          <a:lstStyle/>
          <a:p>
            <a:r>
              <a:rPr lang="en-US" altLang="zh-CN" dirty="0"/>
              <a:t>3</a:t>
            </a:r>
            <a:r>
              <a:rPr lang="zh-CN" altLang="en-US" dirty="0"/>
              <a:t>局对弈， </a:t>
            </a:r>
            <a:r>
              <a:rPr lang="en-US" altLang="zh-CN" dirty="0"/>
              <a:t>3</a:t>
            </a:r>
            <a:r>
              <a:rPr lang="zh-CN" altLang="en-US" dirty="0"/>
              <a:t>个时代，人工智能一步步战胜人类棋手。</a:t>
            </a:r>
            <a:endParaRPr lang="en-US" altLang="zh-CN" dirty="0"/>
          </a:p>
          <a:p>
            <a:r>
              <a:rPr lang="zh-CN" altLang="en-US" dirty="0"/>
              <a:t>同时这也是人工智能发展的</a:t>
            </a:r>
            <a:r>
              <a:rPr lang="en-US" altLang="zh-CN" dirty="0"/>
              <a:t>3</a:t>
            </a:r>
            <a:r>
              <a:rPr lang="zh-CN" altLang="en-US" dirty="0"/>
              <a:t>次浪潮。</a:t>
            </a:r>
            <a:endParaRPr lang="en-US" altLang="zh-CN" dirty="0"/>
          </a:p>
          <a:p>
            <a:r>
              <a:rPr lang="en-US" altLang="zh-CN" dirty="0"/>
              <a:t>1. </a:t>
            </a:r>
            <a:r>
              <a:rPr lang="zh-CN" altLang="en-US" dirty="0"/>
              <a:t>机器学习：</a:t>
            </a:r>
            <a:endParaRPr lang="en-US" altLang="zh-CN" dirty="0"/>
          </a:p>
          <a:p>
            <a:pPr lvl="1"/>
            <a:r>
              <a:rPr lang="zh-CN" altLang="en-US" dirty="0"/>
              <a:t>阿瑟</a:t>
            </a:r>
            <a:r>
              <a:rPr lang="en-US" altLang="zh-CN" dirty="0"/>
              <a:t>·</a:t>
            </a:r>
            <a:r>
              <a:rPr lang="zh-CN" altLang="en-US" dirty="0"/>
              <a:t>萨缪尔在西洋跳棋</a:t>
            </a:r>
            <a:r>
              <a:rPr lang="en-US" altLang="zh-CN" dirty="0"/>
              <a:t>AI</a:t>
            </a:r>
            <a:r>
              <a:rPr lang="zh-CN" altLang="en-US" dirty="0"/>
              <a:t>程序研制过程中，第一次提出了“</a:t>
            </a:r>
            <a:r>
              <a:rPr lang="zh-CN" altLang="en-US" b="1" u="sng" dirty="0"/>
              <a:t>机器学习</a:t>
            </a:r>
            <a:r>
              <a:rPr lang="zh-CN" altLang="en-US" dirty="0"/>
              <a:t>”的概念，其工作中强化学习与对抗学习的思想至今仍然是</a:t>
            </a:r>
            <a:r>
              <a:rPr lang="en-US" altLang="zh-CN" dirty="0"/>
              <a:t>AI</a:t>
            </a:r>
            <a:r>
              <a:rPr lang="zh-CN" altLang="en-US" dirty="0"/>
              <a:t>程序的核心算法。</a:t>
            </a:r>
            <a:endParaRPr lang="en-US" altLang="zh-CN" dirty="0"/>
          </a:p>
          <a:p>
            <a:r>
              <a:rPr lang="en-US" altLang="zh-CN" dirty="0"/>
              <a:t>2. </a:t>
            </a:r>
            <a:r>
              <a:rPr lang="zh-CN" altLang="en-US" dirty="0"/>
              <a:t>知识工程（专家系统）：</a:t>
            </a:r>
            <a:endParaRPr lang="en-US" altLang="zh-CN" dirty="0"/>
          </a:p>
          <a:p>
            <a:pPr lvl="1"/>
            <a:r>
              <a:rPr lang="zh-CN" altLang="en-US" dirty="0"/>
              <a:t>深蓝出现引发的人工智能第二次浪潮的另一个重要成果就是将各种“</a:t>
            </a:r>
            <a:r>
              <a:rPr lang="zh-CN" altLang="en-US" b="1" u="sng" dirty="0"/>
              <a:t>机器学习算法</a:t>
            </a:r>
            <a:r>
              <a:rPr lang="zh-CN" altLang="en-US" dirty="0"/>
              <a:t>”引入人工智能，结合“</a:t>
            </a:r>
            <a:r>
              <a:rPr lang="zh-CN" altLang="en-US" b="1" u="sng" dirty="0"/>
              <a:t>知识工程</a:t>
            </a:r>
            <a:r>
              <a:rPr lang="zh-CN" altLang="en-US" dirty="0"/>
              <a:t>”，让机器从数据中自动学习，获得知识。</a:t>
            </a:r>
            <a:endParaRPr lang="en-US" altLang="zh-CN" dirty="0"/>
          </a:p>
          <a:p>
            <a:r>
              <a:rPr lang="en-US" altLang="zh-CN" dirty="0"/>
              <a:t>3. </a:t>
            </a:r>
            <a:r>
              <a:rPr lang="zh-CN" altLang="en-US" dirty="0"/>
              <a:t>深度学习：</a:t>
            </a:r>
            <a:endParaRPr lang="en-US" altLang="zh-CN" dirty="0"/>
          </a:p>
          <a:p>
            <a:pPr lvl="1"/>
            <a:r>
              <a:rPr lang="zh-CN" altLang="en-US" dirty="0"/>
              <a:t>以</a:t>
            </a:r>
            <a:r>
              <a:rPr lang="en-US" altLang="zh-CN" dirty="0"/>
              <a:t>AlphaGo</a:t>
            </a:r>
            <a:r>
              <a:rPr lang="zh-CN" altLang="en-US" dirty="0"/>
              <a:t>为首的第三次人工智能浪潮的到来，奠定了“</a:t>
            </a:r>
            <a:r>
              <a:rPr lang="zh-CN" altLang="en-US" b="1" u="sng" dirty="0"/>
              <a:t>深度学习</a:t>
            </a:r>
            <a:r>
              <a:rPr lang="zh-CN" altLang="en-US" dirty="0"/>
              <a:t>”将作为人工智能技术继续前进的核心技术。</a:t>
            </a:r>
          </a:p>
        </p:txBody>
      </p:sp>
      <p:sp>
        <p:nvSpPr>
          <p:cNvPr id="4" name="日期占位符 3">
            <a:extLst>
              <a:ext uri="{FF2B5EF4-FFF2-40B4-BE49-F238E27FC236}">
                <a16:creationId xmlns:a16="http://schemas.microsoft.com/office/drawing/2014/main" id="{6E70DE60-D10C-2E01-D0AC-859DFFB06FC4}"/>
              </a:ext>
            </a:extLst>
          </p:cNvPr>
          <p:cNvSpPr>
            <a:spLocks noGrp="1"/>
          </p:cNvSpPr>
          <p:nvPr>
            <p:ph type="dt" sz="half" idx="10"/>
          </p:nvPr>
        </p:nvSpPr>
        <p:spPr/>
        <p:txBody>
          <a:bodyPr/>
          <a:lstStyle/>
          <a:p>
            <a:fld id="{CC9A0CFA-123C-48CF-A585-9A1D5AFA39BD}"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3B4464AA-E586-F62F-3008-8CE6858B8ECD}"/>
              </a:ext>
            </a:extLst>
          </p:cNvPr>
          <p:cNvSpPr>
            <a:spLocks noGrp="1"/>
          </p:cNvSpPr>
          <p:nvPr>
            <p:ph type="sldNum" sz="quarter" idx="12"/>
          </p:nvPr>
        </p:nvSpPr>
        <p:spPr/>
        <p:txBody>
          <a:bodyPr/>
          <a:lstStyle/>
          <a:p>
            <a:fld id="{90B84CC8-F017-4F0F-85E6-E9C4F513246C}" type="slidenum">
              <a:rPr lang="zh-CN" altLang="en-US" smtClean="0"/>
              <a:t>140</a:t>
            </a:fld>
            <a:endParaRPr lang="zh-CN" altLang="en-US"/>
          </a:p>
        </p:txBody>
      </p:sp>
    </p:spTree>
    <p:extLst>
      <p:ext uri="{BB962C8B-B14F-4D97-AF65-F5344CB8AC3E}">
        <p14:creationId xmlns:p14="http://schemas.microsoft.com/office/powerpoint/2010/main" val="111986648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a:t>
            </a:r>
          </a:p>
        </p:txBody>
      </p:sp>
      <p:sp>
        <p:nvSpPr>
          <p:cNvPr id="3" name="内容占位符 2"/>
          <p:cNvSpPr>
            <a:spLocks noGrp="1"/>
          </p:cNvSpPr>
          <p:nvPr>
            <p:ph idx="1"/>
          </p:nvPr>
        </p:nvSpPr>
        <p:spPr/>
        <p:txBody>
          <a:bodyPr>
            <a:normAutofit fontScale="92500" lnSpcReduction="20000"/>
          </a:bodyPr>
          <a:lstStyle/>
          <a:p>
            <a:r>
              <a:rPr lang="zh-CN" altLang="en-US" dirty="0"/>
              <a:t>西洋跳棋</a:t>
            </a:r>
            <a:r>
              <a:rPr lang="en-US" altLang="zh-CN" dirty="0"/>
              <a:t>AI</a:t>
            </a:r>
            <a:r>
              <a:rPr lang="zh-CN" altLang="en-US" dirty="0"/>
              <a:t>程序的核心技术是通过自我对弈来学习评价函数。</a:t>
            </a:r>
            <a:endParaRPr lang="en-US" altLang="zh-CN" dirty="0"/>
          </a:p>
          <a:p>
            <a:pPr lvl="1"/>
            <a:r>
              <a:rPr lang="zh-CN" altLang="en-US" dirty="0"/>
              <a:t>大致原理是利用两个副本进行对弈，学习线性评价函数每个特征的权重，其中：</a:t>
            </a:r>
            <a:endParaRPr lang="en-US" altLang="zh-CN" dirty="0"/>
          </a:p>
          <a:p>
            <a:pPr lvl="2"/>
            <a:r>
              <a:rPr lang="zh-CN" altLang="en-US" dirty="0"/>
              <a:t>一个副本</a:t>
            </a:r>
            <a:r>
              <a:rPr lang="en-US" altLang="zh-CN" dirty="0"/>
              <a:t>Beta</a:t>
            </a:r>
            <a:r>
              <a:rPr lang="zh-CN" altLang="en-US" dirty="0"/>
              <a:t>始终使用固定的评价函数，</a:t>
            </a:r>
            <a:endParaRPr lang="en-US" altLang="zh-CN" dirty="0"/>
          </a:p>
          <a:p>
            <a:pPr lvl="2"/>
            <a:r>
              <a:rPr lang="zh-CN" altLang="en-US" dirty="0"/>
              <a:t>另一个副本</a:t>
            </a:r>
            <a:r>
              <a:rPr lang="en-US" altLang="zh-CN" dirty="0"/>
              <a:t>Alpha</a:t>
            </a:r>
            <a:r>
              <a:rPr lang="zh-CN" altLang="en-US" dirty="0"/>
              <a:t>则通过与使用极小极大搜索（</a:t>
            </a:r>
            <a:r>
              <a:rPr lang="en-US" altLang="zh-CN" dirty="0"/>
              <a:t>minimax search</a:t>
            </a:r>
            <a:r>
              <a:rPr lang="zh-CN" altLang="en-US" dirty="0"/>
              <a:t>）算法作对比来学习特征的权重。</a:t>
            </a:r>
            <a:endParaRPr lang="en-US" altLang="zh-CN" dirty="0"/>
          </a:p>
          <a:p>
            <a:r>
              <a:rPr lang="zh-CN" altLang="en-US" dirty="0"/>
              <a:t>强化学习与对抗学习的思想至今仍然是</a:t>
            </a:r>
            <a:r>
              <a:rPr lang="en-US" altLang="zh-CN" dirty="0"/>
              <a:t>AI</a:t>
            </a:r>
            <a:r>
              <a:rPr lang="zh-CN" altLang="en-US" dirty="0"/>
              <a:t>程序的核心算法</a:t>
            </a:r>
          </a:p>
          <a:p>
            <a:pPr lvl="1"/>
            <a:r>
              <a:rPr lang="zh-CN" altLang="en-US" dirty="0"/>
              <a:t>西洋跳棋</a:t>
            </a:r>
            <a:r>
              <a:rPr lang="en-US" altLang="zh-CN" dirty="0"/>
              <a:t>AI</a:t>
            </a:r>
            <a:r>
              <a:rPr lang="zh-CN" altLang="en-US" dirty="0"/>
              <a:t>程序使用了相当多的领域知识，以及一些简化的假设，萨缪尔的工作是早期</a:t>
            </a:r>
            <a:r>
              <a:rPr lang="en-US" altLang="zh-CN" dirty="0"/>
              <a:t>AI</a:t>
            </a:r>
            <a:r>
              <a:rPr lang="zh-CN" altLang="en-US" dirty="0"/>
              <a:t>的一个里程碑。</a:t>
            </a:r>
          </a:p>
          <a:p>
            <a:r>
              <a:rPr lang="en-US" altLang="zh-CN" dirty="0"/>
              <a:t>AlphaGo</a:t>
            </a:r>
            <a:r>
              <a:rPr lang="zh-CN" altLang="en-US" dirty="0"/>
              <a:t>围棋</a:t>
            </a:r>
            <a:r>
              <a:rPr lang="en-US" altLang="zh-CN" dirty="0"/>
              <a:t>AI</a:t>
            </a:r>
            <a:r>
              <a:rPr lang="zh-CN" altLang="en-US" dirty="0"/>
              <a:t>算法和当今深度学习领域非常火爆的生成式对抗网络（</a:t>
            </a:r>
            <a:r>
              <a:rPr lang="en-US" altLang="zh-CN" dirty="0"/>
              <a:t>GAN</a:t>
            </a:r>
            <a:r>
              <a:rPr lang="zh-CN" altLang="en-US" dirty="0"/>
              <a:t>）都采用了类似的思想。</a:t>
            </a:r>
            <a:endParaRPr lang="en-US" altLang="zh-CN" dirty="0"/>
          </a:p>
        </p:txBody>
      </p:sp>
      <p:sp>
        <p:nvSpPr>
          <p:cNvPr id="4" name="日期占位符 3">
            <a:extLst>
              <a:ext uri="{FF2B5EF4-FFF2-40B4-BE49-F238E27FC236}">
                <a16:creationId xmlns:a16="http://schemas.microsoft.com/office/drawing/2014/main" id="{7D209F1B-2251-0871-CB0A-51F3D73BF113}"/>
              </a:ext>
            </a:extLst>
          </p:cNvPr>
          <p:cNvSpPr>
            <a:spLocks noGrp="1"/>
          </p:cNvSpPr>
          <p:nvPr>
            <p:ph type="dt" sz="half" idx="10"/>
          </p:nvPr>
        </p:nvSpPr>
        <p:spPr/>
        <p:txBody>
          <a:bodyPr/>
          <a:lstStyle/>
          <a:p>
            <a:fld id="{73CBDC69-3ADC-4C4F-8899-373EFAC2CC9E}"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E0A7A1A3-2EB3-4B62-F9F8-B865875253F0}"/>
              </a:ext>
            </a:extLst>
          </p:cNvPr>
          <p:cNvSpPr>
            <a:spLocks noGrp="1"/>
          </p:cNvSpPr>
          <p:nvPr>
            <p:ph type="sldNum" sz="quarter" idx="12"/>
          </p:nvPr>
        </p:nvSpPr>
        <p:spPr/>
        <p:txBody>
          <a:bodyPr/>
          <a:lstStyle/>
          <a:p>
            <a:fld id="{90B84CC8-F017-4F0F-85E6-E9C4F513246C}" type="slidenum">
              <a:rPr lang="zh-CN" altLang="en-US" smtClean="0"/>
              <a:t>141</a:t>
            </a:fld>
            <a:endParaRPr lang="zh-CN" altLang="en-US"/>
          </a:p>
        </p:txBody>
      </p:sp>
    </p:spTree>
    <p:extLst>
      <p:ext uri="{BB962C8B-B14F-4D97-AF65-F5344CB8AC3E}">
        <p14:creationId xmlns:p14="http://schemas.microsoft.com/office/powerpoint/2010/main" val="830885793"/>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知识工程</a:t>
            </a:r>
          </a:p>
        </p:txBody>
      </p:sp>
      <p:sp>
        <p:nvSpPr>
          <p:cNvPr id="3" name="内容占位符 2"/>
          <p:cNvSpPr>
            <a:spLocks noGrp="1"/>
          </p:cNvSpPr>
          <p:nvPr>
            <p:ph idx="1"/>
          </p:nvPr>
        </p:nvSpPr>
        <p:spPr/>
        <p:txBody>
          <a:bodyPr>
            <a:normAutofit fontScale="92500" lnSpcReduction="20000"/>
          </a:bodyPr>
          <a:lstStyle/>
          <a:p>
            <a:r>
              <a:rPr lang="zh-CN" altLang="en-US" dirty="0"/>
              <a:t>人工智能的第二次浪潮（</a:t>
            </a:r>
            <a:r>
              <a:rPr lang="en-US" altLang="zh-CN" dirty="0"/>
              <a:t>1976</a:t>
            </a:r>
            <a:r>
              <a:rPr lang="zh-CN" altLang="en-US" dirty="0"/>
              <a:t>年</a:t>
            </a:r>
            <a:r>
              <a:rPr lang="en-US" altLang="zh-CN" dirty="0"/>
              <a:t>-2006</a:t>
            </a:r>
            <a:r>
              <a:rPr lang="zh-CN" altLang="en-US" dirty="0"/>
              <a:t>年）是知识工程与各类机器学习方法群雄逐鹿的时代。</a:t>
            </a:r>
            <a:endParaRPr lang="en-US" altLang="zh-CN" dirty="0"/>
          </a:p>
          <a:p>
            <a:r>
              <a:rPr lang="zh-CN" altLang="en-US" dirty="0"/>
              <a:t>代表性成果之一就是知识工程</a:t>
            </a:r>
            <a:r>
              <a:rPr lang="en-US" altLang="zh-CN" dirty="0"/>
              <a:t>:</a:t>
            </a:r>
          </a:p>
          <a:p>
            <a:pPr lvl="1"/>
            <a:r>
              <a:rPr lang="zh-CN" altLang="en-US" dirty="0"/>
              <a:t>知识工程的典型应用就是各种专家系统，比如：</a:t>
            </a:r>
            <a:endParaRPr lang="en-US" altLang="zh-CN" dirty="0"/>
          </a:p>
          <a:p>
            <a:pPr lvl="2"/>
            <a:r>
              <a:rPr lang="zh-CN" altLang="en-US" dirty="0"/>
              <a:t>医学专家系统、工程学专家系统等。</a:t>
            </a:r>
            <a:endParaRPr lang="en-US" altLang="zh-CN" dirty="0"/>
          </a:p>
          <a:p>
            <a:pPr lvl="1"/>
            <a:r>
              <a:rPr lang="zh-CN" altLang="en-US" dirty="0"/>
              <a:t>知识工程弊端：</a:t>
            </a:r>
            <a:endParaRPr lang="en-US" altLang="zh-CN" dirty="0"/>
          </a:p>
          <a:p>
            <a:pPr lvl="2"/>
            <a:r>
              <a:rPr lang="zh-CN" altLang="en-US" dirty="0"/>
              <a:t>主要表现在知识的总结与获取很难，有些领域的专家不愿意分享他们的经验。</a:t>
            </a:r>
            <a:endParaRPr lang="en-US" altLang="zh-CN" dirty="0"/>
          </a:p>
          <a:p>
            <a:r>
              <a:rPr lang="zh-CN" altLang="en-US" dirty="0"/>
              <a:t>另一个重要成果就是将各种机器学习算法引入人工智能，让机器从数据中自动学习，获得知识。</a:t>
            </a:r>
          </a:p>
          <a:p>
            <a:pPr lvl="1"/>
            <a:r>
              <a:rPr lang="zh-CN" altLang="en-US" dirty="0"/>
              <a:t>机器学习的各大学派纷纷提出了各类机器学习算法。</a:t>
            </a:r>
          </a:p>
          <a:p>
            <a:endParaRPr lang="zh-CN" altLang="en-US" dirty="0"/>
          </a:p>
        </p:txBody>
      </p:sp>
      <p:sp>
        <p:nvSpPr>
          <p:cNvPr id="4" name="日期占位符 3">
            <a:extLst>
              <a:ext uri="{FF2B5EF4-FFF2-40B4-BE49-F238E27FC236}">
                <a16:creationId xmlns:a16="http://schemas.microsoft.com/office/drawing/2014/main" id="{539A7117-DE7D-90E3-01AD-5DF81432B578}"/>
              </a:ext>
            </a:extLst>
          </p:cNvPr>
          <p:cNvSpPr>
            <a:spLocks noGrp="1"/>
          </p:cNvSpPr>
          <p:nvPr>
            <p:ph type="dt" sz="half" idx="10"/>
          </p:nvPr>
        </p:nvSpPr>
        <p:spPr/>
        <p:txBody>
          <a:bodyPr/>
          <a:lstStyle/>
          <a:p>
            <a:fld id="{14FEF3B0-4179-4361-9E1D-3F20F15C6A56}"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BF10BDD8-5EE1-A74B-2E0B-AC699DE2A4DE}"/>
              </a:ext>
            </a:extLst>
          </p:cNvPr>
          <p:cNvSpPr>
            <a:spLocks noGrp="1"/>
          </p:cNvSpPr>
          <p:nvPr>
            <p:ph type="sldNum" sz="quarter" idx="12"/>
          </p:nvPr>
        </p:nvSpPr>
        <p:spPr/>
        <p:txBody>
          <a:bodyPr/>
          <a:lstStyle/>
          <a:p>
            <a:fld id="{90B84CC8-F017-4F0F-85E6-E9C4F513246C}" type="slidenum">
              <a:rPr lang="zh-CN" altLang="en-US" smtClean="0"/>
              <a:t>142</a:t>
            </a:fld>
            <a:endParaRPr lang="zh-CN" altLang="en-US"/>
          </a:p>
        </p:txBody>
      </p:sp>
    </p:spTree>
    <p:extLst>
      <p:ext uri="{BB962C8B-B14F-4D97-AF65-F5344CB8AC3E}">
        <p14:creationId xmlns:p14="http://schemas.microsoft.com/office/powerpoint/2010/main" val="15609697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a:t>
            </a:r>
          </a:p>
        </p:txBody>
      </p:sp>
      <p:sp>
        <p:nvSpPr>
          <p:cNvPr id="3" name="内容占位符 2"/>
          <p:cNvSpPr>
            <a:spLocks noGrp="1"/>
          </p:cNvSpPr>
          <p:nvPr>
            <p:ph idx="1"/>
          </p:nvPr>
        </p:nvSpPr>
        <p:spPr/>
        <p:txBody>
          <a:bodyPr>
            <a:normAutofit fontScale="92500"/>
          </a:bodyPr>
          <a:lstStyle/>
          <a:p>
            <a:r>
              <a:rPr lang="zh-CN" altLang="en-US" dirty="0"/>
              <a:t>人工智能的第三次浪潮（</a:t>
            </a:r>
            <a:r>
              <a:rPr lang="en-US" altLang="zh-CN" dirty="0"/>
              <a:t>2006</a:t>
            </a:r>
            <a:r>
              <a:rPr lang="zh-CN" altLang="en-US" dirty="0"/>
              <a:t>年</a:t>
            </a:r>
            <a:r>
              <a:rPr lang="en-US" altLang="zh-CN" dirty="0"/>
              <a:t>-</a:t>
            </a:r>
            <a:r>
              <a:rPr lang="zh-CN" altLang="en-US" dirty="0"/>
              <a:t>现在）代表性成果就是深度学习。</a:t>
            </a:r>
            <a:endParaRPr lang="en-US" altLang="zh-CN" dirty="0"/>
          </a:p>
          <a:p>
            <a:pPr lvl="1"/>
            <a:r>
              <a:rPr lang="en-US" altLang="zh-CN" dirty="0"/>
              <a:t>2006</a:t>
            </a:r>
            <a:r>
              <a:rPr lang="zh-CN" altLang="en-US" dirty="0"/>
              <a:t>年杰夫</a:t>
            </a:r>
            <a:r>
              <a:rPr lang="en-US" altLang="zh-CN" dirty="0"/>
              <a:t>·</a:t>
            </a:r>
            <a:r>
              <a:rPr lang="zh-CN" altLang="en-US" dirty="0"/>
              <a:t>辛顿和他的学生在</a:t>
            </a:r>
            <a:r>
              <a:rPr lang="en-US" altLang="zh-CN" dirty="0"/>
              <a:t>《</a:t>
            </a:r>
            <a:r>
              <a:rPr lang="zh-CN" altLang="en-US" dirty="0"/>
              <a:t>科学</a:t>
            </a:r>
            <a:r>
              <a:rPr lang="en-US" altLang="zh-CN" dirty="0"/>
              <a:t>》</a:t>
            </a:r>
            <a:r>
              <a:rPr lang="zh-CN" altLang="en-US" dirty="0"/>
              <a:t>杂志上发表了一篇关于应用神经网络进行数据降维的文章，其核心是提出了深度神经网络具有优异的特征学习能力，并可采用“逐层预训练”的策略对其有效训练。</a:t>
            </a:r>
            <a:endParaRPr lang="en-US" altLang="zh-CN" dirty="0"/>
          </a:p>
          <a:p>
            <a:pPr lvl="1"/>
            <a:r>
              <a:rPr lang="en-US" altLang="zh-CN" dirty="0"/>
              <a:t>2015</a:t>
            </a:r>
            <a:r>
              <a:rPr lang="zh-CN" altLang="en-US" dirty="0"/>
              <a:t>年谷歌</a:t>
            </a:r>
            <a:r>
              <a:rPr lang="en-US" altLang="zh-CN" dirty="0"/>
              <a:t>DeepMind</a:t>
            </a:r>
            <a:r>
              <a:rPr lang="zh-CN" altLang="en-US" dirty="0"/>
              <a:t>公司研发了深度学习结合强化学习的“深度强化学习”技术，该技术能够学会玩</a:t>
            </a:r>
            <a:r>
              <a:rPr lang="en-US" altLang="zh-CN" dirty="0"/>
              <a:t>Atari</a:t>
            </a:r>
            <a:r>
              <a:rPr lang="zh-CN" altLang="en-US" dirty="0"/>
              <a:t>视频游戏，并达到了可与人类匹敌的水平。</a:t>
            </a:r>
            <a:endParaRPr lang="en-US" altLang="zh-CN" dirty="0"/>
          </a:p>
          <a:p>
            <a:pPr lvl="2"/>
            <a:r>
              <a:rPr lang="zh-CN" altLang="en-US" dirty="0"/>
              <a:t>事实上，“深度强化学习”技术就是</a:t>
            </a:r>
            <a:r>
              <a:rPr lang="en-US" altLang="zh-CN" dirty="0"/>
              <a:t>AlphaGo</a:t>
            </a:r>
            <a:r>
              <a:rPr lang="zh-CN" altLang="en-US" dirty="0"/>
              <a:t>的核心技术。</a:t>
            </a:r>
            <a:endParaRPr lang="en-US" altLang="zh-CN" dirty="0"/>
          </a:p>
          <a:p>
            <a:r>
              <a:rPr lang="zh-CN" altLang="en-US" dirty="0"/>
              <a:t>深度学习技术由于能够自动从数据中学习复杂的特征，因此被认为是现代人工智能最重要、应用最广泛的技术。</a:t>
            </a:r>
            <a:endParaRPr lang="en-US" altLang="zh-CN" dirty="0"/>
          </a:p>
        </p:txBody>
      </p:sp>
      <p:sp>
        <p:nvSpPr>
          <p:cNvPr id="4" name="日期占位符 3">
            <a:extLst>
              <a:ext uri="{FF2B5EF4-FFF2-40B4-BE49-F238E27FC236}">
                <a16:creationId xmlns:a16="http://schemas.microsoft.com/office/drawing/2014/main" id="{834EC26F-E913-816F-9C0D-EBA2C8838CEC}"/>
              </a:ext>
            </a:extLst>
          </p:cNvPr>
          <p:cNvSpPr>
            <a:spLocks noGrp="1"/>
          </p:cNvSpPr>
          <p:nvPr>
            <p:ph type="dt" sz="half" idx="10"/>
          </p:nvPr>
        </p:nvSpPr>
        <p:spPr/>
        <p:txBody>
          <a:bodyPr/>
          <a:lstStyle/>
          <a:p>
            <a:fld id="{2A3B01BE-3943-4D9D-AAC7-A6F2142B31C2}"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6F329B1C-8E7B-192B-5F1B-CADF540DA242}"/>
              </a:ext>
            </a:extLst>
          </p:cNvPr>
          <p:cNvSpPr>
            <a:spLocks noGrp="1"/>
          </p:cNvSpPr>
          <p:nvPr>
            <p:ph type="sldNum" sz="quarter" idx="12"/>
          </p:nvPr>
        </p:nvSpPr>
        <p:spPr/>
        <p:txBody>
          <a:bodyPr/>
          <a:lstStyle/>
          <a:p>
            <a:fld id="{90B84CC8-F017-4F0F-85E6-E9C4F513246C}" type="slidenum">
              <a:rPr lang="zh-CN" altLang="en-US" smtClean="0"/>
              <a:t>143</a:t>
            </a:fld>
            <a:endParaRPr lang="zh-CN" altLang="en-US"/>
          </a:p>
        </p:txBody>
      </p:sp>
    </p:spTree>
    <p:extLst>
      <p:ext uri="{BB962C8B-B14F-4D97-AF65-F5344CB8AC3E}">
        <p14:creationId xmlns:p14="http://schemas.microsoft.com/office/powerpoint/2010/main" val="19621274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三次浪潮对大众的冲击</a:t>
            </a:r>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95400" y="1567481"/>
            <a:ext cx="9524999" cy="4876800"/>
          </a:xfrm>
        </p:spPr>
      </p:pic>
      <p:sp>
        <p:nvSpPr>
          <p:cNvPr id="3" name="日期占位符 2">
            <a:extLst>
              <a:ext uri="{FF2B5EF4-FFF2-40B4-BE49-F238E27FC236}">
                <a16:creationId xmlns:a16="http://schemas.microsoft.com/office/drawing/2014/main" id="{478E09C9-8406-8C80-66FB-F3BDFB0542F8}"/>
              </a:ext>
            </a:extLst>
          </p:cNvPr>
          <p:cNvSpPr>
            <a:spLocks noGrp="1"/>
          </p:cNvSpPr>
          <p:nvPr>
            <p:ph type="dt" sz="half" idx="10"/>
          </p:nvPr>
        </p:nvSpPr>
        <p:spPr/>
        <p:txBody>
          <a:bodyPr/>
          <a:lstStyle/>
          <a:p>
            <a:fld id="{EB9DD546-5D3B-4337-A5A5-CFAEA7A2300E}"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4DDE5953-E71F-C074-E4E0-101B314FB302}"/>
              </a:ext>
            </a:extLst>
          </p:cNvPr>
          <p:cNvSpPr>
            <a:spLocks noGrp="1"/>
          </p:cNvSpPr>
          <p:nvPr>
            <p:ph type="sldNum" sz="quarter" idx="12"/>
          </p:nvPr>
        </p:nvSpPr>
        <p:spPr/>
        <p:txBody>
          <a:bodyPr/>
          <a:lstStyle/>
          <a:p>
            <a:fld id="{90B84CC8-F017-4F0F-85E6-E9C4F513246C}" type="slidenum">
              <a:rPr lang="zh-CN" altLang="en-US" smtClean="0"/>
              <a:t>144</a:t>
            </a:fld>
            <a:endParaRPr lang="zh-CN" altLang="en-US"/>
          </a:p>
        </p:txBody>
      </p:sp>
    </p:spTree>
    <p:extLst>
      <p:ext uri="{BB962C8B-B14F-4D97-AF65-F5344CB8AC3E}">
        <p14:creationId xmlns:p14="http://schemas.microsoft.com/office/powerpoint/2010/main" val="926825450"/>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用高德纳技术成熟度曲线看</a:t>
            </a:r>
            <a:r>
              <a:rPr lang="en-US" altLang="zh-CN" b="1" dirty="0"/>
              <a:t>AI</a:t>
            </a:r>
            <a:r>
              <a:rPr lang="zh-CN" altLang="en-US" b="1" dirty="0"/>
              <a:t>发展史</a:t>
            </a:r>
            <a:endParaRPr lang="zh-CN" altLang="en-US" dirty="0"/>
          </a:p>
        </p:txBody>
      </p:sp>
      <p:pic>
        <p:nvPicPr>
          <p:cNvPr id="4" name="内容占位符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90142" y="1690688"/>
            <a:ext cx="8020050" cy="4951043"/>
          </a:xfrm>
        </p:spPr>
      </p:pic>
      <p:sp>
        <p:nvSpPr>
          <p:cNvPr id="3" name="日期占位符 2">
            <a:extLst>
              <a:ext uri="{FF2B5EF4-FFF2-40B4-BE49-F238E27FC236}">
                <a16:creationId xmlns:a16="http://schemas.microsoft.com/office/drawing/2014/main" id="{2B3E78AC-30B4-0007-44CC-2EE584A578A8}"/>
              </a:ext>
            </a:extLst>
          </p:cNvPr>
          <p:cNvSpPr>
            <a:spLocks noGrp="1"/>
          </p:cNvSpPr>
          <p:nvPr>
            <p:ph type="dt" sz="half" idx="10"/>
          </p:nvPr>
        </p:nvSpPr>
        <p:spPr/>
        <p:txBody>
          <a:bodyPr/>
          <a:lstStyle/>
          <a:p>
            <a:fld id="{C57719B1-29E0-43DB-970B-50C863702283}"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DAE724AB-FA98-C164-8542-EB05806372C4}"/>
              </a:ext>
            </a:extLst>
          </p:cNvPr>
          <p:cNvSpPr>
            <a:spLocks noGrp="1"/>
          </p:cNvSpPr>
          <p:nvPr>
            <p:ph type="sldNum" sz="quarter" idx="12"/>
          </p:nvPr>
        </p:nvSpPr>
        <p:spPr/>
        <p:txBody>
          <a:bodyPr/>
          <a:lstStyle/>
          <a:p>
            <a:fld id="{90B84CC8-F017-4F0F-85E6-E9C4F513246C}" type="slidenum">
              <a:rPr lang="zh-CN" altLang="en-US" smtClean="0"/>
              <a:t>145</a:t>
            </a:fld>
            <a:endParaRPr lang="zh-CN" altLang="en-US"/>
          </a:p>
        </p:txBody>
      </p:sp>
    </p:spTree>
    <p:extLst>
      <p:ext uri="{BB962C8B-B14F-4D97-AF65-F5344CB8AC3E}">
        <p14:creationId xmlns:p14="http://schemas.microsoft.com/office/powerpoint/2010/main" val="1106763910"/>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学术界、产业界和投资界看待三次浪潮</a:t>
            </a:r>
          </a:p>
        </p:txBody>
      </p:sp>
      <p:sp>
        <p:nvSpPr>
          <p:cNvPr id="3" name="内容占位符 2"/>
          <p:cNvSpPr>
            <a:spLocks noGrp="1"/>
          </p:cNvSpPr>
          <p:nvPr>
            <p:ph idx="1"/>
          </p:nvPr>
        </p:nvSpPr>
        <p:spPr/>
        <p:txBody>
          <a:bodyPr>
            <a:normAutofit fontScale="85000" lnSpcReduction="20000"/>
          </a:bodyPr>
          <a:lstStyle/>
          <a:p>
            <a:r>
              <a:rPr lang="zh-CN" altLang="en-US" dirty="0"/>
              <a:t>学术界、产业界和投资界在谈到技术高潮与低谷时，经常会引用高德纳咨询公司（</a:t>
            </a:r>
            <a:r>
              <a:rPr lang="en-US" altLang="zh-CN" dirty="0"/>
              <a:t>Gartner</a:t>
            </a:r>
            <a:r>
              <a:rPr lang="zh-CN" altLang="en-US" dirty="0"/>
              <a:t>）推荐的技术成熟度曲线。</a:t>
            </a:r>
          </a:p>
          <a:p>
            <a:pPr lvl="1"/>
            <a:r>
              <a:rPr lang="zh-CN" altLang="en-US" dirty="0"/>
              <a:t>这条曲线显示出：</a:t>
            </a:r>
            <a:endParaRPr lang="en-US" altLang="zh-CN" dirty="0"/>
          </a:p>
          <a:p>
            <a:pPr lvl="2"/>
            <a:r>
              <a:rPr lang="zh-CN" altLang="en-US" dirty="0"/>
              <a:t>几乎每一项新兴且成功的技术，在真正成熟之前，都要经历先扬后抑的过程，</a:t>
            </a:r>
            <a:endParaRPr lang="en-US" altLang="zh-CN" dirty="0"/>
          </a:p>
          <a:p>
            <a:pPr lvl="2"/>
            <a:r>
              <a:rPr lang="zh-CN" altLang="en-US" dirty="0"/>
              <a:t>并在波折起伏中通过积累和迭代，</a:t>
            </a:r>
            <a:endParaRPr lang="en-US" altLang="zh-CN" dirty="0"/>
          </a:p>
          <a:p>
            <a:pPr lvl="2"/>
            <a:r>
              <a:rPr lang="zh-CN" altLang="en-US" dirty="0"/>
              <a:t>最终走向真正的繁荣、稳定和有序发展。</a:t>
            </a:r>
            <a:endParaRPr lang="en-US" altLang="zh-CN" dirty="0"/>
          </a:p>
          <a:p>
            <a:r>
              <a:rPr lang="zh-CN" altLang="en-US" dirty="0"/>
              <a:t>人工智能此前两次表现出的热潮，更多应该被理解为一项新兴技术在萌芽期的躁动以及在泡沫期的过分膨胀。</a:t>
            </a:r>
            <a:endParaRPr lang="en-US" altLang="zh-CN" dirty="0"/>
          </a:p>
          <a:p>
            <a:r>
              <a:rPr lang="zh-CN" altLang="en-US" dirty="0"/>
              <a:t>和前两次 </a:t>
            </a:r>
            <a:r>
              <a:rPr lang="en-US" altLang="zh-CN" dirty="0"/>
              <a:t>AI </a:t>
            </a:r>
            <a:r>
              <a:rPr lang="zh-CN" altLang="en-US" dirty="0"/>
              <a:t>热潮相比，这一次人工智能复兴的最大特点，就是</a:t>
            </a:r>
            <a:r>
              <a:rPr lang="en-US" altLang="zh-CN" dirty="0"/>
              <a:t>AI</a:t>
            </a:r>
            <a:r>
              <a:rPr lang="zh-CN" altLang="en-US" dirty="0"/>
              <a:t>在多个相关领域表现出可以被普通人认可的性能或效率，并因此被成熟的商业模式接受，开始在产业界发挥出真正的价值。</a:t>
            </a:r>
          </a:p>
          <a:p>
            <a:endParaRPr lang="zh-CN" altLang="en-US" dirty="0"/>
          </a:p>
        </p:txBody>
      </p:sp>
      <p:sp>
        <p:nvSpPr>
          <p:cNvPr id="4" name="日期占位符 3">
            <a:extLst>
              <a:ext uri="{FF2B5EF4-FFF2-40B4-BE49-F238E27FC236}">
                <a16:creationId xmlns:a16="http://schemas.microsoft.com/office/drawing/2014/main" id="{D082AFFD-38E7-2786-56B3-B23B4B400830}"/>
              </a:ext>
            </a:extLst>
          </p:cNvPr>
          <p:cNvSpPr>
            <a:spLocks noGrp="1"/>
          </p:cNvSpPr>
          <p:nvPr>
            <p:ph type="dt" sz="half" idx="10"/>
          </p:nvPr>
        </p:nvSpPr>
        <p:spPr/>
        <p:txBody>
          <a:bodyPr/>
          <a:lstStyle/>
          <a:p>
            <a:fld id="{664B6113-1292-41A1-AD19-7E5E1E831869}"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F0D45289-2870-F2DE-5292-D5CA73EA3051}"/>
              </a:ext>
            </a:extLst>
          </p:cNvPr>
          <p:cNvSpPr>
            <a:spLocks noGrp="1"/>
          </p:cNvSpPr>
          <p:nvPr>
            <p:ph type="sldNum" sz="quarter" idx="12"/>
          </p:nvPr>
        </p:nvSpPr>
        <p:spPr/>
        <p:txBody>
          <a:bodyPr/>
          <a:lstStyle/>
          <a:p>
            <a:fld id="{90B84CC8-F017-4F0F-85E6-E9C4F513246C}" type="slidenum">
              <a:rPr lang="zh-CN" altLang="en-US" smtClean="0"/>
              <a:t>146</a:t>
            </a:fld>
            <a:endParaRPr lang="zh-CN" altLang="en-US"/>
          </a:p>
        </p:txBody>
      </p:sp>
    </p:spTree>
    <p:extLst>
      <p:ext uri="{BB962C8B-B14F-4D97-AF65-F5344CB8AC3E}">
        <p14:creationId xmlns:p14="http://schemas.microsoft.com/office/powerpoint/2010/main" val="80826950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深度学习之后呢？</a:t>
            </a:r>
          </a:p>
        </p:txBody>
      </p:sp>
      <p:sp>
        <p:nvSpPr>
          <p:cNvPr id="3" name="内容占位符 2"/>
          <p:cNvSpPr>
            <a:spLocks noGrp="1"/>
          </p:cNvSpPr>
          <p:nvPr>
            <p:ph idx="1"/>
          </p:nvPr>
        </p:nvSpPr>
        <p:spPr/>
        <p:txBody>
          <a:bodyPr/>
          <a:lstStyle/>
          <a:p>
            <a:r>
              <a:rPr lang="zh-CN" altLang="en-US" dirty="0"/>
              <a:t>深度学习的技术进展遇到如下挑战：</a:t>
            </a:r>
            <a:endParaRPr lang="en-US" altLang="zh-CN" dirty="0"/>
          </a:p>
          <a:p>
            <a:pPr lvl="1"/>
            <a:r>
              <a:rPr lang="zh-CN" altLang="en-US" dirty="0"/>
              <a:t>目前深度学习成果主要依赖于大规模有标签数据</a:t>
            </a:r>
            <a:r>
              <a:rPr lang="en-US" altLang="zh-CN" dirty="0"/>
              <a:t>-</a:t>
            </a:r>
            <a:r>
              <a:rPr lang="zh-CN" altLang="en-US" dirty="0"/>
              <a:t>监督学习、</a:t>
            </a:r>
            <a:endParaRPr lang="en-US" altLang="zh-CN" dirty="0"/>
          </a:p>
          <a:p>
            <a:pPr lvl="1"/>
            <a:r>
              <a:rPr lang="zh-CN" altLang="en-US" dirty="0"/>
              <a:t>深度学习几乎是个黑箱模型，可解释性不强、</a:t>
            </a:r>
            <a:endParaRPr lang="en-US" altLang="zh-CN" dirty="0"/>
          </a:p>
          <a:p>
            <a:pPr lvl="1"/>
            <a:r>
              <a:rPr lang="zh-CN" altLang="en-US" dirty="0"/>
              <a:t>深度学习依然无法解决不确定的推理问题等等。</a:t>
            </a:r>
            <a:endParaRPr lang="en-US" altLang="zh-CN" dirty="0"/>
          </a:p>
          <a:p>
            <a:r>
              <a:rPr lang="zh-CN" altLang="en-US" dirty="0"/>
              <a:t>从人工智能技术发展的路径上，近年来：</a:t>
            </a:r>
            <a:endParaRPr lang="en-US" altLang="zh-CN" dirty="0"/>
          </a:p>
          <a:p>
            <a:pPr lvl="1"/>
            <a:r>
              <a:rPr lang="zh-CN" altLang="en-US" dirty="0"/>
              <a:t>无监督的深度学习、迁移学习、深度强化学习和贝叶斯深度学习等技术成为迈向强人工智能的重要途径。</a:t>
            </a:r>
            <a:endParaRPr lang="en-US" altLang="zh-CN" dirty="0"/>
          </a:p>
          <a:p>
            <a:pPr lvl="1"/>
            <a:r>
              <a:rPr lang="zh-CN" altLang="en-US" dirty="0"/>
              <a:t>参看备注。</a:t>
            </a:r>
          </a:p>
          <a:p>
            <a:endParaRPr lang="zh-CN" altLang="en-US" dirty="0"/>
          </a:p>
        </p:txBody>
      </p:sp>
      <p:sp>
        <p:nvSpPr>
          <p:cNvPr id="4" name="日期占位符 3">
            <a:extLst>
              <a:ext uri="{FF2B5EF4-FFF2-40B4-BE49-F238E27FC236}">
                <a16:creationId xmlns:a16="http://schemas.microsoft.com/office/drawing/2014/main" id="{B4475A7F-DA8B-2C16-3D4F-7DEDD509BC7D}"/>
              </a:ext>
            </a:extLst>
          </p:cNvPr>
          <p:cNvSpPr>
            <a:spLocks noGrp="1"/>
          </p:cNvSpPr>
          <p:nvPr>
            <p:ph type="dt" sz="half" idx="10"/>
          </p:nvPr>
        </p:nvSpPr>
        <p:spPr/>
        <p:txBody>
          <a:bodyPr/>
          <a:lstStyle/>
          <a:p>
            <a:fld id="{C4FDE683-D9AA-4577-B3DE-0A17B16BD106}"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FA6E022E-AEAF-0894-33FE-C13198144915}"/>
              </a:ext>
            </a:extLst>
          </p:cNvPr>
          <p:cNvSpPr>
            <a:spLocks noGrp="1"/>
          </p:cNvSpPr>
          <p:nvPr>
            <p:ph type="sldNum" sz="quarter" idx="12"/>
          </p:nvPr>
        </p:nvSpPr>
        <p:spPr/>
        <p:txBody>
          <a:bodyPr/>
          <a:lstStyle/>
          <a:p>
            <a:fld id="{90B84CC8-F017-4F0F-85E6-E9C4F513246C}" type="slidenum">
              <a:rPr lang="zh-CN" altLang="en-US" smtClean="0"/>
              <a:t>147</a:t>
            </a:fld>
            <a:endParaRPr lang="zh-CN" altLang="en-US"/>
          </a:p>
        </p:txBody>
      </p:sp>
    </p:spTree>
    <p:extLst>
      <p:ext uri="{BB962C8B-B14F-4D97-AF65-F5344CB8AC3E}">
        <p14:creationId xmlns:p14="http://schemas.microsoft.com/office/powerpoint/2010/main" val="259947604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人工智能按实力分级</a:t>
            </a:r>
          </a:p>
        </p:txBody>
      </p:sp>
      <p:grpSp>
        <p:nvGrpSpPr>
          <p:cNvPr id="18" name="组合 17"/>
          <p:cNvGrpSpPr/>
          <p:nvPr/>
        </p:nvGrpSpPr>
        <p:grpSpPr>
          <a:xfrm>
            <a:off x="0" y="1384979"/>
            <a:ext cx="12192000" cy="5290879"/>
            <a:chOff x="0" y="1562261"/>
            <a:chExt cx="12192000" cy="5290879"/>
          </a:xfrm>
        </p:grpSpPr>
        <p:pic>
          <p:nvPicPr>
            <p:cNvPr id="17" name="图片 1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7806" y="1562261"/>
              <a:ext cx="4572000" cy="2295525"/>
            </a:xfrm>
            <a:prstGeom prst="rect">
              <a:avLst/>
            </a:prstGeom>
          </p:spPr>
        </p:pic>
        <p:grpSp>
          <p:nvGrpSpPr>
            <p:cNvPr id="16" name="组合 15"/>
            <p:cNvGrpSpPr/>
            <p:nvPr/>
          </p:nvGrpSpPr>
          <p:grpSpPr>
            <a:xfrm>
              <a:off x="0" y="3763865"/>
              <a:ext cx="12192000" cy="3089275"/>
              <a:chOff x="0" y="1941513"/>
              <a:chExt cx="12192000" cy="3089275"/>
            </a:xfrm>
          </p:grpSpPr>
          <p:pic>
            <p:nvPicPr>
              <p:cNvPr id="7" name="图片 1"/>
              <p:cNvPicPr>
                <a:picLocks noChangeAspect="1"/>
              </p:cNvPicPr>
              <p:nvPr/>
            </p:nvPicPr>
            <p:blipFill>
              <a:blip r:embed="rId3">
                <a:extLst>
                  <a:ext uri="{28A0092B-C50C-407E-A947-70E740481C1C}">
                    <a14:useLocalDpi xmlns:a14="http://schemas.microsoft.com/office/drawing/2010/main" val="0"/>
                  </a:ext>
                </a:extLst>
              </a:blip>
              <a:srcRect t="29237" b="35780"/>
              <a:stretch>
                <a:fillRect/>
              </a:stretch>
            </p:blipFill>
            <p:spPr bwMode="auto">
              <a:xfrm>
                <a:off x="0" y="2098675"/>
                <a:ext cx="12192000"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0" y="4873625"/>
                <a:ext cx="12192000" cy="157163"/>
              </a:xfrm>
              <a:prstGeom prst="rect">
                <a:avLst/>
              </a:prstGeom>
              <a:solidFill>
                <a:srgbClr val="D6343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HK" altLang="en-US"/>
              </a:p>
            </p:txBody>
          </p:sp>
          <p:sp>
            <p:nvSpPr>
              <p:cNvPr id="9" name="矩形 8"/>
              <p:cNvSpPr/>
              <p:nvPr/>
            </p:nvSpPr>
            <p:spPr>
              <a:xfrm>
                <a:off x="0" y="1941513"/>
                <a:ext cx="12192000" cy="157162"/>
              </a:xfrm>
              <a:prstGeom prst="rect">
                <a:avLst/>
              </a:prstGeom>
              <a:solidFill>
                <a:srgbClr val="48484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HK" altLang="en-US"/>
              </a:p>
            </p:txBody>
          </p:sp>
          <p:sp>
            <p:nvSpPr>
              <p:cNvPr id="10" name="文本框 31"/>
              <p:cNvSpPr txBox="1">
                <a:spLocks noChangeArrowheads="1"/>
              </p:cNvSpPr>
              <p:nvPr/>
            </p:nvSpPr>
            <p:spPr bwMode="auto">
              <a:xfrm>
                <a:off x="1192213" y="3963988"/>
                <a:ext cx="26177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a:solidFill>
                      <a:schemeClr val="bg1"/>
                    </a:solidFill>
                    <a:latin typeface="微软雅黑" panose="020B0503020204020204" pitchFamily="34" charset="-122"/>
                    <a:ea typeface="微软雅黑" panose="020B0503020204020204" pitchFamily="34" charset="-122"/>
                  </a:rPr>
                  <a:t>弱人工智能</a:t>
                </a:r>
                <a:endParaRPr lang="zh-HK" altLang="en-US" sz="3200" b="1">
                  <a:solidFill>
                    <a:schemeClr val="bg1"/>
                  </a:solidFill>
                  <a:latin typeface="微软雅黑" panose="020B0503020204020204" pitchFamily="34" charset="-122"/>
                  <a:ea typeface="微软雅黑" panose="020B0503020204020204" pitchFamily="34" charset="-122"/>
                </a:endParaRPr>
              </a:p>
            </p:txBody>
          </p:sp>
          <p:sp>
            <p:nvSpPr>
              <p:cNvPr id="11" name="文本框 32"/>
              <p:cNvSpPr txBox="1">
                <a:spLocks noChangeArrowheads="1"/>
              </p:cNvSpPr>
              <p:nvPr/>
            </p:nvSpPr>
            <p:spPr bwMode="auto">
              <a:xfrm>
                <a:off x="4935538" y="3948113"/>
                <a:ext cx="2776537"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a:solidFill>
                      <a:schemeClr val="bg1"/>
                    </a:solidFill>
                    <a:latin typeface="微软雅黑" panose="020B0503020204020204" pitchFamily="34" charset="-122"/>
                    <a:ea typeface="微软雅黑" panose="020B0503020204020204" pitchFamily="34" charset="-122"/>
                  </a:rPr>
                  <a:t>强人工智能</a:t>
                </a:r>
                <a:endParaRPr lang="zh-HK" altLang="en-US" sz="3200" b="1">
                  <a:solidFill>
                    <a:schemeClr val="bg1"/>
                  </a:solidFill>
                  <a:latin typeface="微软雅黑" panose="020B0503020204020204" pitchFamily="34" charset="-122"/>
                  <a:ea typeface="微软雅黑" panose="020B0503020204020204" pitchFamily="34" charset="-122"/>
                </a:endParaRPr>
              </a:p>
            </p:txBody>
          </p:sp>
          <p:sp>
            <p:nvSpPr>
              <p:cNvPr id="12" name="椭圆 11"/>
              <p:cNvSpPr/>
              <p:nvPr/>
            </p:nvSpPr>
            <p:spPr>
              <a:xfrm>
                <a:off x="1679575" y="2540000"/>
                <a:ext cx="1146175" cy="1147763"/>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HK" sz="4000" b="1" dirty="0">
                    <a:latin typeface="微软雅黑" panose="020B0503020204020204" pitchFamily="34" charset="-122"/>
                    <a:ea typeface="微软雅黑" panose="020B0503020204020204" pitchFamily="34" charset="-122"/>
                  </a:rPr>
                  <a:t>01</a:t>
                </a:r>
                <a:endParaRPr lang="zh-HK" altLang="en-US" sz="4000" b="1" dirty="0">
                  <a:latin typeface="微软雅黑" panose="020B0503020204020204" pitchFamily="34" charset="-122"/>
                  <a:ea typeface="微软雅黑" panose="020B0503020204020204" pitchFamily="34" charset="-122"/>
                </a:endParaRPr>
              </a:p>
            </p:txBody>
          </p:sp>
          <p:sp>
            <p:nvSpPr>
              <p:cNvPr id="13" name="椭圆 12"/>
              <p:cNvSpPr/>
              <p:nvPr/>
            </p:nvSpPr>
            <p:spPr>
              <a:xfrm>
                <a:off x="5522913" y="2541588"/>
                <a:ext cx="1146175" cy="1146175"/>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HK" sz="4000" b="1" dirty="0">
                    <a:latin typeface="微软雅黑" panose="020B0503020204020204" pitchFamily="34" charset="-122"/>
                    <a:ea typeface="微软雅黑" panose="020B0503020204020204" pitchFamily="34" charset="-122"/>
                  </a:rPr>
                  <a:t>02</a:t>
                </a:r>
                <a:endParaRPr lang="zh-HK" altLang="en-US" sz="4000" b="1" dirty="0">
                  <a:latin typeface="微软雅黑" panose="020B0503020204020204" pitchFamily="34" charset="-122"/>
                  <a:ea typeface="微软雅黑" panose="020B0503020204020204" pitchFamily="34" charset="-122"/>
                </a:endParaRPr>
              </a:p>
            </p:txBody>
          </p:sp>
          <p:sp>
            <p:nvSpPr>
              <p:cNvPr id="14" name="椭圆 13"/>
              <p:cNvSpPr/>
              <p:nvPr/>
            </p:nvSpPr>
            <p:spPr>
              <a:xfrm>
                <a:off x="9366250" y="2541588"/>
                <a:ext cx="1146175" cy="1146175"/>
              </a:xfrm>
              <a:prstGeom prst="ellipse">
                <a:avLst/>
              </a:prstGeom>
              <a:noFill/>
              <a:ln>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HK" sz="4000" b="1" dirty="0">
                    <a:latin typeface="微软雅黑" panose="020B0503020204020204" pitchFamily="34" charset="-122"/>
                    <a:ea typeface="微软雅黑" panose="020B0503020204020204" pitchFamily="34" charset="-122"/>
                  </a:rPr>
                  <a:t>03</a:t>
                </a:r>
                <a:endParaRPr lang="zh-HK" altLang="en-US" sz="4000" b="1" dirty="0">
                  <a:latin typeface="微软雅黑" panose="020B0503020204020204" pitchFamily="34" charset="-122"/>
                  <a:ea typeface="微软雅黑" panose="020B0503020204020204" pitchFamily="34" charset="-122"/>
                </a:endParaRPr>
              </a:p>
            </p:txBody>
          </p:sp>
          <p:sp>
            <p:nvSpPr>
              <p:cNvPr id="15" name="文本框 33"/>
              <p:cNvSpPr txBox="1">
                <a:spLocks noChangeArrowheads="1"/>
              </p:cNvSpPr>
              <p:nvPr/>
            </p:nvSpPr>
            <p:spPr bwMode="auto">
              <a:xfrm>
                <a:off x="8442325" y="3951288"/>
                <a:ext cx="3257550" cy="58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b="1">
                    <a:solidFill>
                      <a:schemeClr val="bg1"/>
                    </a:solidFill>
                    <a:latin typeface="微软雅黑" panose="020B0503020204020204" pitchFamily="34" charset="-122"/>
                    <a:ea typeface="微软雅黑" panose="020B0503020204020204" pitchFamily="34" charset="-122"/>
                  </a:rPr>
                  <a:t>超人工智能</a:t>
                </a:r>
                <a:endParaRPr lang="zh-HK" altLang="en-US" sz="3200" b="1">
                  <a:solidFill>
                    <a:schemeClr val="bg1"/>
                  </a:solidFill>
                  <a:latin typeface="微软雅黑" panose="020B0503020204020204" pitchFamily="34" charset="-122"/>
                  <a:ea typeface="微软雅黑" panose="020B0503020204020204" pitchFamily="34" charset="-122"/>
                </a:endParaRPr>
              </a:p>
            </p:txBody>
          </p:sp>
        </p:grpSp>
      </p:grpSp>
      <p:sp>
        <p:nvSpPr>
          <p:cNvPr id="3" name="日期占位符 2">
            <a:extLst>
              <a:ext uri="{FF2B5EF4-FFF2-40B4-BE49-F238E27FC236}">
                <a16:creationId xmlns:a16="http://schemas.microsoft.com/office/drawing/2014/main" id="{3D1475B1-467A-0DF4-F3E9-3DB27D7ED1C7}"/>
              </a:ext>
            </a:extLst>
          </p:cNvPr>
          <p:cNvSpPr>
            <a:spLocks noGrp="1"/>
          </p:cNvSpPr>
          <p:nvPr>
            <p:ph type="dt" sz="half" idx="10"/>
          </p:nvPr>
        </p:nvSpPr>
        <p:spPr/>
        <p:txBody>
          <a:bodyPr/>
          <a:lstStyle/>
          <a:p>
            <a:fld id="{65E8FA2D-3C49-4CDC-8DD2-AE18D7DEB2B0}" type="datetime1">
              <a:rPr lang="en-US" altLang="zh-CN" smtClean="0"/>
              <a:t>6/28/2023</a:t>
            </a:fld>
            <a:endParaRPr lang="zh-CN" altLang="en-US"/>
          </a:p>
        </p:txBody>
      </p:sp>
      <p:sp>
        <p:nvSpPr>
          <p:cNvPr id="4" name="灯片编号占位符 3">
            <a:extLst>
              <a:ext uri="{FF2B5EF4-FFF2-40B4-BE49-F238E27FC236}">
                <a16:creationId xmlns:a16="http://schemas.microsoft.com/office/drawing/2014/main" id="{227AA92C-7831-1562-3B34-9E756DF1013A}"/>
              </a:ext>
            </a:extLst>
          </p:cNvPr>
          <p:cNvSpPr>
            <a:spLocks noGrp="1"/>
          </p:cNvSpPr>
          <p:nvPr>
            <p:ph type="sldNum" sz="quarter" idx="12"/>
          </p:nvPr>
        </p:nvSpPr>
        <p:spPr/>
        <p:txBody>
          <a:bodyPr/>
          <a:lstStyle/>
          <a:p>
            <a:fld id="{90B84CC8-F017-4F0F-85E6-E9C4F513246C}" type="slidenum">
              <a:rPr lang="zh-CN" altLang="en-US" smtClean="0"/>
              <a:t>148</a:t>
            </a:fld>
            <a:endParaRPr lang="zh-CN" altLang="en-US"/>
          </a:p>
        </p:txBody>
      </p:sp>
    </p:spTree>
    <p:extLst>
      <p:ext uri="{BB962C8B-B14F-4D97-AF65-F5344CB8AC3E}">
        <p14:creationId xmlns:p14="http://schemas.microsoft.com/office/powerpoint/2010/main" val="30384623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弱人工智能</a:t>
            </a:r>
            <a:br>
              <a:rPr lang="en-US" altLang="zh-CN" dirty="0"/>
            </a:br>
            <a:r>
              <a:rPr lang="zh-CN" altLang="en-US" dirty="0"/>
              <a:t> </a:t>
            </a:r>
            <a:r>
              <a:rPr lang="en-US" altLang="zh-CN" dirty="0"/>
              <a:t>- </a:t>
            </a:r>
            <a:r>
              <a:rPr lang="en-US" altLang="zh-CN" b="1" dirty="0"/>
              <a:t>Artificial Narrow Intelligence (ANI)</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a:t>擅长于</a:t>
            </a:r>
            <a:r>
              <a:rPr lang="zh-CN" altLang="en-US" b="1" dirty="0"/>
              <a:t>单个方面</a:t>
            </a:r>
            <a:r>
              <a:rPr lang="zh-CN" altLang="en-US" dirty="0"/>
              <a:t>的人工智能</a:t>
            </a:r>
            <a:endParaRPr lang="en-US" altLang="zh-CN" dirty="0"/>
          </a:p>
          <a:p>
            <a:r>
              <a:rPr lang="zh-CN" altLang="en-US" dirty="0"/>
              <a:t>主要包括</a:t>
            </a:r>
            <a:r>
              <a:rPr lang="en-US" altLang="zh-CN" dirty="0"/>
              <a:t>:</a:t>
            </a:r>
          </a:p>
          <a:p>
            <a:pPr lvl="1"/>
            <a:r>
              <a:rPr lang="zh-CN" altLang="en-US" dirty="0"/>
              <a:t>模式识别</a:t>
            </a:r>
          </a:p>
          <a:p>
            <a:pPr lvl="1"/>
            <a:r>
              <a:rPr lang="zh-CN" altLang="en-US" dirty="0"/>
              <a:t>机器翻译</a:t>
            </a:r>
          </a:p>
          <a:p>
            <a:pPr lvl="1"/>
            <a:r>
              <a:rPr lang="zh-CN" altLang="en-US" dirty="0"/>
              <a:t>智能机器人 </a:t>
            </a:r>
          </a:p>
          <a:p>
            <a:pPr lvl="1"/>
            <a:r>
              <a:rPr lang="zh-CN" altLang="en-US" dirty="0"/>
              <a:t>计算机博弈</a:t>
            </a:r>
          </a:p>
          <a:p>
            <a:pPr lvl="1"/>
            <a:r>
              <a:rPr lang="zh-CN" altLang="en-US" dirty="0"/>
              <a:t>智能代理</a:t>
            </a:r>
            <a:r>
              <a:rPr lang="en-US" altLang="zh-CN" dirty="0"/>
              <a:t>(Agent)</a:t>
            </a:r>
            <a:r>
              <a:rPr lang="zh-CN" altLang="en-US" dirty="0"/>
              <a:t>技术</a:t>
            </a:r>
          </a:p>
          <a:p>
            <a:pPr lvl="1"/>
            <a:r>
              <a:rPr lang="zh-CN" altLang="en-US" dirty="0"/>
              <a:t>专家系统</a:t>
            </a:r>
          </a:p>
          <a:p>
            <a:pPr lvl="1"/>
            <a:r>
              <a:rPr lang="zh-CN" altLang="en-US" dirty="0"/>
              <a:t>机器人证明</a:t>
            </a:r>
          </a:p>
          <a:p>
            <a:pPr lvl="1"/>
            <a:r>
              <a:rPr lang="zh-CN" altLang="en-US" dirty="0"/>
              <a:t>数据挖掘</a:t>
            </a:r>
          </a:p>
        </p:txBody>
      </p:sp>
      <p:sp>
        <p:nvSpPr>
          <p:cNvPr id="4" name="日期占位符 3">
            <a:extLst>
              <a:ext uri="{FF2B5EF4-FFF2-40B4-BE49-F238E27FC236}">
                <a16:creationId xmlns:a16="http://schemas.microsoft.com/office/drawing/2014/main" id="{B9A255C7-1065-9C00-0D22-353268D8CD16}"/>
              </a:ext>
            </a:extLst>
          </p:cNvPr>
          <p:cNvSpPr>
            <a:spLocks noGrp="1"/>
          </p:cNvSpPr>
          <p:nvPr>
            <p:ph type="dt" sz="half" idx="10"/>
          </p:nvPr>
        </p:nvSpPr>
        <p:spPr/>
        <p:txBody>
          <a:bodyPr/>
          <a:lstStyle/>
          <a:p>
            <a:fld id="{B2FD85FE-C031-4D2A-884D-B660414256B7}"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F6AFC742-41D7-648F-F609-EECBD542577F}"/>
              </a:ext>
            </a:extLst>
          </p:cNvPr>
          <p:cNvSpPr>
            <a:spLocks noGrp="1"/>
          </p:cNvSpPr>
          <p:nvPr>
            <p:ph type="sldNum" sz="quarter" idx="12"/>
          </p:nvPr>
        </p:nvSpPr>
        <p:spPr/>
        <p:txBody>
          <a:bodyPr/>
          <a:lstStyle/>
          <a:p>
            <a:fld id="{90B84CC8-F017-4F0F-85E6-E9C4F513246C}" type="slidenum">
              <a:rPr lang="zh-CN" altLang="en-US" smtClean="0"/>
              <a:t>149</a:t>
            </a:fld>
            <a:endParaRPr lang="zh-CN" altLang="en-US"/>
          </a:p>
        </p:txBody>
      </p:sp>
    </p:spTree>
    <p:extLst>
      <p:ext uri="{BB962C8B-B14F-4D97-AF65-F5344CB8AC3E}">
        <p14:creationId xmlns:p14="http://schemas.microsoft.com/office/powerpoint/2010/main" val="4012522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EEC8BC-649A-4640-862D-0D025F39406E}"/>
              </a:ext>
            </a:extLst>
          </p:cNvPr>
          <p:cNvSpPr>
            <a:spLocks noGrp="1"/>
          </p:cNvSpPr>
          <p:nvPr>
            <p:ph type="title"/>
          </p:nvPr>
        </p:nvSpPr>
        <p:spPr/>
        <p:txBody>
          <a:bodyPr/>
          <a:lstStyle/>
          <a:p>
            <a:r>
              <a:rPr lang="zh-CN" altLang="en-US" dirty="0"/>
              <a:t>图灵奖</a:t>
            </a:r>
            <a:r>
              <a:rPr lang="zh-CN" altLang="en-US" b="0" i="0" dirty="0">
                <a:solidFill>
                  <a:srgbClr val="646464"/>
                </a:solidFill>
                <a:effectLst/>
                <a:latin typeface="-apple-system"/>
              </a:rPr>
              <a:t>（</a:t>
            </a:r>
            <a:r>
              <a:rPr lang="en-US" altLang="zh-CN" b="0" i="0" dirty="0">
                <a:solidFill>
                  <a:srgbClr val="646464"/>
                </a:solidFill>
                <a:effectLst/>
                <a:latin typeface="-apple-system"/>
              </a:rPr>
              <a:t>Turing Award</a:t>
            </a:r>
            <a:r>
              <a:rPr lang="zh-CN" altLang="en-US" b="0" i="0" dirty="0">
                <a:solidFill>
                  <a:srgbClr val="646464"/>
                </a:solidFill>
                <a:effectLst/>
                <a:latin typeface="-apple-system"/>
              </a:rPr>
              <a:t>）</a:t>
            </a:r>
            <a:endParaRPr lang="zh-CN" altLang="en-US" dirty="0"/>
          </a:p>
        </p:txBody>
      </p:sp>
      <p:sp>
        <p:nvSpPr>
          <p:cNvPr id="3" name="内容占位符 2">
            <a:extLst>
              <a:ext uri="{FF2B5EF4-FFF2-40B4-BE49-F238E27FC236}">
                <a16:creationId xmlns:a16="http://schemas.microsoft.com/office/drawing/2014/main" id="{8C2F154E-FC36-D4AF-D59A-BAC1D0341ACE}"/>
              </a:ext>
            </a:extLst>
          </p:cNvPr>
          <p:cNvSpPr>
            <a:spLocks noGrp="1"/>
          </p:cNvSpPr>
          <p:nvPr>
            <p:ph idx="1"/>
          </p:nvPr>
        </p:nvSpPr>
        <p:spPr/>
        <p:txBody>
          <a:bodyPr>
            <a:normAutofit fontScale="70000" lnSpcReduction="20000"/>
          </a:bodyPr>
          <a:lstStyle/>
          <a:p>
            <a:r>
              <a:rPr lang="en-US" altLang="zh-CN" dirty="0"/>
              <a:t>1966</a:t>
            </a:r>
            <a:r>
              <a:rPr lang="zh-CN" altLang="en-US" dirty="0"/>
              <a:t>年，美国计算机协会设立。</a:t>
            </a:r>
            <a:endParaRPr lang="en-US" altLang="zh-CN" dirty="0"/>
          </a:p>
          <a:p>
            <a:pPr lvl="1"/>
            <a:r>
              <a:rPr lang="zh-CN" altLang="en-US" dirty="0"/>
              <a:t>“计算机界的诺贝尔奖”</a:t>
            </a:r>
            <a:endParaRPr lang="en-US" altLang="zh-CN" dirty="0"/>
          </a:p>
          <a:p>
            <a:pPr lvl="1"/>
            <a:r>
              <a:rPr lang="en-US" altLang="zh-CN" dirty="0"/>
              <a:t>50</a:t>
            </a:r>
            <a:r>
              <a:rPr lang="zh-CN" altLang="en-US" dirty="0"/>
              <a:t>余年</a:t>
            </a:r>
            <a:r>
              <a:rPr lang="en-US" altLang="zh-CN" dirty="0"/>
              <a:t>73</a:t>
            </a:r>
            <a:r>
              <a:rPr lang="zh-CN" altLang="en-US" dirty="0"/>
              <a:t>位科学家获奖</a:t>
            </a:r>
            <a:endParaRPr lang="en-US" altLang="zh-CN" dirty="0"/>
          </a:p>
          <a:p>
            <a:pPr lvl="2"/>
            <a:r>
              <a:rPr lang="zh-CN" altLang="en-US" dirty="0"/>
              <a:t>人工智能领域有</a:t>
            </a:r>
            <a:r>
              <a:rPr lang="en-US" altLang="zh-CN" dirty="0"/>
              <a:t>10</a:t>
            </a:r>
            <a:r>
              <a:rPr lang="zh-CN" altLang="en-US" dirty="0"/>
              <a:t>位科学家</a:t>
            </a:r>
            <a:endParaRPr lang="en-US" altLang="zh-CN" dirty="0"/>
          </a:p>
          <a:p>
            <a:r>
              <a:rPr lang="en-US" altLang="zh-CN" dirty="0">
                <a:solidFill>
                  <a:srgbClr val="333333"/>
                </a:solidFill>
                <a:effectLst/>
              </a:rPr>
              <a:t>2018</a:t>
            </a:r>
            <a:r>
              <a:rPr lang="zh-CN" altLang="en-US" dirty="0">
                <a:solidFill>
                  <a:srgbClr val="333333"/>
                </a:solidFill>
                <a:effectLst/>
              </a:rPr>
              <a:t>年：</a:t>
            </a:r>
            <a:endParaRPr lang="en-US" altLang="zh-CN" dirty="0">
              <a:solidFill>
                <a:srgbClr val="333333"/>
              </a:solidFill>
              <a:effectLst/>
            </a:endParaRPr>
          </a:p>
          <a:p>
            <a:pPr lvl="1"/>
            <a:r>
              <a:rPr lang="zh-CN" altLang="en-US" u="none" strike="noStrike" dirty="0">
                <a:solidFill>
                  <a:srgbClr val="136EC2"/>
                </a:solidFill>
                <a:effectLst/>
              </a:rPr>
              <a:t>约舒亚</a:t>
            </a:r>
            <a:r>
              <a:rPr lang="en-US" altLang="zh-CN" u="none" strike="noStrike" dirty="0">
                <a:solidFill>
                  <a:srgbClr val="136EC2"/>
                </a:solidFill>
                <a:effectLst/>
              </a:rPr>
              <a:t>·</a:t>
            </a:r>
            <a:r>
              <a:rPr lang="zh-CN" altLang="en-US" u="none" strike="noStrike" dirty="0">
                <a:solidFill>
                  <a:srgbClr val="136EC2"/>
                </a:solidFill>
                <a:effectLst/>
              </a:rPr>
              <a:t>本希奥</a:t>
            </a:r>
            <a:r>
              <a:rPr lang="zh-CN" altLang="en-US" u="none" strike="noStrike" dirty="0">
                <a:solidFill>
                  <a:srgbClr val="333333"/>
                </a:solidFill>
                <a:effectLst/>
              </a:rPr>
              <a:t>（</a:t>
            </a:r>
            <a:r>
              <a:rPr lang="en-US" altLang="zh-CN" dirty="0">
                <a:solidFill>
                  <a:srgbClr val="333333"/>
                </a:solidFill>
                <a:effectLst/>
              </a:rPr>
              <a:t>Yoshua Bengio</a:t>
            </a:r>
            <a:r>
              <a:rPr lang="zh-CN" altLang="en-US" dirty="0">
                <a:solidFill>
                  <a:srgbClr val="333333"/>
                </a:solidFill>
                <a:effectLst/>
              </a:rPr>
              <a:t>）</a:t>
            </a:r>
            <a:endParaRPr lang="en-US" altLang="zh-CN" dirty="0">
              <a:solidFill>
                <a:srgbClr val="333333"/>
              </a:solidFill>
              <a:effectLst/>
            </a:endParaRPr>
          </a:p>
          <a:p>
            <a:pPr lvl="1"/>
            <a:r>
              <a:rPr lang="zh-CN" altLang="en-US" u="none" strike="noStrike" dirty="0">
                <a:solidFill>
                  <a:srgbClr val="136EC2"/>
                </a:solidFill>
                <a:effectLst/>
              </a:rPr>
              <a:t>杰弗里</a:t>
            </a:r>
            <a:r>
              <a:rPr lang="en-US" altLang="zh-CN" u="none" strike="noStrike" dirty="0">
                <a:solidFill>
                  <a:srgbClr val="136EC2"/>
                </a:solidFill>
                <a:effectLst/>
              </a:rPr>
              <a:t>·</a:t>
            </a:r>
            <a:r>
              <a:rPr lang="zh-CN" altLang="en-US" u="none" strike="noStrike" dirty="0">
                <a:solidFill>
                  <a:srgbClr val="136EC2"/>
                </a:solidFill>
                <a:effectLst/>
              </a:rPr>
              <a:t>辛顿</a:t>
            </a:r>
            <a:r>
              <a:rPr lang="zh-CN" altLang="en-US" u="none" strike="noStrike" dirty="0">
                <a:solidFill>
                  <a:srgbClr val="333333"/>
                </a:solidFill>
                <a:effectLst/>
              </a:rPr>
              <a:t>（</a:t>
            </a:r>
            <a:r>
              <a:rPr lang="en-US" altLang="zh-CN" dirty="0">
                <a:solidFill>
                  <a:srgbClr val="333333"/>
                </a:solidFill>
                <a:effectLst/>
              </a:rPr>
              <a:t>Geoffrey Hinton</a:t>
            </a:r>
            <a:r>
              <a:rPr lang="zh-CN" altLang="en-US" dirty="0">
                <a:solidFill>
                  <a:srgbClr val="333333"/>
                </a:solidFill>
                <a:effectLst/>
              </a:rPr>
              <a:t>）</a:t>
            </a:r>
            <a:endParaRPr lang="en-US" altLang="zh-CN" dirty="0">
              <a:solidFill>
                <a:srgbClr val="333333"/>
              </a:solidFill>
            </a:endParaRPr>
          </a:p>
          <a:p>
            <a:pPr lvl="1"/>
            <a:r>
              <a:rPr lang="zh-CN" altLang="en-US" u="none" strike="noStrike" dirty="0">
                <a:solidFill>
                  <a:srgbClr val="136EC2"/>
                </a:solidFill>
                <a:effectLst/>
              </a:rPr>
              <a:t>杨立昆</a:t>
            </a:r>
            <a:r>
              <a:rPr lang="zh-CN" altLang="en-US" u="none" strike="noStrike" dirty="0">
                <a:solidFill>
                  <a:srgbClr val="333333"/>
                </a:solidFill>
                <a:effectLst/>
              </a:rPr>
              <a:t>（</a:t>
            </a:r>
            <a:r>
              <a:rPr lang="en-US" altLang="zh-CN" dirty="0">
                <a:solidFill>
                  <a:srgbClr val="333333"/>
                </a:solidFill>
                <a:effectLst/>
              </a:rPr>
              <a:t>Yann LeCun</a:t>
            </a:r>
            <a:r>
              <a:rPr lang="zh-CN" altLang="en-US" dirty="0">
                <a:solidFill>
                  <a:srgbClr val="333333"/>
                </a:solidFill>
                <a:effectLst/>
              </a:rPr>
              <a:t>）</a:t>
            </a:r>
            <a:endParaRPr lang="en-US" altLang="zh-CN" dirty="0"/>
          </a:p>
          <a:p>
            <a:pPr lvl="1"/>
            <a:endParaRPr lang="en-US" altLang="zh-CN" dirty="0"/>
          </a:p>
          <a:p>
            <a:r>
              <a:rPr lang="zh-CN" altLang="en-US" dirty="0">
                <a:hlinkClick r:id="rId3"/>
              </a:rPr>
              <a:t>图灵奖</a:t>
            </a:r>
            <a:r>
              <a:rPr lang="en-US" altLang="zh-CN" dirty="0">
                <a:hlinkClick r:id="rId3"/>
              </a:rPr>
              <a:t>_</a:t>
            </a:r>
            <a:r>
              <a:rPr lang="zh-CN" altLang="en-US" dirty="0">
                <a:hlinkClick r:id="rId3"/>
              </a:rPr>
              <a:t>百度百科 </a:t>
            </a:r>
            <a:r>
              <a:rPr lang="en-US" altLang="zh-CN" dirty="0">
                <a:hlinkClick r:id="rId3"/>
              </a:rPr>
              <a:t>(baidu.com)</a:t>
            </a:r>
            <a:endParaRPr lang="en-US" altLang="zh-CN" dirty="0"/>
          </a:p>
          <a:p>
            <a:r>
              <a:rPr lang="zh-CN" altLang="en-US" dirty="0">
                <a:hlinkClick r:id="rId4"/>
              </a:rPr>
              <a:t>图灵奖 </a:t>
            </a:r>
            <a:r>
              <a:rPr lang="en-US" altLang="zh-CN" dirty="0">
                <a:hlinkClick r:id="rId4"/>
              </a:rPr>
              <a:t>- </a:t>
            </a:r>
            <a:r>
              <a:rPr lang="zh-CN" altLang="en-US" dirty="0">
                <a:hlinkClick r:id="rId4"/>
              </a:rPr>
              <a:t>知乎 </a:t>
            </a:r>
            <a:r>
              <a:rPr lang="en-US" altLang="zh-CN" dirty="0">
                <a:hlinkClick r:id="rId4"/>
              </a:rPr>
              <a:t>(zhihu.com)</a:t>
            </a:r>
            <a:endParaRPr lang="en-US" altLang="zh-CN" dirty="0"/>
          </a:p>
          <a:p>
            <a:r>
              <a:rPr lang="zh-CN" altLang="en-US" dirty="0">
                <a:hlinkClick r:id="rId5"/>
              </a:rPr>
              <a:t>图灵诞辰</a:t>
            </a:r>
            <a:r>
              <a:rPr lang="en-US" altLang="zh-CN" dirty="0">
                <a:hlinkClick r:id="rId5"/>
              </a:rPr>
              <a:t>108</a:t>
            </a:r>
            <a:r>
              <a:rPr lang="zh-CN" altLang="en-US" dirty="0">
                <a:hlinkClick r:id="rId5"/>
              </a:rPr>
              <a:t>周年：盘点</a:t>
            </a:r>
            <a:r>
              <a:rPr lang="en-US" altLang="zh-CN" dirty="0">
                <a:hlinkClick r:id="rId5"/>
              </a:rPr>
              <a:t>72</a:t>
            </a:r>
            <a:r>
              <a:rPr lang="zh-CN" altLang="en-US" dirty="0">
                <a:hlinkClick r:id="rId5"/>
              </a:rPr>
              <a:t>位图灵奖得主的非凡成就 </a:t>
            </a:r>
            <a:r>
              <a:rPr lang="en-US" altLang="zh-CN" dirty="0">
                <a:hlinkClick r:id="rId5"/>
              </a:rPr>
              <a:t>- </a:t>
            </a:r>
            <a:r>
              <a:rPr lang="zh-CN" altLang="en-US" dirty="0">
                <a:hlinkClick r:id="rId5"/>
              </a:rPr>
              <a:t>知乎 </a:t>
            </a:r>
            <a:r>
              <a:rPr lang="en-US" altLang="zh-CN" dirty="0">
                <a:hlinkClick r:id="rId5"/>
              </a:rPr>
              <a:t>(zhihu.com)</a:t>
            </a:r>
            <a:endParaRPr lang="zh-CN" altLang="en-US" dirty="0"/>
          </a:p>
        </p:txBody>
      </p:sp>
      <p:pic>
        <p:nvPicPr>
          <p:cNvPr id="1026" name="Picture 2">
            <a:extLst>
              <a:ext uri="{FF2B5EF4-FFF2-40B4-BE49-F238E27FC236}">
                <a16:creationId xmlns:a16="http://schemas.microsoft.com/office/drawing/2014/main" id="{6C2DFD13-6ACE-F890-A73D-B2F558FD01E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025" t="5812" r="10534" b="6875"/>
          <a:stretch/>
        </p:blipFill>
        <p:spPr bwMode="auto">
          <a:xfrm>
            <a:off x="6689558" y="1825625"/>
            <a:ext cx="4066674" cy="2579890"/>
          </a:xfrm>
          <a:prstGeom prst="rect">
            <a:avLst/>
          </a:prstGeom>
          <a:noFill/>
          <a:extLst>
            <a:ext uri="{909E8E84-426E-40DD-AFC4-6F175D3DCCD1}">
              <a14:hiddenFill xmlns:a14="http://schemas.microsoft.com/office/drawing/2010/main">
                <a:solidFill>
                  <a:srgbClr val="FFFFFF"/>
                </a:solidFill>
              </a14:hiddenFill>
            </a:ext>
          </a:extLst>
        </p:spPr>
      </p:pic>
      <p:sp>
        <p:nvSpPr>
          <p:cNvPr id="4" name="日期占位符 3">
            <a:extLst>
              <a:ext uri="{FF2B5EF4-FFF2-40B4-BE49-F238E27FC236}">
                <a16:creationId xmlns:a16="http://schemas.microsoft.com/office/drawing/2014/main" id="{C2AE057B-A443-457A-8C09-9C71B5D59BC5}"/>
              </a:ext>
            </a:extLst>
          </p:cNvPr>
          <p:cNvSpPr>
            <a:spLocks noGrp="1"/>
          </p:cNvSpPr>
          <p:nvPr>
            <p:ph type="dt" sz="half" idx="10"/>
          </p:nvPr>
        </p:nvSpPr>
        <p:spPr/>
        <p:txBody>
          <a:bodyPr/>
          <a:lstStyle/>
          <a:p>
            <a:fld id="{D8DF592D-1648-4EB4-A773-C0D496661216}"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6181D022-8CAF-C999-2859-858120F552B4}"/>
              </a:ext>
            </a:extLst>
          </p:cNvPr>
          <p:cNvSpPr>
            <a:spLocks noGrp="1"/>
          </p:cNvSpPr>
          <p:nvPr>
            <p:ph type="sldNum" sz="quarter" idx="12"/>
          </p:nvPr>
        </p:nvSpPr>
        <p:spPr/>
        <p:txBody>
          <a:bodyPr/>
          <a:lstStyle/>
          <a:p>
            <a:fld id="{90B84CC8-F017-4F0F-85E6-E9C4F513246C}" type="slidenum">
              <a:rPr lang="zh-CN" altLang="en-US" smtClean="0"/>
              <a:t>15</a:t>
            </a:fld>
            <a:endParaRPr lang="zh-CN" altLang="en-US"/>
          </a:p>
        </p:txBody>
      </p:sp>
    </p:spTree>
    <p:extLst>
      <p:ext uri="{BB962C8B-B14F-4D97-AF65-F5344CB8AC3E}">
        <p14:creationId xmlns:p14="http://schemas.microsoft.com/office/powerpoint/2010/main" val="3361666287"/>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强人工智能</a:t>
            </a:r>
            <a:br>
              <a:rPr lang="en-US" altLang="zh-CN" dirty="0"/>
            </a:br>
            <a:r>
              <a:rPr lang="zh-CN" altLang="en-US" dirty="0"/>
              <a:t> </a:t>
            </a:r>
            <a:r>
              <a:rPr lang="en-US" altLang="zh-CN" dirty="0"/>
              <a:t>- </a:t>
            </a:r>
            <a:r>
              <a:rPr lang="en-US" altLang="zh-CN" b="1" dirty="0"/>
              <a:t>Artificial General Intelligence (AGI)</a:t>
            </a:r>
            <a:endParaRPr lang="zh-CN" altLang="en-US" dirty="0"/>
          </a:p>
        </p:txBody>
      </p:sp>
      <p:sp>
        <p:nvSpPr>
          <p:cNvPr id="3" name="内容占位符 2"/>
          <p:cNvSpPr>
            <a:spLocks noGrp="1"/>
          </p:cNvSpPr>
          <p:nvPr>
            <p:ph idx="1"/>
          </p:nvPr>
        </p:nvSpPr>
        <p:spPr>
          <a:xfrm>
            <a:off x="838200" y="1825625"/>
            <a:ext cx="10515600" cy="2818946"/>
          </a:xfrm>
        </p:spPr>
        <p:txBody>
          <a:bodyPr>
            <a:normAutofit fontScale="77500" lnSpcReduction="20000"/>
          </a:bodyPr>
          <a:lstStyle/>
          <a:p>
            <a:r>
              <a:rPr lang="zh-CN" altLang="en-US" dirty="0"/>
              <a:t>人类级别（</a:t>
            </a:r>
            <a:r>
              <a:rPr lang="zh-CN" altLang="en-US" b="1" dirty="0"/>
              <a:t>通用</a:t>
            </a:r>
            <a:r>
              <a:rPr lang="zh-CN" altLang="en-US" dirty="0"/>
              <a:t>）的人工智能</a:t>
            </a:r>
            <a:endParaRPr lang="en-US" altLang="zh-CN" dirty="0"/>
          </a:p>
          <a:p>
            <a:r>
              <a:rPr lang="zh-CN" altLang="en-US" dirty="0"/>
              <a:t>强人工智能是指在各方面都能和人类比肩的人工智能，人类能干的脑力活它都能干。</a:t>
            </a:r>
            <a:endParaRPr lang="en-US" altLang="zh-CN" dirty="0"/>
          </a:p>
          <a:p>
            <a:pPr lvl="1"/>
            <a:r>
              <a:rPr lang="zh-CN" altLang="en-US" dirty="0"/>
              <a:t>创造强人工智能比创造弱人工智能难得多，现在还做不到。</a:t>
            </a:r>
            <a:endParaRPr lang="en-US" altLang="zh-CN" dirty="0"/>
          </a:p>
          <a:p>
            <a:r>
              <a:rPr lang="en-US" altLang="zh-CN" dirty="0"/>
              <a:t>Linda Gottfredson </a:t>
            </a:r>
            <a:r>
              <a:rPr lang="zh-CN" altLang="en-US" dirty="0"/>
              <a:t>教授把智能定义为</a:t>
            </a:r>
            <a:endParaRPr lang="en-US" altLang="zh-CN" dirty="0"/>
          </a:p>
          <a:p>
            <a:pPr lvl="1"/>
            <a:r>
              <a:rPr lang="zh-CN" altLang="en-US" dirty="0"/>
              <a:t>“一种宽泛的心理能力，能够进行思考、计划、解决问题、抽象思维、理解复杂理念、快速学习和从经验中学习等操作。”</a:t>
            </a:r>
            <a:endParaRPr lang="en-US" altLang="zh-CN" dirty="0"/>
          </a:p>
          <a:p>
            <a:pPr lvl="1"/>
            <a:r>
              <a:rPr lang="zh-CN" altLang="en-US" dirty="0"/>
              <a:t>强人工智能在进行这些操作时应该和人类一样得心应手。</a:t>
            </a:r>
          </a:p>
        </p:txBody>
      </p:sp>
      <p:grpSp>
        <p:nvGrpSpPr>
          <p:cNvPr id="9" name="组合 8"/>
          <p:cNvGrpSpPr/>
          <p:nvPr/>
        </p:nvGrpSpPr>
        <p:grpSpPr>
          <a:xfrm>
            <a:off x="181338" y="4712784"/>
            <a:ext cx="11778433" cy="1951140"/>
            <a:chOff x="181338" y="4770840"/>
            <a:chExt cx="11778433" cy="1951140"/>
          </a:xfrm>
        </p:grpSpPr>
        <p:pic>
          <p:nvPicPr>
            <p:cNvPr id="5" name="图片 4" descr="u=1659916854,2382269106&amp;fm=21&amp;gp=0.jpg"/>
            <p:cNvPicPr>
              <a:picLocks noChangeAspect="1"/>
            </p:cNvPicPr>
            <p:nvPr/>
          </p:nvPicPr>
          <p:blipFill>
            <a:blip r:embed="rId2" cstate="print"/>
            <a:stretch>
              <a:fillRect/>
            </a:stretch>
          </p:blipFill>
          <p:spPr>
            <a:xfrm>
              <a:off x="6132886" y="4779508"/>
              <a:ext cx="3236884" cy="1905000"/>
            </a:xfrm>
            <a:prstGeom prst="rect">
              <a:avLst/>
            </a:prstGeom>
          </p:spPr>
        </p:pic>
        <p:pic>
          <p:nvPicPr>
            <p:cNvPr id="6" name="图片 5" descr="0209-rengongzhineng.jpg"/>
            <p:cNvPicPr>
              <a:picLocks noChangeAspect="1"/>
            </p:cNvPicPr>
            <p:nvPr/>
          </p:nvPicPr>
          <p:blipFill>
            <a:blip r:embed="rId3" cstate="print"/>
            <a:stretch>
              <a:fillRect/>
            </a:stretch>
          </p:blipFill>
          <p:spPr>
            <a:xfrm>
              <a:off x="3101002" y="4779507"/>
              <a:ext cx="3036427" cy="1879599"/>
            </a:xfrm>
            <a:prstGeom prst="rect">
              <a:avLst/>
            </a:prstGeom>
          </p:spPr>
        </p:pic>
        <p:pic>
          <p:nvPicPr>
            <p:cNvPr id="7" name="图片 6" descr="u=3304998675,483606670&amp;fm=206&amp;gp=0.jpg"/>
            <p:cNvPicPr>
              <a:picLocks noChangeAspect="1"/>
            </p:cNvPicPr>
            <p:nvPr/>
          </p:nvPicPr>
          <p:blipFill>
            <a:blip r:embed="rId4" cstate="print"/>
            <a:stretch>
              <a:fillRect/>
            </a:stretch>
          </p:blipFill>
          <p:spPr>
            <a:xfrm>
              <a:off x="9361207" y="4770840"/>
              <a:ext cx="2598564" cy="1951140"/>
            </a:xfrm>
            <a:prstGeom prst="rect">
              <a:avLst/>
            </a:prstGeom>
          </p:spPr>
        </p:pic>
        <p:pic>
          <p:nvPicPr>
            <p:cNvPr id="8" name="图片 7" descr="res08_attpic_brief.jpg"/>
            <p:cNvPicPr>
              <a:picLocks noChangeAspect="1"/>
            </p:cNvPicPr>
            <p:nvPr/>
          </p:nvPicPr>
          <p:blipFill>
            <a:blip r:embed="rId5" cstate="print"/>
            <a:stretch>
              <a:fillRect/>
            </a:stretch>
          </p:blipFill>
          <p:spPr>
            <a:xfrm>
              <a:off x="181338" y="4778773"/>
              <a:ext cx="2890828" cy="1888674"/>
            </a:xfrm>
            <a:prstGeom prst="rect">
              <a:avLst/>
            </a:prstGeom>
          </p:spPr>
        </p:pic>
      </p:grpSp>
      <p:sp>
        <p:nvSpPr>
          <p:cNvPr id="4" name="日期占位符 3">
            <a:extLst>
              <a:ext uri="{FF2B5EF4-FFF2-40B4-BE49-F238E27FC236}">
                <a16:creationId xmlns:a16="http://schemas.microsoft.com/office/drawing/2014/main" id="{91764D1E-6AB9-DB4D-9F1A-4E55BD01D330}"/>
              </a:ext>
            </a:extLst>
          </p:cNvPr>
          <p:cNvSpPr>
            <a:spLocks noGrp="1"/>
          </p:cNvSpPr>
          <p:nvPr>
            <p:ph type="dt" sz="half" idx="10"/>
          </p:nvPr>
        </p:nvSpPr>
        <p:spPr/>
        <p:txBody>
          <a:bodyPr/>
          <a:lstStyle/>
          <a:p>
            <a:fld id="{D812A737-D5C7-4EC0-BC1D-5C8616B91923}" type="datetime1">
              <a:rPr lang="en-US" altLang="zh-CN" smtClean="0"/>
              <a:t>6/28/2023</a:t>
            </a:fld>
            <a:endParaRPr lang="zh-CN" altLang="en-US"/>
          </a:p>
        </p:txBody>
      </p:sp>
      <p:sp>
        <p:nvSpPr>
          <p:cNvPr id="10" name="灯片编号占位符 9">
            <a:extLst>
              <a:ext uri="{FF2B5EF4-FFF2-40B4-BE49-F238E27FC236}">
                <a16:creationId xmlns:a16="http://schemas.microsoft.com/office/drawing/2014/main" id="{2224EA38-63CA-6F7B-375E-7077123B4076}"/>
              </a:ext>
            </a:extLst>
          </p:cNvPr>
          <p:cNvSpPr>
            <a:spLocks noGrp="1"/>
          </p:cNvSpPr>
          <p:nvPr>
            <p:ph type="sldNum" sz="quarter" idx="12"/>
          </p:nvPr>
        </p:nvSpPr>
        <p:spPr/>
        <p:txBody>
          <a:bodyPr/>
          <a:lstStyle/>
          <a:p>
            <a:fld id="{90B84CC8-F017-4F0F-85E6-E9C4F513246C}" type="slidenum">
              <a:rPr lang="zh-CN" altLang="en-US" smtClean="0"/>
              <a:t>150</a:t>
            </a:fld>
            <a:endParaRPr lang="zh-CN" altLang="en-US"/>
          </a:p>
        </p:txBody>
      </p:sp>
    </p:spTree>
    <p:extLst>
      <p:ext uri="{BB962C8B-B14F-4D97-AF65-F5344CB8AC3E}">
        <p14:creationId xmlns:p14="http://schemas.microsoft.com/office/powerpoint/2010/main" val="404747387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现阶段人工智能</a:t>
            </a:r>
          </a:p>
        </p:txBody>
      </p:sp>
      <p:sp>
        <p:nvSpPr>
          <p:cNvPr id="3" name="内容占位符 2"/>
          <p:cNvSpPr>
            <a:spLocks noGrp="1"/>
          </p:cNvSpPr>
          <p:nvPr>
            <p:ph idx="1"/>
          </p:nvPr>
        </p:nvSpPr>
        <p:spPr/>
        <p:txBody>
          <a:bodyPr/>
          <a:lstStyle/>
          <a:p>
            <a:r>
              <a:rPr lang="zh-CN" altLang="en-US" dirty="0">
                <a:solidFill>
                  <a:schemeClr val="bg2">
                    <a:lumMod val="50000"/>
                  </a:schemeClr>
                </a:solidFill>
              </a:rPr>
              <a:t>弱人工智能（弱人工智能向强人工智能转换的起步期）</a:t>
            </a:r>
          </a:p>
          <a:p>
            <a:endParaRPr lang="zh-CN" altLang="en-US" dirty="0"/>
          </a:p>
        </p:txBody>
      </p:sp>
      <p:grpSp>
        <p:nvGrpSpPr>
          <p:cNvPr id="11" name="组合 10"/>
          <p:cNvGrpSpPr/>
          <p:nvPr/>
        </p:nvGrpSpPr>
        <p:grpSpPr>
          <a:xfrm>
            <a:off x="1983468" y="2597150"/>
            <a:ext cx="7437438" cy="4104481"/>
            <a:chOff x="1983468" y="2597150"/>
            <a:chExt cx="7437438" cy="4104481"/>
          </a:xfrm>
        </p:grpSpPr>
        <p:pic>
          <p:nvPicPr>
            <p:cNvPr id="4" name="图片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727099" y="2597150"/>
              <a:ext cx="6076950" cy="357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 name="组合 11"/>
            <p:cNvGrpSpPr>
              <a:grpSpLocks/>
            </p:cNvGrpSpPr>
            <p:nvPr/>
          </p:nvGrpSpPr>
          <p:grpSpPr bwMode="auto">
            <a:xfrm>
              <a:off x="5307693" y="5844381"/>
              <a:ext cx="901700" cy="857250"/>
              <a:chOff x="6865257" y="1118912"/>
              <a:chExt cx="902848" cy="1074675"/>
            </a:xfrm>
          </p:grpSpPr>
          <p:sp>
            <p:nvSpPr>
              <p:cNvPr id="6" name="燕尾形 5"/>
              <p:cNvSpPr/>
              <p:nvPr/>
            </p:nvSpPr>
            <p:spPr>
              <a:xfrm>
                <a:off x="6865257" y="1118912"/>
                <a:ext cx="395791" cy="1074675"/>
              </a:xfrm>
              <a:prstGeom prst="chevron">
                <a:avLst/>
              </a:prstGeom>
              <a:solidFill>
                <a:srgbClr val="485766">
                  <a:alpha val="5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HK" altLang="en-US">
                  <a:solidFill>
                    <a:schemeClr val="tx1"/>
                  </a:solidFill>
                </a:endParaRPr>
              </a:p>
            </p:txBody>
          </p:sp>
          <p:sp>
            <p:nvSpPr>
              <p:cNvPr id="7" name="燕尾形 6"/>
              <p:cNvSpPr/>
              <p:nvPr/>
            </p:nvSpPr>
            <p:spPr>
              <a:xfrm>
                <a:off x="7119580" y="1118912"/>
                <a:ext cx="394201" cy="1074675"/>
              </a:xfrm>
              <a:prstGeom prst="chevron">
                <a:avLst/>
              </a:prstGeom>
              <a:solidFill>
                <a:srgbClr val="485766">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HK" altLang="en-US">
                  <a:solidFill>
                    <a:schemeClr val="tx1"/>
                  </a:solidFill>
                </a:endParaRPr>
              </a:p>
            </p:txBody>
          </p:sp>
          <p:sp>
            <p:nvSpPr>
              <p:cNvPr id="8" name="燕尾形 7"/>
              <p:cNvSpPr/>
              <p:nvPr/>
            </p:nvSpPr>
            <p:spPr>
              <a:xfrm>
                <a:off x="7372315" y="1118912"/>
                <a:ext cx="395790" cy="1074675"/>
              </a:xfrm>
              <a:prstGeom prst="chevron">
                <a:avLst/>
              </a:prstGeom>
              <a:solidFill>
                <a:srgbClr val="48576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HK" altLang="en-US">
                  <a:solidFill>
                    <a:schemeClr val="tx1"/>
                  </a:solidFill>
                </a:endParaRPr>
              </a:p>
            </p:txBody>
          </p:sp>
        </p:grpSp>
        <p:sp>
          <p:nvSpPr>
            <p:cNvPr id="9" name="流程图: 可选过程 8"/>
            <p:cNvSpPr/>
            <p:nvPr/>
          </p:nvSpPr>
          <p:spPr>
            <a:xfrm>
              <a:off x="6871381" y="5853906"/>
              <a:ext cx="2549525" cy="731837"/>
            </a:xfrm>
            <a:prstGeom prst="flowChartAlternateProcess">
              <a:avLst/>
            </a:prstGeom>
            <a:ln/>
          </p:spPr>
          <p:style>
            <a:lnRef idx="0">
              <a:schemeClr val="accent2"/>
            </a:lnRef>
            <a:fillRef idx="3">
              <a:schemeClr val="accent2"/>
            </a:fillRef>
            <a:effectRef idx="3">
              <a:schemeClr val="accent2"/>
            </a:effectRef>
            <a:fontRef idx="minor">
              <a:schemeClr val="lt1"/>
            </a:fontRef>
          </p:style>
          <p:txBody>
            <a:bodyPr anchor="ctr"/>
            <a:lstStyle/>
            <a:p>
              <a:pPr algn="ctr" eaLnBrk="1" fontAlgn="auto" hangingPunct="1">
                <a:spcBef>
                  <a:spcPts val="0"/>
                </a:spcBef>
                <a:spcAft>
                  <a:spcPts val="0"/>
                </a:spcAft>
                <a:defRPr/>
              </a:pPr>
              <a:r>
                <a:rPr lang="zh-CN" altLang="en-US" sz="3200" b="1" dirty="0">
                  <a:latin typeface="微软雅黑" pitchFamily="34" charset="-122"/>
                  <a:ea typeface="微软雅黑" pitchFamily="34" charset="-122"/>
                </a:rPr>
                <a:t>强</a:t>
              </a:r>
              <a:r>
                <a:rPr lang="zh-CN" altLang="en-US" sz="3200" dirty="0">
                  <a:latin typeface="微软雅黑" pitchFamily="34" charset="-122"/>
                  <a:ea typeface="微软雅黑" pitchFamily="34" charset="-122"/>
                </a:rPr>
                <a:t>人工智能</a:t>
              </a:r>
            </a:p>
          </p:txBody>
        </p:sp>
        <p:sp>
          <p:nvSpPr>
            <p:cNvPr id="10" name="流程图: 可选过程 9"/>
            <p:cNvSpPr/>
            <p:nvPr/>
          </p:nvSpPr>
          <p:spPr>
            <a:xfrm>
              <a:off x="1983468" y="5945981"/>
              <a:ext cx="2551113" cy="731837"/>
            </a:xfrm>
            <a:prstGeom prst="flowChartAlternateProcess">
              <a:avLst/>
            </a:prstGeom>
            <a:ln/>
          </p:spPr>
          <p:style>
            <a:lnRef idx="0">
              <a:schemeClr val="accent3"/>
            </a:lnRef>
            <a:fillRef idx="3">
              <a:schemeClr val="accent3"/>
            </a:fillRef>
            <a:effectRef idx="3">
              <a:schemeClr val="accent3"/>
            </a:effectRef>
            <a:fontRef idx="minor">
              <a:schemeClr val="lt1"/>
            </a:fontRef>
          </p:style>
          <p:txBody>
            <a:bodyPr anchor="ctr"/>
            <a:lstStyle/>
            <a:p>
              <a:pPr algn="ctr" eaLnBrk="1" fontAlgn="auto" hangingPunct="1">
                <a:spcBef>
                  <a:spcPts val="0"/>
                </a:spcBef>
                <a:spcAft>
                  <a:spcPts val="0"/>
                </a:spcAft>
                <a:defRPr/>
              </a:pPr>
              <a:r>
                <a:rPr lang="zh-CN" altLang="en-US" sz="3200" b="1" dirty="0">
                  <a:latin typeface="微软雅黑" pitchFamily="34" charset="-122"/>
                  <a:ea typeface="微软雅黑" pitchFamily="34" charset="-122"/>
                </a:rPr>
                <a:t>弱</a:t>
              </a:r>
              <a:r>
                <a:rPr lang="zh-CN" altLang="en-US" sz="3200" dirty="0">
                  <a:latin typeface="微软雅黑" pitchFamily="34" charset="-122"/>
                  <a:ea typeface="微软雅黑" pitchFamily="34" charset="-122"/>
                </a:rPr>
                <a:t>人工智能</a:t>
              </a:r>
            </a:p>
          </p:txBody>
        </p:sp>
      </p:grpSp>
      <p:sp>
        <p:nvSpPr>
          <p:cNvPr id="12" name="日期占位符 11">
            <a:extLst>
              <a:ext uri="{FF2B5EF4-FFF2-40B4-BE49-F238E27FC236}">
                <a16:creationId xmlns:a16="http://schemas.microsoft.com/office/drawing/2014/main" id="{CF34ECF7-CCB6-97B5-575D-0F1B861DFF6A}"/>
              </a:ext>
            </a:extLst>
          </p:cNvPr>
          <p:cNvSpPr>
            <a:spLocks noGrp="1"/>
          </p:cNvSpPr>
          <p:nvPr>
            <p:ph type="dt" sz="half" idx="10"/>
          </p:nvPr>
        </p:nvSpPr>
        <p:spPr/>
        <p:txBody>
          <a:bodyPr/>
          <a:lstStyle/>
          <a:p>
            <a:fld id="{DC126F7C-3C11-48D0-8095-9035EEF1824B}" type="datetime1">
              <a:rPr lang="en-US" altLang="zh-CN" smtClean="0"/>
              <a:t>6/28/2023</a:t>
            </a:fld>
            <a:endParaRPr lang="zh-CN" altLang="en-US"/>
          </a:p>
        </p:txBody>
      </p:sp>
      <p:sp>
        <p:nvSpPr>
          <p:cNvPr id="13" name="灯片编号占位符 12">
            <a:extLst>
              <a:ext uri="{FF2B5EF4-FFF2-40B4-BE49-F238E27FC236}">
                <a16:creationId xmlns:a16="http://schemas.microsoft.com/office/drawing/2014/main" id="{69DA5C6B-B201-FB1D-F8B2-94824DA4F386}"/>
              </a:ext>
            </a:extLst>
          </p:cNvPr>
          <p:cNvSpPr>
            <a:spLocks noGrp="1"/>
          </p:cNvSpPr>
          <p:nvPr>
            <p:ph type="sldNum" sz="quarter" idx="12"/>
          </p:nvPr>
        </p:nvSpPr>
        <p:spPr/>
        <p:txBody>
          <a:bodyPr/>
          <a:lstStyle/>
          <a:p>
            <a:fld id="{90B84CC8-F017-4F0F-85E6-E9C4F513246C}" type="slidenum">
              <a:rPr lang="zh-CN" altLang="en-US" smtClean="0"/>
              <a:t>151</a:t>
            </a:fld>
            <a:endParaRPr lang="zh-CN" altLang="en-US"/>
          </a:p>
        </p:txBody>
      </p:sp>
    </p:spTree>
    <p:extLst>
      <p:ext uri="{BB962C8B-B14F-4D97-AF65-F5344CB8AC3E}">
        <p14:creationId xmlns:p14="http://schemas.microsoft.com/office/powerpoint/2010/main" val="3687799126"/>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超人工智能</a:t>
            </a:r>
            <a:br>
              <a:rPr lang="en-US" altLang="zh-CN" dirty="0"/>
            </a:br>
            <a:r>
              <a:rPr lang="zh-CN" altLang="en-US" dirty="0"/>
              <a:t> </a:t>
            </a:r>
            <a:r>
              <a:rPr lang="en-US" altLang="zh-CN" dirty="0"/>
              <a:t>- </a:t>
            </a:r>
            <a:r>
              <a:rPr lang="en-US" altLang="zh-CN" b="1" dirty="0"/>
              <a:t>Artificial Super Intelligence (ASI)</a:t>
            </a:r>
            <a:endParaRPr lang="zh-CN" altLang="en-US" dirty="0"/>
          </a:p>
        </p:txBody>
      </p:sp>
      <p:sp>
        <p:nvSpPr>
          <p:cNvPr id="3" name="内容占位符 2"/>
          <p:cNvSpPr>
            <a:spLocks noGrp="1"/>
          </p:cNvSpPr>
          <p:nvPr>
            <p:ph idx="1"/>
          </p:nvPr>
        </p:nvSpPr>
        <p:spPr/>
        <p:txBody>
          <a:bodyPr>
            <a:normAutofit fontScale="92500" lnSpcReduction="20000"/>
          </a:bodyPr>
          <a:lstStyle/>
          <a:p>
            <a:r>
              <a:rPr lang="zh-CN" altLang="en-US" dirty="0"/>
              <a:t>牛津哲学家，知名人工智能思想家</a:t>
            </a:r>
            <a:r>
              <a:rPr lang="en-US" altLang="zh-CN" dirty="0"/>
              <a:t>Nick </a:t>
            </a:r>
            <a:r>
              <a:rPr lang="en-US" altLang="zh-CN" dirty="0" err="1"/>
              <a:t>Bostrom</a:t>
            </a:r>
            <a:r>
              <a:rPr lang="zh-CN" altLang="en-US" dirty="0"/>
              <a:t>把超级智能定义为</a:t>
            </a:r>
            <a:endParaRPr lang="en-US" altLang="zh-CN" dirty="0"/>
          </a:p>
          <a:p>
            <a:pPr lvl="1"/>
            <a:r>
              <a:rPr lang="zh-CN" altLang="en-US" dirty="0"/>
              <a:t>“在几乎所有领域都比最聪明的人类大脑都聪明很多，包括科学创新、通识和社交技能。”</a:t>
            </a:r>
            <a:endParaRPr lang="en-US" altLang="zh-CN" dirty="0"/>
          </a:p>
          <a:p>
            <a:pPr lvl="1"/>
            <a:r>
              <a:rPr lang="zh-CN" altLang="en-US" dirty="0"/>
              <a:t>超人工智能可以是各方面都比人类强一点，也可以是各方面都比人类强万亿倍。</a:t>
            </a:r>
            <a:endParaRPr lang="en-US" altLang="zh-CN" dirty="0"/>
          </a:p>
          <a:p>
            <a:r>
              <a:rPr lang="zh-CN" altLang="en-US" dirty="0"/>
              <a:t>超人工智能可以帮我们达到永生</a:t>
            </a:r>
            <a:r>
              <a:rPr lang="en-US" altLang="zh-CN" dirty="0"/>
              <a:t>……</a:t>
            </a:r>
          </a:p>
          <a:p>
            <a:pPr lvl="1"/>
            <a:r>
              <a:rPr lang="zh-CN" altLang="en-US" dirty="0"/>
              <a:t>超人工智能正是目前人类所惧怕的人工智能级别，</a:t>
            </a:r>
            <a:endParaRPr lang="en-US" altLang="zh-CN" dirty="0"/>
          </a:p>
          <a:p>
            <a:pPr lvl="1"/>
            <a:r>
              <a:rPr lang="zh-CN" altLang="en-US" dirty="0"/>
              <a:t>经常与永生灭绝的概念联系到一起。</a:t>
            </a:r>
            <a:endParaRPr lang="en-US" altLang="zh-CN" dirty="0"/>
          </a:p>
          <a:p>
            <a:r>
              <a:rPr lang="en-US" altLang="zh-CN" dirty="0"/>
              <a:t>Kurzweil</a:t>
            </a:r>
            <a:r>
              <a:rPr lang="zh-CN" altLang="en-US" dirty="0"/>
              <a:t>（谷歌技术总监</a:t>
            </a:r>
            <a:r>
              <a:rPr lang="en-US" altLang="zh-CN" dirty="0"/>
              <a:t>--</a:t>
            </a:r>
            <a:r>
              <a:rPr lang="zh-CN" altLang="en-US" dirty="0"/>
              <a:t>库兹韦尔）</a:t>
            </a:r>
          </a:p>
          <a:p>
            <a:pPr lvl="1"/>
            <a:r>
              <a:rPr lang="zh-CN" altLang="en-US" dirty="0"/>
              <a:t>超人工智能正从多方的努力中出现，它将深深的融入我们文明的基体中。它会亲密的被捆绑在我们的身体和大脑中，它会反映我们的价值，因为它就是我们。</a:t>
            </a:r>
          </a:p>
        </p:txBody>
      </p:sp>
      <p:sp>
        <p:nvSpPr>
          <p:cNvPr id="4" name="日期占位符 3">
            <a:extLst>
              <a:ext uri="{FF2B5EF4-FFF2-40B4-BE49-F238E27FC236}">
                <a16:creationId xmlns:a16="http://schemas.microsoft.com/office/drawing/2014/main" id="{DE1240DA-EFB6-BFCD-0ED1-612A5519877A}"/>
              </a:ext>
            </a:extLst>
          </p:cNvPr>
          <p:cNvSpPr>
            <a:spLocks noGrp="1"/>
          </p:cNvSpPr>
          <p:nvPr>
            <p:ph type="dt" sz="half" idx="10"/>
          </p:nvPr>
        </p:nvSpPr>
        <p:spPr/>
        <p:txBody>
          <a:bodyPr/>
          <a:lstStyle/>
          <a:p>
            <a:fld id="{EC6311F5-2394-43BB-8240-C6C2EAA568B7}"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70E664EA-5534-DC57-33E9-F61AED30C6ED}"/>
              </a:ext>
            </a:extLst>
          </p:cNvPr>
          <p:cNvSpPr>
            <a:spLocks noGrp="1"/>
          </p:cNvSpPr>
          <p:nvPr>
            <p:ph type="sldNum" sz="quarter" idx="12"/>
          </p:nvPr>
        </p:nvSpPr>
        <p:spPr/>
        <p:txBody>
          <a:bodyPr/>
          <a:lstStyle/>
          <a:p>
            <a:fld id="{90B84CC8-F017-4F0F-85E6-E9C4F513246C}" type="slidenum">
              <a:rPr lang="zh-CN" altLang="en-US" smtClean="0"/>
              <a:t>152</a:t>
            </a:fld>
            <a:endParaRPr lang="zh-CN" altLang="en-US"/>
          </a:p>
        </p:txBody>
      </p:sp>
    </p:spTree>
    <p:extLst>
      <p:ext uri="{BB962C8B-B14F-4D97-AF65-F5344CB8AC3E}">
        <p14:creationId xmlns:p14="http://schemas.microsoft.com/office/powerpoint/2010/main" val="2094313886"/>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矩形 6"/>
          <p:cNvSpPr>
            <a:spLocks noChangeArrowheads="1"/>
          </p:cNvSpPr>
          <p:nvPr/>
        </p:nvSpPr>
        <p:spPr bwMode="auto">
          <a:xfrm>
            <a:off x="2106613" y="1319213"/>
            <a:ext cx="83486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solidFill>
                  <a:srgbClr val="485766"/>
                </a:solidFill>
                <a:latin typeface="微软雅黑" panose="020B0503020204020204" pitchFamily="34" charset="-122"/>
                <a:ea typeface="微软雅黑" panose="020B0503020204020204" pitchFamily="34" charset="-122"/>
              </a:rPr>
              <a:t>人类的最后一项发明，最后一个挑战</a:t>
            </a:r>
            <a:endParaRPr lang="zh-HK" altLang="en-US" sz="3600" b="1">
              <a:solidFill>
                <a:srgbClr val="485766"/>
              </a:solidFill>
              <a:latin typeface="微软雅黑" panose="020B0503020204020204" pitchFamily="34" charset="-122"/>
              <a:ea typeface="微软雅黑" panose="020B0503020204020204" pitchFamily="34" charset="-122"/>
            </a:endParaRPr>
          </a:p>
        </p:txBody>
      </p:sp>
      <p:pic>
        <p:nvPicPr>
          <p:cNvPr id="8" name="图片 7" descr="9326264c61fe4e0f8578b31fe3e51b60.jpg"/>
          <p:cNvPicPr>
            <a:picLocks noChangeAspect="1"/>
          </p:cNvPicPr>
          <p:nvPr/>
        </p:nvPicPr>
        <p:blipFill>
          <a:blip r:embed="rId3" cstate="print"/>
          <a:stretch>
            <a:fillRect/>
          </a:stretch>
        </p:blipFill>
        <p:spPr>
          <a:xfrm>
            <a:off x="2413030" y="2211606"/>
            <a:ext cx="6959570" cy="3910013"/>
          </a:xfrm>
          <a:prstGeom prst="rect">
            <a:avLst/>
          </a:prstGeom>
          <a:effectLst>
            <a:innerShdw blurRad="63500" dist="50800" dir="13500000">
              <a:prstClr val="black">
                <a:alpha val="50000"/>
              </a:prstClr>
            </a:innerShdw>
          </a:effectLst>
        </p:spPr>
      </p:pic>
      <p:sp>
        <p:nvSpPr>
          <p:cNvPr id="24581" name="文本框 2"/>
          <p:cNvSpPr txBox="1">
            <a:spLocks noChangeArrowheads="1"/>
          </p:cNvSpPr>
          <p:nvPr/>
        </p:nvSpPr>
        <p:spPr bwMode="auto">
          <a:xfrm>
            <a:off x="596900" y="3708400"/>
            <a:ext cx="15097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solidFill>
                  <a:srgbClr val="485766"/>
                </a:solidFill>
                <a:latin typeface="微软雅黑" panose="020B0503020204020204" pitchFamily="34" charset="-122"/>
                <a:ea typeface="微软雅黑" panose="020B0503020204020204" pitchFamily="34" charset="-122"/>
              </a:rPr>
              <a:t>毁灭？</a:t>
            </a:r>
          </a:p>
        </p:txBody>
      </p:sp>
      <p:sp>
        <p:nvSpPr>
          <p:cNvPr id="24582" name="文本框 9"/>
          <p:cNvSpPr txBox="1">
            <a:spLocks noChangeArrowheads="1"/>
          </p:cNvSpPr>
          <p:nvPr/>
        </p:nvSpPr>
        <p:spPr bwMode="auto">
          <a:xfrm>
            <a:off x="9852025" y="3708400"/>
            <a:ext cx="1509713"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solidFill>
                  <a:srgbClr val="485766"/>
                </a:solidFill>
                <a:latin typeface="微软雅黑" panose="020B0503020204020204" pitchFamily="34" charset="-122"/>
                <a:ea typeface="微软雅黑" panose="020B0503020204020204" pitchFamily="34" charset="-122"/>
              </a:rPr>
              <a:t>永生？</a:t>
            </a:r>
          </a:p>
        </p:txBody>
      </p:sp>
      <p:sp>
        <p:nvSpPr>
          <p:cNvPr id="24583" name="文本框 12"/>
          <p:cNvSpPr txBox="1">
            <a:spLocks noChangeArrowheads="1"/>
          </p:cNvSpPr>
          <p:nvPr/>
        </p:nvSpPr>
        <p:spPr bwMode="auto">
          <a:xfrm>
            <a:off x="4794250" y="6211888"/>
            <a:ext cx="21971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3600" b="1">
                <a:solidFill>
                  <a:srgbClr val="485766"/>
                </a:solidFill>
                <a:latin typeface="微软雅黑" panose="020B0503020204020204" pitchFamily="34" charset="-122"/>
                <a:ea typeface="微软雅黑" panose="020B0503020204020204" pitchFamily="34" charset="-122"/>
              </a:rPr>
              <a:t>一切未知</a:t>
            </a:r>
          </a:p>
        </p:txBody>
      </p:sp>
      <p:sp>
        <p:nvSpPr>
          <p:cNvPr id="2" name="标题 1"/>
          <p:cNvSpPr>
            <a:spLocks noGrp="1"/>
          </p:cNvSpPr>
          <p:nvPr>
            <p:ph type="title"/>
          </p:nvPr>
        </p:nvSpPr>
        <p:spPr/>
        <p:txBody>
          <a:bodyPr/>
          <a:lstStyle/>
          <a:p>
            <a:r>
              <a:rPr lang="zh-CN" altLang="en-US" dirty="0"/>
              <a:t>未来</a:t>
            </a:r>
            <a:r>
              <a:rPr lang="en-US" altLang="zh-CN" dirty="0"/>
              <a:t> – </a:t>
            </a:r>
            <a:r>
              <a:rPr lang="zh-CN" altLang="en-US" dirty="0"/>
              <a:t>智能爆炸</a:t>
            </a:r>
            <a:r>
              <a:rPr lang="en-US" altLang="zh-CN" dirty="0"/>
              <a:t>:</a:t>
            </a:r>
            <a:endParaRPr lang="zh-CN" altLang="en-US" dirty="0"/>
          </a:p>
        </p:txBody>
      </p:sp>
      <p:sp>
        <p:nvSpPr>
          <p:cNvPr id="3" name="日期占位符 2">
            <a:extLst>
              <a:ext uri="{FF2B5EF4-FFF2-40B4-BE49-F238E27FC236}">
                <a16:creationId xmlns:a16="http://schemas.microsoft.com/office/drawing/2014/main" id="{1968C0D1-D5FC-9BC0-B644-805A22733AA0}"/>
              </a:ext>
            </a:extLst>
          </p:cNvPr>
          <p:cNvSpPr>
            <a:spLocks noGrp="1"/>
          </p:cNvSpPr>
          <p:nvPr>
            <p:ph type="dt" sz="half" idx="10"/>
          </p:nvPr>
        </p:nvSpPr>
        <p:spPr/>
        <p:txBody>
          <a:bodyPr/>
          <a:lstStyle/>
          <a:p>
            <a:fld id="{0B6F692F-54A9-4B89-9F4B-10A854C179DA}" type="datetime1">
              <a:rPr lang="en-US" altLang="zh-CN" smtClean="0"/>
              <a:t>6/28/2023</a:t>
            </a:fld>
            <a:endParaRPr lang="zh-CN" altLang="en-US"/>
          </a:p>
        </p:txBody>
      </p:sp>
      <p:sp>
        <p:nvSpPr>
          <p:cNvPr id="4" name="灯片编号占位符 3">
            <a:extLst>
              <a:ext uri="{FF2B5EF4-FFF2-40B4-BE49-F238E27FC236}">
                <a16:creationId xmlns:a16="http://schemas.microsoft.com/office/drawing/2014/main" id="{5B9BCEEE-8BA6-D82D-7441-82649425DC8D}"/>
              </a:ext>
            </a:extLst>
          </p:cNvPr>
          <p:cNvSpPr>
            <a:spLocks noGrp="1"/>
          </p:cNvSpPr>
          <p:nvPr>
            <p:ph type="sldNum" sz="quarter" idx="12"/>
          </p:nvPr>
        </p:nvSpPr>
        <p:spPr/>
        <p:txBody>
          <a:bodyPr/>
          <a:lstStyle/>
          <a:p>
            <a:fld id="{90B84CC8-F017-4F0F-85E6-E9C4F513246C}" type="slidenum">
              <a:rPr lang="zh-CN" altLang="en-US" smtClean="0"/>
              <a:t>153</a:t>
            </a:fld>
            <a:endParaRPr lang="zh-CN" altLang="en-US"/>
          </a:p>
        </p:txBody>
      </p:sp>
    </p:spTree>
    <p:extLst>
      <p:ext uri="{BB962C8B-B14F-4D97-AF65-F5344CB8AC3E}">
        <p14:creationId xmlns:p14="http://schemas.microsoft.com/office/powerpoint/2010/main" val="408692431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f88a4987df8da52df26a3716b892dcd6_b"/>
          <p:cNvPicPr>
            <a:picLocks noChangeAspect="1" noChangeArrowheads="1"/>
          </p:cNvPicPr>
          <p:nvPr/>
        </p:nvPicPr>
        <p:blipFill>
          <a:blip r:embed="rId3">
            <a:extLst>
              <a:ext uri="{28A0092B-C50C-407E-A947-70E740481C1C}">
                <a14:useLocalDpi xmlns:a14="http://schemas.microsoft.com/office/drawing/2010/main" val="0"/>
              </a:ext>
            </a:extLst>
          </a:blip>
          <a:srcRect b="17868"/>
          <a:stretch>
            <a:fillRect/>
          </a:stretch>
        </p:blipFill>
        <p:spPr bwMode="auto">
          <a:xfrm>
            <a:off x="263525" y="0"/>
            <a:ext cx="4867275" cy="680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Picture 3" descr="11deabbb08051a3332f9e9ad9c5b3955_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0"/>
            <a:ext cx="601821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日期占位符 1">
            <a:extLst>
              <a:ext uri="{FF2B5EF4-FFF2-40B4-BE49-F238E27FC236}">
                <a16:creationId xmlns:a16="http://schemas.microsoft.com/office/drawing/2014/main" id="{4ED0644C-F035-2A2F-9AFF-A796BC700EAF}"/>
              </a:ext>
            </a:extLst>
          </p:cNvPr>
          <p:cNvSpPr>
            <a:spLocks noGrp="1"/>
          </p:cNvSpPr>
          <p:nvPr>
            <p:ph type="dt" sz="half" idx="10"/>
          </p:nvPr>
        </p:nvSpPr>
        <p:spPr/>
        <p:txBody>
          <a:bodyPr/>
          <a:lstStyle/>
          <a:p>
            <a:fld id="{6F650D1E-3D49-4E21-B912-6DFA51FBE8FB}" type="datetime1">
              <a:rPr lang="en-US" altLang="zh-CN" smtClean="0"/>
              <a:t>6/28/2023</a:t>
            </a:fld>
            <a:endParaRPr lang="zh-CN" altLang="en-US"/>
          </a:p>
        </p:txBody>
      </p:sp>
      <p:sp>
        <p:nvSpPr>
          <p:cNvPr id="3" name="灯片编号占位符 2">
            <a:extLst>
              <a:ext uri="{FF2B5EF4-FFF2-40B4-BE49-F238E27FC236}">
                <a16:creationId xmlns:a16="http://schemas.microsoft.com/office/drawing/2014/main" id="{F124A9F4-2BFB-D5C8-B2DA-94EC959E0F37}"/>
              </a:ext>
            </a:extLst>
          </p:cNvPr>
          <p:cNvSpPr>
            <a:spLocks noGrp="1"/>
          </p:cNvSpPr>
          <p:nvPr>
            <p:ph type="sldNum" sz="quarter" idx="12"/>
          </p:nvPr>
        </p:nvSpPr>
        <p:spPr/>
        <p:txBody>
          <a:bodyPr/>
          <a:lstStyle/>
          <a:p>
            <a:fld id="{90B84CC8-F017-4F0F-85E6-E9C4F513246C}" type="slidenum">
              <a:rPr lang="zh-CN" altLang="en-US" smtClean="0"/>
              <a:t>154</a:t>
            </a:fld>
            <a:endParaRPr lang="zh-CN" altLang="en-US"/>
          </a:p>
        </p:txBody>
      </p:sp>
    </p:spTree>
    <p:extLst>
      <p:ext uri="{BB962C8B-B14F-4D97-AF65-F5344CB8AC3E}">
        <p14:creationId xmlns:p14="http://schemas.microsoft.com/office/powerpoint/2010/main" val="83453888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扩展阅读：</a:t>
            </a:r>
          </a:p>
        </p:txBody>
      </p:sp>
      <p:sp>
        <p:nvSpPr>
          <p:cNvPr id="3" name="内容占位符 2"/>
          <p:cNvSpPr>
            <a:spLocks noGrp="1"/>
          </p:cNvSpPr>
          <p:nvPr>
            <p:ph idx="1"/>
          </p:nvPr>
        </p:nvSpPr>
        <p:spPr/>
        <p:txBody>
          <a:bodyPr/>
          <a:lstStyle/>
          <a:p>
            <a:r>
              <a:rPr lang="zh-CN" altLang="en-US" dirty="0"/>
              <a:t>雷</a:t>
            </a:r>
            <a:r>
              <a:rPr lang="en-US" altLang="zh-CN" dirty="0"/>
              <a:t>·</a:t>
            </a:r>
            <a:r>
              <a:rPr lang="zh-CN" altLang="en-US" dirty="0"/>
              <a:t>库兹韦尔</a:t>
            </a:r>
            <a:r>
              <a:rPr lang="en-US" altLang="zh-CN" dirty="0"/>
              <a:t>《</a:t>
            </a:r>
            <a:r>
              <a:rPr lang="zh-CN" altLang="en-US" dirty="0"/>
              <a:t>奇点临近</a:t>
            </a:r>
            <a:r>
              <a:rPr lang="en-US" altLang="zh-CN" dirty="0"/>
              <a:t>》</a:t>
            </a:r>
          </a:p>
          <a:p>
            <a:pPr lvl="1"/>
            <a:r>
              <a:rPr lang="zh-CN" altLang="en-US" dirty="0"/>
              <a:t>雷</a:t>
            </a:r>
            <a:r>
              <a:rPr lang="en-US" altLang="zh-CN" dirty="0"/>
              <a:t>·</a:t>
            </a:r>
            <a:r>
              <a:rPr lang="zh-CN" altLang="en-US" dirty="0"/>
              <a:t>库兹韦尔</a:t>
            </a:r>
            <a:r>
              <a:rPr lang="en-US" altLang="zh-CN" dirty="0"/>
              <a:t>《</a:t>
            </a:r>
            <a:r>
              <a:rPr lang="zh-CN" altLang="en-US" dirty="0"/>
              <a:t>奇点临近</a:t>
            </a:r>
            <a:r>
              <a:rPr lang="en-US" altLang="zh-CN" dirty="0"/>
              <a:t>》.pdf </a:t>
            </a:r>
            <a:endParaRPr lang="en-US" altLang="zh-CN" b="1" dirty="0"/>
          </a:p>
          <a:p>
            <a:r>
              <a:rPr lang="zh-CN" altLang="en-US" dirty="0"/>
              <a:t>为什么最近有很多名人，比如比尔盖茨，马斯克、霍金等，让人们警惕人工智能？</a:t>
            </a:r>
          </a:p>
          <a:p>
            <a:pPr lvl="1"/>
            <a:r>
              <a:rPr lang="en-US" altLang="zh-CN" dirty="0">
                <a:hlinkClick r:id="rId2"/>
              </a:rPr>
              <a:t>https://zhuanlan.zhihu.com/p/19950456</a:t>
            </a:r>
            <a:r>
              <a:rPr lang="en-US" altLang="zh-CN" dirty="0"/>
              <a:t> </a:t>
            </a:r>
          </a:p>
          <a:p>
            <a:pPr lvl="1"/>
            <a:r>
              <a:rPr lang="zh-CN" altLang="en-US" dirty="0"/>
              <a:t>为什么最近有很多名人，比如比尔盖茨，马斯克、霍金等，让人们警惕人工智能？</a:t>
            </a:r>
            <a:r>
              <a:rPr lang="en-US" altLang="zh-CN" dirty="0"/>
              <a:t>.</a:t>
            </a:r>
            <a:r>
              <a:rPr lang="en-US" altLang="zh-CN" dirty="0" err="1"/>
              <a:t>docx</a:t>
            </a:r>
            <a:endParaRPr lang="en-US" altLang="zh-CN" dirty="0"/>
          </a:p>
          <a:p>
            <a:pPr lvl="2"/>
            <a:r>
              <a:rPr lang="zh-CN" altLang="en-US" dirty="0"/>
              <a:t>后续</a:t>
            </a:r>
            <a:r>
              <a:rPr lang="en-US" altLang="zh-CN" dirty="0"/>
              <a:t>: </a:t>
            </a:r>
            <a:r>
              <a:rPr lang="en-US" altLang="zh-CN" dirty="0">
                <a:hlinkClick r:id="rId3"/>
              </a:rPr>
              <a:t>https://www.zhihu.com/question/29362076</a:t>
            </a:r>
            <a:r>
              <a:rPr lang="en-US" altLang="zh-CN" dirty="0"/>
              <a:t> </a:t>
            </a:r>
            <a:endParaRPr lang="zh-CN" altLang="en-US" dirty="0"/>
          </a:p>
        </p:txBody>
      </p:sp>
      <p:sp>
        <p:nvSpPr>
          <p:cNvPr id="4" name="日期占位符 3"/>
          <p:cNvSpPr>
            <a:spLocks noGrp="1"/>
          </p:cNvSpPr>
          <p:nvPr>
            <p:ph type="dt" sz="half" idx="10"/>
          </p:nvPr>
        </p:nvSpPr>
        <p:spPr/>
        <p:txBody>
          <a:bodyPr/>
          <a:lstStyle/>
          <a:p>
            <a:fld id="{09EC9810-7EA7-4787-97C8-F7D4C1BAB24F}" type="datetime1">
              <a:rPr lang="en-US" altLang="zh-CN" smtClean="0"/>
              <a:t>6/28/2023</a:t>
            </a:fld>
            <a:endParaRPr lang="zh-CN" altLang="en-US" dirty="0"/>
          </a:p>
        </p:txBody>
      </p:sp>
      <p:sp>
        <p:nvSpPr>
          <p:cNvPr id="6" name="灯片编号占位符 5"/>
          <p:cNvSpPr>
            <a:spLocks noGrp="1"/>
          </p:cNvSpPr>
          <p:nvPr>
            <p:ph type="sldNum" sz="quarter" idx="12"/>
          </p:nvPr>
        </p:nvSpPr>
        <p:spPr/>
        <p:txBody>
          <a:bodyPr/>
          <a:lstStyle/>
          <a:p>
            <a:fld id="{590AEB4D-3B7A-46DD-8DB4-BB86340FC2B1}" type="slidenum">
              <a:rPr lang="zh-CN" altLang="en-US" smtClean="0"/>
              <a:pPr/>
              <a:t>155</a:t>
            </a:fld>
            <a:endParaRPr lang="zh-CN" altLang="en-US" dirty="0"/>
          </a:p>
        </p:txBody>
      </p:sp>
    </p:spTree>
    <p:extLst>
      <p:ext uri="{BB962C8B-B14F-4D97-AF65-F5344CB8AC3E}">
        <p14:creationId xmlns:p14="http://schemas.microsoft.com/office/powerpoint/2010/main" val="36033408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个人观点：</a:t>
            </a:r>
            <a:r>
              <a:rPr lang="en-US" altLang="zh-CN" dirty="0"/>
              <a:t>AGI &amp; ASI</a:t>
            </a:r>
            <a:endParaRPr lang="zh-CN" altLang="en-US" dirty="0"/>
          </a:p>
        </p:txBody>
      </p:sp>
      <p:sp>
        <p:nvSpPr>
          <p:cNvPr id="4" name="内容占位符 3"/>
          <p:cNvSpPr>
            <a:spLocks noGrp="1"/>
          </p:cNvSpPr>
          <p:nvPr>
            <p:ph idx="1"/>
          </p:nvPr>
        </p:nvSpPr>
        <p:spPr/>
        <p:txBody>
          <a:bodyPr>
            <a:normAutofit fontScale="92500" lnSpcReduction="20000"/>
          </a:bodyPr>
          <a:lstStyle/>
          <a:p>
            <a:r>
              <a:rPr lang="zh-CN" altLang="en-US" dirty="0"/>
              <a:t>通用人工智能（</a:t>
            </a:r>
            <a:r>
              <a:rPr lang="en-US" altLang="zh-CN" dirty="0"/>
              <a:t>AGI</a:t>
            </a:r>
            <a:r>
              <a:rPr lang="zh-CN" altLang="en-US" dirty="0"/>
              <a:t>）或者强人工智能或者人类级</a:t>
            </a:r>
            <a:r>
              <a:rPr lang="en-US" altLang="zh-CN" dirty="0"/>
              <a:t>AI</a:t>
            </a:r>
            <a:r>
              <a:rPr lang="zh-CN" altLang="en-US" dirty="0"/>
              <a:t>：</a:t>
            </a:r>
            <a:endParaRPr lang="en-US" altLang="zh-CN" dirty="0"/>
          </a:p>
          <a:p>
            <a:pPr lvl="1"/>
            <a:r>
              <a:rPr lang="zh-CN" altLang="en-US" dirty="0"/>
              <a:t>达到人类水平的、能够感知的自适应地对外界环境挑战地、具有自我意识的人工智能</a:t>
            </a:r>
          </a:p>
          <a:p>
            <a:r>
              <a:rPr lang="zh-CN" altLang="en-US" dirty="0"/>
              <a:t>超级人工智能： </a:t>
            </a:r>
            <a:endParaRPr lang="en-US" altLang="zh-CN" dirty="0"/>
          </a:p>
          <a:p>
            <a:pPr lvl="1"/>
            <a:r>
              <a:rPr lang="zh-CN" altLang="en-US" dirty="0"/>
              <a:t>全面超过人类的智能</a:t>
            </a:r>
          </a:p>
          <a:p>
            <a:r>
              <a:rPr lang="zh-CN" altLang="en-US" dirty="0"/>
              <a:t>错误在于：假设强人工智能实现，即面临逻辑悖论。</a:t>
            </a:r>
          </a:p>
          <a:p>
            <a:pPr lvl="1"/>
            <a:r>
              <a:rPr lang="zh-CN" altLang="en-US" dirty="0"/>
              <a:t>人工智能的能力来自于人，人受限于时代。无人工，不智能。</a:t>
            </a:r>
          </a:p>
          <a:p>
            <a:pPr lvl="1"/>
            <a:r>
              <a:rPr lang="zh-CN" altLang="en-US" dirty="0"/>
              <a:t>智能本身是有层次的。</a:t>
            </a:r>
            <a:endParaRPr lang="en-US" altLang="zh-CN" dirty="0"/>
          </a:p>
          <a:p>
            <a:pPr lvl="2"/>
            <a:r>
              <a:rPr lang="zh-CN" altLang="en-US" dirty="0"/>
              <a:t>在下围棋上，</a:t>
            </a:r>
            <a:r>
              <a:rPr lang="en-US" altLang="zh-CN" dirty="0"/>
              <a:t>AlphaGo</a:t>
            </a:r>
            <a:r>
              <a:rPr lang="zh-CN" altLang="en-US" dirty="0"/>
              <a:t>已经独步天下，但不能说其智能水平比</a:t>
            </a:r>
            <a:r>
              <a:rPr lang="en-US" altLang="zh-CN" dirty="0"/>
              <a:t>AlphaGo</a:t>
            </a:r>
            <a:r>
              <a:rPr lang="zh-CN" altLang="en-US" dirty="0"/>
              <a:t>制造者高。</a:t>
            </a:r>
            <a:endParaRPr lang="en-US" altLang="zh-CN" dirty="0"/>
          </a:p>
          <a:p>
            <a:pPr lvl="2"/>
            <a:r>
              <a:rPr lang="zh-CN" altLang="en-US" dirty="0"/>
              <a:t>机定胜人，人定胜天。</a:t>
            </a:r>
          </a:p>
        </p:txBody>
      </p:sp>
      <p:sp>
        <p:nvSpPr>
          <p:cNvPr id="2" name="日期占位符 1">
            <a:extLst>
              <a:ext uri="{FF2B5EF4-FFF2-40B4-BE49-F238E27FC236}">
                <a16:creationId xmlns:a16="http://schemas.microsoft.com/office/drawing/2014/main" id="{D7915DED-53BC-9F8B-15F0-1B9772380DE5}"/>
              </a:ext>
            </a:extLst>
          </p:cNvPr>
          <p:cNvSpPr>
            <a:spLocks noGrp="1"/>
          </p:cNvSpPr>
          <p:nvPr>
            <p:ph type="dt" sz="half" idx="10"/>
          </p:nvPr>
        </p:nvSpPr>
        <p:spPr/>
        <p:txBody>
          <a:bodyPr/>
          <a:lstStyle/>
          <a:p>
            <a:fld id="{9152C202-7CA0-483F-81B0-9FD864FE6F9F}"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FB2834EB-8A63-1DFC-B264-9D0D620D9500}"/>
              </a:ext>
            </a:extLst>
          </p:cNvPr>
          <p:cNvSpPr>
            <a:spLocks noGrp="1"/>
          </p:cNvSpPr>
          <p:nvPr>
            <p:ph type="sldNum" sz="quarter" idx="12"/>
          </p:nvPr>
        </p:nvSpPr>
        <p:spPr/>
        <p:txBody>
          <a:bodyPr/>
          <a:lstStyle/>
          <a:p>
            <a:fld id="{90B84CC8-F017-4F0F-85E6-E9C4F513246C}" type="slidenum">
              <a:rPr lang="zh-CN" altLang="en-US" smtClean="0"/>
              <a:t>156</a:t>
            </a:fld>
            <a:endParaRPr lang="zh-CN" altLang="en-US"/>
          </a:p>
        </p:txBody>
      </p:sp>
    </p:spTree>
    <p:extLst>
      <p:ext uri="{BB962C8B-B14F-4D97-AF65-F5344CB8AC3E}">
        <p14:creationId xmlns:p14="http://schemas.microsoft.com/office/powerpoint/2010/main" val="257378355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439FEAEC-87C3-00B4-006D-7D990E5C9BDD}"/>
              </a:ext>
            </a:extLst>
          </p:cNvPr>
          <p:cNvSpPr>
            <a:spLocks noGrp="1"/>
          </p:cNvSpPr>
          <p:nvPr>
            <p:ph type="title"/>
          </p:nvPr>
        </p:nvSpPr>
        <p:spPr/>
        <p:txBody>
          <a:bodyPr/>
          <a:lstStyle/>
          <a:p>
            <a:r>
              <a:rPr lang="zh-CN" altLang="en-US" dirty="0"/>
              <a:t>总结</a:t>
            </a:r>
          </a:p>
        </p:txBody>
      </p:sp>
      <p:sp>
        <p:nvSpPr>
          <p:cNvPr id="5" name="文本占位符 4">
            <a:extLst>
              <a:ext uri="{FF2B5EF4-FFF2-40B4-BE49-F238E27FC236}">
                <a16:creationId xmlns:a16="http://schemas.microsoft.com/office/drawing/2014/main" id="{BE85AA40-4D97-0140-B6E1-BB78280F96F4}"/>
              </a:ext>
            </a:extLst>
          </p:cNvPr>
          <p:cNvSpPr>
            <a:spLocks noGrp="1"/>
          </p:cNvSpPr>
          <p:nvPr>
            <p:ph type="body" idx="1"/>
          </p:nvPr>
        </p:nvSpPr>
        <p:spPr/>
        <p:txBody>
          <a:bodyPr/>
          <a:lstStyle/>
          <a:p>
            <a:endParaRPr lang="zh-CN" altLang="en-US"/>
          </a:p>
        </p:txBody>
      </p:sp>
      <p:sp>
        <p:nvSpPr>
          <p:cNvPr id="2" name="日期占位符 1">
            <a:extLst>
              <a:ext uri="{FF2B5EF4-FFF2-40B4-BE49-F238E27FC236}">
                <a16:creationId xmlns:a16="http://schemas.microsoft.com/office/drawing/2014/main" id="{5FFBB9D3-57E2-12E6-8944-0A07BFE94CDC}"/>
              </a:ext>
            </a:extLst>
          </p:cNvPr>
          <p:cNvSpPr>
            <a:spLocks noGrp="1"/>
          </p:cNvSpPr>
          <p:nvPr>
            <p:ph type="dt" sz="half" idx="10"/>
          </p:nvPr>
        </p:nvSpPr>
        <p:spPr/>
        <p:txBody>
          <a:bodyPr/>
          <a:lstStyle/>
          <a:p>
            <a:fld id="{477E997E-59E8-4133-B4FD-D3EFE17A0AD8}" type="datetime1">
              <a:rPr lang="en-US" altLang="zh-CN" smtClean="0"/>
              <a:t>6/28/2023</a:t>
            </a:fld>
            <a:endParaRPr lang="zh-CN" altLang="en-US"/>
          </a:p>
        </p:txBody>
      </p:sp>
      <p:sp>
        <p:nvSpPr>
          <p:cNvPr id="3" name="灯片编号占位符 2">
            <a:extLst>
              <a:ext uri="{FF2B5EF4-FFF2-40B4-BE49-F238E27FC236}">
                <a16:creationId xmlns:a16="http://schemas.microsoft.com/office/drawing/2014/main" id="{1087C197-F24A-91E5-68AB-3601EA6208B8}"/>
              </a:ext>
            </a:extLst>
          </p:cNvPr>
          <p:cNvSpPr>
            <a:spLocks noGrp="1"/>
          </p:cNvSpPr>
          <p:nvPr>
            <p:ph type="sldNum" sz="quarter" idx="12"/>
          </p:nvPr>
        </p:nvSpPr>
        <p:spPr/>
        <p:txBody>
          <a:bodyPr/>
          <a:lstStyle/>
          <a:p>
            <a:fld id="{90B84CC8-F017-4F0F-85E6-E9C4F513246C}" type="slidenum">
              <a:rPr lang="zh-CN" altLang="en-US" smtClean="0"/>
              <a:t>157</a:t>
            </a:fld>
            <a:endParaRPr lang="zh-CN" altLang="en-US"/>
          </a:p>
        </p:txBody>
      </p:sp>
    </p:spTree>
    <p:extLst>
      <p:ext uri="{BB962C8B-B14F-4D97-AF65-F5344CB8AC3E}">
        <p14:creationId xmlns:p14="http://schemas.microsoft.com/office/powerpoint/2010/main" val="496966143"/>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kumimoji="1" lang="zh-CN" altLang="en-US" dirty="0"/>
              <a:t>人工智能是尚未做到的东西</a:t>
            </a:r>
            <a:br>
              <a:rPr lang="en-US" altLang="zh-CN" dirty="0"/>
            </a:br>
            <a:endParaRPr lang="zh-CN" altLang="en-US" dirty="0"/>
          </a:p>
        </p:txBody>
      </p:sp>
      <p:sp>
        <p:nvSpPr>
          <p:cNvPr id="5" name="文本占位符 4"/>
          <p:cNvSpPr>
            <a:spLocks noGrp="1"/>
          </p:cNvSpPr>
          <p:nvPr>
            <p:ph type="body" idx="1"/>
          </p:nvPr>
        </p:nvSpPr>
        <p:spPr/>
        <p:txBody>
          <a:bodyPr/>
          <a:lstStyle/>
          <a:p>
            <a:r>
              <a:rPr kumimoji="1" lang="zh-CN" altLang="en-US" dirty="0"/>
              <a:t>泰斯勒定理（</a:t>
            </a:r>
            <a:r>
              <a:rPr kumimoji="1" lang="en-US" altLang="zh-CN" dirty="0"/>
              <a:t>Teller's Theorem</a:t>
            </a:r>
            <a:r>
              <a:rPr kumimoji="1" lang="zh-CN" altLang="en-US" dirty="0"/>
              <a:t>）</a:t>
            </a:r>
            <a:endParaRPr lang="zh-CN" altLang="en-US" dirty="0"/>
          </a:p>
        </p:txBody>
      </p:sp>
      <p:sp>
        <p:nvSpPr>
          <p:cNvPr id="2" name="日期占位符 1">
            <a:extLst>
              <a:ext uri="{FF2B5EF4-FFF2-40B4-BE49-F238E27FC236}">
                <a16:creationId xmlns:a16="http://schemas.microsoft.com/office/drawing/2014/main" id="{F1D64175-2AB8-4F95-AE01-FB8E6B162CE5}"/>
              </a:ext>
            </a:extLst>
          </p:cNvPr>
          <p:cNvSpPr>
            <a:spLocks noGrp="1"/>
          </p:cNvSpPr>
          <p:nvPr>
            <p:ph type="dt" sz="half" idx="10"/>
          </p:nvPr>
        </p:nvSpPr>
        <p:spPr/>
        <p:txBody>
          <a:bodyPr/>
          <a:lstStyle/>
          <a:p>
            <a:fld id="{3CD1F71D-48FA-480E-951D-A0C094099883}" type="datetime1">
              <a:rPr lang="en-US" altLang="zh-CN" smtClean="0"/>
              <a:t>6/28/2023</a:t>
            </a:fld>
            <a:endParaRPr lang="zh-CN" altLang="en-US"/>
          </a:p>
        </p:txBody>
      </p:sp>
      <p:sp>
        <p:nvSpPr>
          <p:cNvPr id="3" name="灯片编号占位符 2">
            <a:extLst>
              <a:ext uri="{FF2B5EF4-FFF2-40B4-BE49-F238E27FC236}">
                <a16:creationId xmlns:a16="http://schemas.microsoft.com/office/drawing/2014/main" id="{6586B58F-6817-B4D6-24F1-A84D77D228C4}"/>
              </a:ext>
            </a:extLst>
          </p:cNvPr>
          <p:cNvSpPr>
            <a:spLocks noGrp="1"/>
          </p:cNvSpPr>
          <p:nvPr>
            <p:ph type="sldNum" sz="quarter" idx="12"/>
          </p:nvPr>
        </p:nvSpPr>
        <p:spPr/>
        <p:txBody>
          <a:bodyPr/>
          <a:lstStyle/>
          <a:p>
            <a:fld id="{90B84CC8-F017-4F0F-85E6-E9C4F513246C}" type="slidenum">
              <a:rPr lang="zh-CN" altLang="en-US" smtClean="0"/>
              <a:t>158</a:t>
            </a:fld>
            <a:endParaRPr lang="zh-CN" altLang="en-US"/>
          </a:p>
        </p:txBody>
      </p:sp>
    </p:spTree>
    <p:extLst>
      <p:ext uri="{BB962C8B-B14F-4D97-AF65-F5344CB8AC3E}">
        <p14:creationId xmlns:p14="http://schemas.microsoft.com/office/powerpoint/2010/main" val="47085298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5400" dirty="0"/>
              <a:t>初见前路近可至，细思百事竞待忙。</a:t>
            </a:r>
          </a:p>
        </p:txBody>
      </p:sp>
      <p:sp>
        <p:nvSpPr>
          <p:cNvPr id="3" name="文本占位符 2"/>
          <p:cNvSpPr>
            <a:spLocks noGrp="1"/>
          </p:cNvSpPr>
          <p:nvPr>
            <p:ph type="body" idx="1"/>
          </p:nvPr>
        </p:nvSpPr>
        <p:spPr/>
        <p:txBody>
          <a:bodyPr>
            <a:normAutofit fontScale="85000" lnSpcReduction="10000"/>
          </a:bodyPr>
          <a:lstStyle/>
          <a:p>
            <a:r>
              <a:rPr lang="en-US" altLang="zh-CN" dirty="0"/>
              <a:t>We can only see a short distance ahead, but we can see plenty there that needs to be done.</a:t>
            </a:r>
          </a:p>
          <a:p>
            <a:r>
              <a:rPr lang="en-US" altLang="zh-CN" dirty="0"/>
              <a:t>-- Alan Turing, Computing machinery and intelligence</a:t>
            </a:r>
          </a:p>
          <a:p>
            <a:r>
              <a:rPr lang="zh-CN" altLang="zh-CN" dirty="0"/>
              <a:t>我们的目光所及，只是不远的前方，但是可以看到，那里有许多工作要做。</a:t>
            </a:r>
          </a:p>
        </p:txBody>
      </p:sp>
      <p:sp>
        <p:nvSpPr>
          <p:cNvPr id="4" name="日期占位符 3">
            <a:extLst>
              <a:ext uri="{FF2B5EF4-FFF2-40B4-BE49-F238E27FC236}">
                <a16:creationId xmlns:a16="http://schemas.microsoft.com/office/drawing/2014/main" id="{D06F861E-E43C-32F9-B26A-469AB13AE6F8}"/>
              </a:ext>
            </a:extLst>
          </p:cNvPr>
          <p:cNvSpPr>
            <a:spLocks noGrp="1"/>
          </p:cNvSpPr>
          <p:nvPr>
            <p:ph type="dt" sz="half" idx="10"/>
          </p:nvPr>
        </p:nvSpPr>
        <p:spPr/>
        <p:txBody>
          <a:bodyPr/>
          <a:lstStyle/>
          <a:p>
            <a:fld id="{2DE45678-6482-4719-A5AA-E28B353BA49E}"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ECA14E46-3BB6-0C46-BF84-DD983CE065AA}"/>
              </a:ext>
            </a:extLst>
          </p:cNvPr>
          <p:cNvSpPr>
            <a:spLocks noGrp="1"/>
          </p:cNvSpPr>
          <p:nvPr>
            <p:ph type="sldNum" sz="quarter" idx="12"/>
          </p:nvPr>
        </p:nvSpPr>
        <p:spPr/>
        <p:txBody>
          <a:bodyPr/>
          <a:lstStyle/>
          <a:p>
            <a:fld id="{90B84CC8-F017-4F0F-85E6-E9C4F513246C}" type="slidenum">
              <a:rPr lang="zh-CN" altLang="en-US" smtClean="0"/>
              <a:t>159</a:t>
            </a:fld>
            <a:endParaRPr lang="zh-CN" altLang="en-US"/>
          </a:p>
        </p:txBody>
      </p:sp>
    </p:spTree>
    <p:extLst>
      <p:ext uri="{BB962C8B-B14F-4D97-AF65-F5344CB8AC3E}">
        <p14:creationId xmlns:p14="http://schemas.microsoft.com/office/powerpoint/2010/main" val="2651709180"/>
      </p:ext>
    </p:extLst>
  </p:cSld>
  <p:clrMapOvr>
    <a:masterClrMapping/>
  </p:clrMapOvr>
  <mc:AlternateContent xmlns:mc="http://schemas.openxmlformats.org/markup-compatibility/2006" xmlns:p14="http://schemas.microsoft.com/office/powerpoint/2010/main">
    <mc:Choice Requires="p14">
      <p:transition spd="slow" p14:dur="999"/>
    </mc:Choice>
    <mc:Fallback xmlns="">
      <p:transition spd="slow"/>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人工智能（学科）的起源</a:t>
            </a:r>
            <a:br>
              <a:rPr lang="en-US" altLang="zh-CN" dirty="0"/>
            </a:br>
            <a:r>
              <a:rPr lang="en-US" altLang="zh-CN" dirty="0"/>
              <a:t> - </a:t>
            </a:r>
            <a:r>
              <a:rPr lang="zh-CN" altLang="en-US" dirty="0"/>
              <a:t>还有一场会议</a:t>
            </a:r>
          </a:p>
        </p:txBody>
      </p:sp>
      <p:sp>
        <p:nvSpPr>
          <p:cNvPr id="3" name="内容占位符 2"/>
          <p:cNvSpPr>
            <a:spLocks noGrp="1"/>
          </p:cNvSpPr>
          <p:nvPr>
            <p:ph idx="1"/>
          </p:nvPr>
        </p:nvSpPr>
        <p:spPr/>
        <p:txBody>
          <a:bodyPr>
            <a:normAutofit fontScale="85000" lnSpcReduction="20000"/>
          </a:bodyPr>
          <a:lstStyle/>
          <a:p>
            <a:r>
              <a:rPr lang="en-US" altLang="zh-CN" dirty="0"/>
              <a:t>1956</a:t>
            </a:r>
            <a:r>
              <a:rPr lang="zh-CN" altLang="en-US" dirty="0"/>
              <a:t>年</a:t>
            </a:r>
            <a:r>
              <a:rPr lang="en-US" altLang="zh-CN" dirty="0"/>
              <a:t>8</a:t>
            </a:r>
            <a:r>
              <a:rPr lang="zh-CN" altLang="en-US" dirty="0"/>
              <a:t>月，约翰</a:t>
            </a:r>
            <a:r>
              <a:rPr lang="en-US" altLang="zh-CN" dirty="0"/>
              <a:t>·</a:t>
            </a:r>
            <a:r>
              <a:rPr lang="zh-CN" altLang="en-US" dirty="0"/>
              <a:t>麦卡锡</a:t>
            </a:r>
            <a:r>
              <a:rPr lang="zh-CN" altLang="en-US" dirty="0">
                <a:ea typeface="新細明體" pitchFamily="18" charset="-120"/>
              </a:rPr>
              <a:t>（</a:t>
            </a:r>
            <a:r>
              <a:rPr lang="en-US" altLang="zh-CN" dirty="0">
                <a:ea typeface="新細明體" pitchFamily="18" charset="-120"/>
              </a:rPr>
              <a:t>John McCarthy</a:t>
            </a:r>
            <a:r>
              <a:rPr lang="zh-CN" altLang="en-US" dirty="0">
                <a:ea typeface="新細明體" pitchFamily="18" charset="-120"/>
              </a:rPr>
              <a:t>）</a:t>
            </a:r>
            <a:r>
              <a:rPr lang="zh-CN" altLang="en-US" dirty="0"/>
              <a:t>等人在美国</a:t>
            </a:r>
            <a:r>
              <a:rPr lang="zh-CN" altLang="en-US" b="1" dirty="0"/>
              <a:t>达特茅斯学院</a:t>
            </a:r>
            <a:r>
              <a:rPr lang="zh-CN" altLang="en-US" dirty="0"/>
              <a:t>开会研讨“如何用机器模拟人的智能”</a:t>
            </a:r>
            <a:r>
              <a:rPr lang="en-US" altLang="zh-CN" dirty="0"/>
              <a:t>,</a:t>
            </a:r>
            <a:r>
              <a:rPr lang="zh-CN" altLang="en-US" dirty="0"/>
              <a:t>会上提出 “</a:t>
            </a:r>
            <a:r>
              <a:rPr lang="en-US" altLang="zh-CN" dirty="0"/>
              <a:t>Artificial Intelligent</a:t>
            </a:r>
            <a:r>
              <a:rPr lang="zh-CN" altLang="en-US" dirty="0"/>
              <a:t>”这一概念，标志着人工智能学科的诞生。</a:t>
            </a:r>
            <a:endParaRPr lang="en-US" altLang="zh-CN" dirty="0"/>
          </a:p>
          <a:p>
            <a:pPr lvl="1"/>
            <a:r>
              <a:rPr lang="zh-CN" altLang="en-US" dirty="0"/>
              <a:t>参考：</a:t>
            </a:r>
            <a:endParaRPr lang="en-US" altLang="zh-CN" dirty="0"/>
          </a:p>
          <a:p>
            <a:pPr lvl="2"/>
            <a:r>
              <a:rPr lang="zh-CN" altLang="en-US" dirty="0"/>
              <a:t>人工智能的缘起</a:t>
            </a:r>
            <a:r>
              <a:rPr lang="en-US" altLang="zh-CN" dirty="0"/>
              <a:t>-CCF-</a:t>
            </a:r>
            <a:r>
              <a:rPr lang="zh-CN" altLang="en-US" dirty="0"/>
              <a:t>尼克</a:t>
            </a:r>
            <a:r>
              <a:rPr lang="en-US" altLang="zh-CN" dirty="0"/>
              <a:t>.pdf</a:t>
            </a:r>
          </a:p>
          <a:p>
            <a:pPr lvl="2"/>
            <a:r>
              <a:rPr lang="zh-CN" altLang="en-US" dirty="0">
                <a:hlinkClick r:id="rId3"/>
              </a:rPr>
              <a:t>达特茅斯会议</a:t>
            </a:r>
            <a:r>
              <a:rPr lang="en-US" altLang="zh-CN" dirty="0">
                <a:hlinkClick r:id="rId3"/>
              </a:rPr>
              <a:t>_</a:t>
            </a:r>
            <a:r>
              <a:rPr lang="zh-CN" altLang="en-US" dirty="0">
                <a:hlinkClick r:id="rId3"/>
              </a:rPr>
              <a:t>百度百科 </a:t>
            </a:r>
            <a:r>
              <a:rPr lang="en-US" altLang="zh-CN" dirty="0">
                <a:hlinkClick r:id="rId3"/>
              </a:rPr>
              <a:t>(baidu.com)</a:t>
            </a:r>
            <a:endParaRPr lang="en-US" altLang="zh-CN" dirty="0"/>
          </a:p>
          <a:p>
            <a:pPr lvl="2"/>
            <a:r>
              <a:rPr lang="en-US" altLang="zh-CN" dirty="0">
                <a:hlinkClick r:id="rId4"/>
              </a:rPr>
              <a:t>AI</a:t>
            </a:r>
            <a:r>
              <a:rPr lang="zh-CN" altLang="en-US" dirty="0">
                <a:hlinkClick r:id="rId4"/>
              </a:rPr>
              <a:t>缘起 </a:t>
            </a:r>
            <a:r>
              <a:rPr lang="en-US" altLang="zh-CN" dirty="0">
                <a:hlinkClick r:id="rId4"/>
              </a:rPr>
              <a:t>—— </a:t>
            </a:r>
            <a:r>
              <a:rPr lang="zh-CN" altLang="en-US" dirty="0">
                <a:hlinkClick r:id="rId4"/>
              </a:rPr>
              <a:t>达特茅斯会议 </a:t>
            </a:r>
            <a:r>
              <a:rPr lang="en-US" altLang="zh-CN" dirty="0">
                <a:hlinkClick r:id="rId4"/>
              </a:rPr>
              <a:t>- </a:t>
            </a:r>
            <a:r>
              <a:rPr lang="zh-CN" altLang="en-US" dirty="0">
                <a:hlinkClick r:id="rId4"/>
              </a:rPr>
              <a:t>知乎 </a:t>
            </a:r>
            <a:r>
              <a:rPr lang="en-US" altLang="zh-CN" dirty="0">
                <a:hlinkClick r:id="rId4"/>
              </a:rPr>
              <a:t>(zhihu.com)</a:t>
            </a:r>
            <a:endParaRPr lang="en-US" altLang="zh-CN" dirty="0"/>
          </a:p>
          <a:p>
            <a:r>
              <a:rPr lang="zh-CN" altLang="en-US" dirty="0"/>
              <a:t>有文献可考的，</a:t>
            </a:r>
            <a:r>
              <a:rPr lang="en-US" altLang="zh-CN" dirty="0"/>
              <a:t>John McCarthy </a:t>
            </a:r>
            <a:r>
              <a:rPr lang="zh-CN" altLang="en-US" dirty="0"/>
              <a:t>给会议起名：</a:t>
            </a:r>
            <a:endParaRPr lang="en-US" altLang="zh-CN" dirty="0"/>
          </a:p>
          <a:p>
            <a:pPr lvl="1"/>
            <a:r>
              <a:rPr lang="zh-CN" altLang="en-US" dirty="0"/>
              <a:t>人工智能夏季研讨会（</a:t>
            </a:r>
            <a:r>
              <a:rPr lang="en-US" altLang="zh-CN" dirty="0"/>
              <a:t>Summer Research Project on Artificial Intelligence</a:t>
            </a:r>
            <a:r>
              <a:rPr lang="zh-CN" altLang="en-US" dirty="0"/>
              <a:t>）</a:t>
            </a:r>
            <a:endParaRPr lang="en-US" altLang="zh-CN" dirty="0"/>
          </a:p>
          <a:p>
            <a:pPr lvl="1"/>
            <a:r>
              <a:rPr lang="zh-CN" altLang="en-US" dirty="0"/>
              <a:t>最早使用了人工智能（</a:t>
            </a:r>
            <a:r>
              <a:rPr lang="en-US" altLang="zh-CN" dirty="0"/>
              <a:t>Artificial Intelligence</a:t>
            </a:r>
            <a:r>
              <a:rPr lang="zh-CN" altLang="en-US" dirty="0"/>
              <a:t>）这个词。</a:t>
            </a:r>
            <a:endParaRPr lang="en-US" altLang="zh-CN" dirty="0"/>
          </a:p>
          <a:p>
            <a:r>
              <a:rPr lang="zh-CN" altLang="en-US" dirty="0"/>
              <a:t>即：人工智能作为一个专业</a:t>
            </a:r>
            <a:r>
              <a:rPr lang="en-US" altLang="zh-CN" dirty="0"/>
              <a:t>/</a:t>
            </a:r>
            <a:r>
              <a:rPr lang="zh-CN" altLang="en-US" dirty="0"/>
              <a:t>学术名词是在 </a:t>
            </a:r>
            <a:r>
              <a:rPr lang="en-US" altLang="zh-CN" dirty="0"/>
              <a:t>1956 </a:t>
            </a:r>
            <a:r>
              <a:rPr lang="zh-CN" altLang="en-US" dirty="0"/>
              <a:t>年首次出现的。</a:t>
            </a:r>
          </a:p>
          <a:p>
            <a:endParaRPr lang="zh-CN" altLang="en-US" dirty="0"/>
          </a:p>
        </p:txBody>
      </p:sp>
      <p:sp>
        <p:nvSpPr>
          <p:cNvPr id="4" name="日期占位符 3">
            <a:extLst>
              <a:ext uri="{FF2B5EF4-FFF2-40B4-BE49-F238E27FC236}">
                <a16:creationId xmlns:a16="http://schemas.microsoft.com/office/drawing/2014/main" id="{F7D7286C-2B55-6AA5-2565-465891F8464B}"/>
              </a:ext>
            </a:extLst>
          </p:cNvPr>
          <p:cNvSpPr>
            <a:spLocks noGrp="1"/>
          </p:cNvSpPr>
          <p:nvPr>
            <p:ph type="dt" sz="half" idx="10"/>
          </p:nvPr>
        </p:nvSpPr>
        <p:spPr/>
        <p:txBody>
          <a:bodyPr/>
          <a:lstStyle/>
          <a:p>
            <a:fld id="{3126AEA2-5733-4BA8-A4F2-36C566526F1B}"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4747E85D-F119-D663-0143-2836447CC971}"/>
              </a:ext>
            </a:extLst>
          </p:cNvPr>
          <p:cNvSpPr>
            <a:spLocks noGrp="1"/>
          </p:cNvSpPr>
          <p:nvPr>
            <p:ph type="sldNum" sz="quarter" idx="12"/>
          </p:nvPr>
        </p:nvSpPr>
        <p:spPr/>
        <p:txBody>
          <a:bodyPr/>
          <a:lstStyle/>
          <a:p>
            <a:fld id="{90B84CC8-F017-4F0F-85E6-E9C4F513246C}" type="slidenum">
              <a:rPr lang="zh-CN" altLang="en-US" smtClean="0"/>
              <a:t>16</a:t>
            </a:fld>
            <a:endParaRPr lang="zh-CN" altLang="en-US"/>
          </a:p>
        </p:txBody>
      </p:sp>
    </p:spTree>
    <p:extLst>
      <p:ext uri="{BB962C8B-B14F-4D97-AF65-F5344CB8AC3E}">
        <p14:creationId xmlns:p14="http://schemas.microsoft.com/office/powerpoint/2010/main" val="318304952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思考题：</a:t>
            </a:r>
          </a:p>
        </p:txBody>
      </p:sp>
      <p:sp>
        <p:nvSpPr>
          <p:cNvPr id="5" name="内容占位符 4"/>
          <p:cNvSpPr>
            <a:spLocks noGrp="1"/>
          </p:cNvSpPr>
          <p:nvPr>
            <p:ph idx="1"/>
          </p:nvPr>
        </p:nvSpPr>
        <p:spPr/>
        <p:txBody>
          <a:bodyPr>
            <a:normAutofit fontScale="62500" lnSpcReduction="20000"/>
          </a:bodyPr>
          <a:lstStyle/>
          <a:p>
            <a:r>
              <a:rPr lang="zh-CN" altLang="en-US" dirty="0"/>
              <a:t>关于超智能和超级智能</a:t>
            </a:r>
            <a:endParaRPr lang="en-US" altLang="zh-CN" dirty="0"/>
          </a:p>
          <a:p>
            <a:pPr lvl="1"/>
            <a:r>
              <a:rPr lang="zh-CN" altLang="en-US" dirty="0"/>
              <a:t>超计算（</a:t>
            </a:r>
            <a:r>
              <a:rPr lang="en-US" altLang="zh-CN" dirty="0"/>
              <a:t>hyper-computing</a:t>
            </a:r>
            <a:r>
              <a:rPr lang="zh-CN" altLang="en-US" dirty="0"/>
              <a:t>）和超级计算（</a:t>
            </a:r>
            <a:r>
              <a:rPr lang="en-US" altLang="zh-CN" dirty="0"/>
              <a:t>super-computing</a:t>
            </a:r>
            <a:r>
              <a:rPr lang="zh-CN" altLang="en-US" dirty="0"/>
              <a:t>）是什么？</a:t>
            </a:r>
            <a:endParaRPr lang="en-US" altLang="zh-CN" dirty="0"/>
          </a:p>
          <a:p>
            <a:pPr lvl="1"/>
            <a:r>
              <a:rPr lang="zh-CN" altLang="en-US" dirty="0"/>
              <a:t>超智能（</a:t>
            </a:r>
            <a:r>
              <a:rPr lang="en-US" altLang="zh-CN" dirty="0"/>
              <a:t>hyper-intelligence</a:t>
            </a:r>
            <a:r>
              <a:rPr lang="zh-CN" altLang="en-US" dirty="0"/>
              <a:t>）和超级智能（</a:t>
            </a:r>
            <a:r>
              <a:rPr lang="en-US" altLang="zh-CN" dirty="0"/>
              <a:t>super-intelligence</a:t>
            </a:r>
            <a:r>
              <a:rPr lang="zh-CN" altLang="en-US" dirty="0"/>
              <a:t>）是什么？</a:t>
            </a:r>
            <a:endParaRPr lang="en-US" altLang="zh-CN" dirty="0"/>
          </a:p>
          <a:p>
            <a:pPr lvl="2"/>
            <a:r>
              <a:rPr lang="zh-CN" altLang="en-US" dirty="0"/>
              <a:t>超智能（</a:t>
            </a:r>
            <a:r>
              <a:rPr lang="en-US" altLang="zh-CN" dirty="0"/>
              <a:t>hyper-intelligence</a:t>
            </a:r>
            <a:r>
              <a:rPr lang="zh-CN" altLang="en-US" dirty="0"/>
              <a:t>）才是最终态；</a:t>
            </a:r>
            <a:endParaRPr lang="en-US" altLang="zh-CN" dirty="0"/>
          </a:p>
          <a:p>
            <a:pPr lvl="2"/>
            <a:r>
              <a:rPr lang="zh-CN" altLang="en-US" dirty="0"/>
              <a:t>超级智能（</a:t>
            </a:r>
            <a:r>
              <a:rPr lang="en-US" altLang="zh-CN" dirty="0"/>
              <a:t>super-intelligence</a:t>
            </a:r>
            <a:r>
              <a:rPr lang="zh-CN" altLang="en-US" dirty="0"/>
              <a:t>）不过是智能爆炸（</a:t>
            </a:r>
            <a:r>
              <a:rPr lang="en-US" altLang="zh-CN" dirty="0"/>
              <a:t>Ultra-</a:t>
            </a:r>
            <a:r>
              <a:rPr lang="zh-CN" altLang="en-US" dirty="0"/>
              <a:t> </a:t>
            </a:r>
            <a:r>
              <a:rPr lang="en-US" altLang="zh-CN" dirty="0"/>
              <a:t>super-intelligence</a:t>
            </a:r>
            <a:r>
              <a:rPr lang="zh-CN" altLang="en-US" dirty="0"/>
              <a:t>）</a:t>
            </a:r>
            <a:endParaRPr lang="en-US" altLang="zh-CN" dirty="0"/>
          </a:p>
          <a:p>
            <a:pPr lvl="3"/>
            <a:r>
              <a:rPr lang="en-US" altLang="zh-CN" dirty="0"/>
              <a:t>20</a:t>
            </a:r>
            <a:r>
              <a:rPr lang="zh-CN" altLang="en-US" dirty="0"/>
              <a:t>世纪</a:t>
            </a:r>
            <a:r>
              <a:rPr lang="en-US" altLang="zh-CN" dirty="0"/>
              <a:t>60</a:t>
            </a:r>
            <a:r>
              <a:rPr lang="zh-CN" altLang="en-US" dirty="0"/>
              <a:t>年代，图灵曾经的工作伙伴数学家和密码学家古德（</a:t>
            </a:r>
            <a:r>
              <a:rPr lang="en-US" altLang="zh-CN" dirty="0"/>
              <a:t>Irving John Good</a:t>
            </a:r>
            <a:r>
              <a:rPr lang="zh-CN" altLang="en-US" dirty="0"/>
              <a:t>）提出。</a:t>
            </a:r>
            <a:endParaRPr lang="en-US" altLang="zh-CN" dirty="0"/>
          </a:p>
          <a:p>
            <a:r>
              <a:rPr lang="zh-CN" altLang="en-US" dirty="0"/>
              <a:t>阿斯莫夫提出“机器人三定律”，修订版：</a:t>
            </a:r>
            <a:endParaRPr lang="en-US" altLang="zh-CN" dirty="0"/>
          </a:p>
          <a:p>
            <a:pPr lvl="1"/>
            <a:r>
              <a:rPr lang="zh-CN" altLang="en-US" dirty="0"/>
              <a:t>第零定律：机器人必须保护人类的整体利益不受伤害。</a:t>
            </a:r>
          </a:p>
          <a:p>
            <a:pPr lvl="1"/>
            <a:r>
              <a:rPr lang="zh-CN" altLang="en-US" dirty="0"/>
              <a:t>第一定律：机器人不得伤害人类个体，或者目睹人类个体将遭受危险而袖手不管，除非这违反了机器人学第零定律。</a:t>
            </a:r>
          </a:p>
          <a:p>
            <a:pPr lvl="1"/>
            <a:r>
              <a:rPr lang="zh-CN" altLang="en-US" dirty="0"/>
              <a:t>第二定律：机器人必须服从人给予它的命令，当该命令与第零定律或者第一定律冲突时例外。</a:t>
            </a:r>
          </a:p>
          <a:p>
            <a:pPr lvl="1"/>
            <a:r>
              <a:rPr lang="zh-CN" altLang="en-US" dirty="0"/>
              <a:t>第三定律：机器人在不违反第零、第一、第二定律的情况下要尽可能保护自己的生存。</a:t>
            </a:r>
            <a:endParaRPr lang="en-US" altLang="zh-CN" dirty="0"/>
          </a:p>
          <a:p>
            <a:pPr lvl="1"/>
            <a:r>
              <a:rPr lang="zh-CN" altLang="en-US" dirty="0"/>
              <a:t>问题：</a:t>
            </a:r>
            <a:endParaRPr lang="en-US" altLang="zh-CN" dirty="0"/>
          </a:p>
          <a:p>
            <a:pPr lvl="2"/>
            <a:r>
              <a:rPr lang="zh-CN" altLang="en-US"/>
              <a:t>“伤害”怎么定义？</a:t>
            </a:r>
            <a:endParaRPr lang="en-US" altLang="zh-CN" dirty="0"/>
          </a:p>
          <a:p>
            <a:pPr lvl="2"/>
            <a:r>
              <a:rPr lang="en-US" altLang="zh-CN" dirty="0"/>
              <a:t>AlphaGo</a:t>
            </a:r>
            <a:r>
              <a:rPr lang="zh-CN" altLang="en-US" dirty="0"/>
              <a:t>战胜李世石，是否伤害了李世石？</a:t>
            </a:r>
          </a:p>
        </p:txBody>
      </p:sp>
      <p:sp>
        <p:nvSpPr>
          <p:cNvPr id="2" name="日期占位符 1">
            <a:extLst>
              <a:ext uri="{FF2B5EF4-FFF2-40B4-BE49-F238E27FC236}">
                <a16:creationId xmlns:a16="http://schemas.microsoft.com/office/drawing/2014/main" id="{C873AB8D-D43D-C186-05E1-B089B0BA2942}"/>
              </a:ext>
            </a:extLst>
          </p:cNvPr>
          <p:cNvSpPr>
            <a:spLocks noGrp="1"/>
          </p:cNvSpPr>
          <p:nvPr>
            <p:ph type="dt" sz="half" idx="10"/>
          </p:nvPr>
        </p:nvSpPr>
        <p:spPr/>
        <p:txBody>
          <a:bodyPr/>
          <a:lstStyle/>
          <a:p>
            <a:fld id="{EC480698-D65D-4A5D-817A-5F06A96869E4}" type="datetime1">
              <a:rPr lang="en-US" altLang="zh-CN" smtClean="0"/>
              <a:t>6/28/2023</a:t>
            </a:fld>
            <a:endParaRPr lang="zh-CN" altLang="en-US"/>
          </a:p>
        </p:txBody>
      </p:sp>
      <p:sp>
        <p:nvSpPr>
          <p:cNvPr id="3" name="灯片编号占位符 2">
            <a:extLst>
              <a:ext uri="{FF2B5EF4-FFF2-40B4-BE49-F238E27FC236}">
                <a16:creationId xmlns:a16="http://schemas.microsoft.com/office/drawing/2014/main" id="{6AFAF4C1-F5BA-AFBC-EA45-48917F275D3B}"/>
              </a:ext>
            </a:extLst>
          </p:cNvPr>
          <p:cNvSpPr>
            <a:spLocks noGrp="1"/>
          </p:cNvSpPr>
          <p:nvPr>
            <p:ph type="sldNum" sz="quarter" idx="12"/>
          </p:nvPr>
        </p:nvSpPr>
        <p:spPr/>
        <p:txBody>
          <a:bodyPr/>
          <a:lstStyle/>
          <a:p>
            <a:fld id="{90B84CC8-F017-4F0F-85E6-E9C4F513246C}" type="slidenum">
              <a:rPr lang="zh-CN" altLang="en-US" smtClean="0"/>
              <a:t>160</a:t>
            </a:fld>
            <a:endParaRPr lang="zh-CN" altLang="en-US"/>
          </a:p>
        </p:txBody>
      </p:sp>
    </p:spTree>
    <p:extLst>
      <p:ext uri="{BB962C8B-B14F-4D97-AF65-F5344CB8AC3E}">
        <p14:creationId xmlns:p14="http://schemas.microsoft.com/office/powerpoint/2010/main" val="210911464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a:t>
            </a:r>
            <a:r>
              <a:rPr lang="en-US" altLang="zh-CN" dirty="0"/>
              <a:t>&amp;</a:t>
            </a:r>
            <a:r>
              <a:rPr lang="zh-CN" altLang="en-US" dirty="0"/>
              <a:t>模式识别顶会</a:t>
            </a:r>
          </a:p>
        </p:txBody>
      </p:sp>
      <p:sp>
        <p:nvSpPr>
          <p:cNvPr id="3" name="内容占位符 2"/>
          <p:cNvSpPr>
            <a:spLocks noGrp="1"/>
          </p:cNvSpPr>
          <p:nvPr>
            <p:ph idx="1"/>
          </p:nvPr>
        </p:nvSpPr>
        <p:spPr/>
        <p:txBody>
          <a:bodyPr/>
          <a:lstStyle/>
          <a:p>
            <a:r>
              <a:rPr lang="en-US" altLang="zh-CN" dirty="0">
                <a:hlinkClick r:id="rId3"/>
              </a:rPr>
              <a:t>http://www.ieee.org.cn/dispbbs.asp?BoardID=62&amp;replyID=31567&amp;id=29962</a:t>
            </a:r>
            <a:r>
              <a:rPr lang="en-US" altLang="zh-CN" dirty="0"/>
              <a:t> </a:t>
            </a:r>
          </a:p>
          <a:p>
            <a:pPr lvl="1"/>
            <a:r>
              <a:rPr lang="zh-CN" altLang="en-US" dirty="0"/>
              <a:t>周志华？</a:t>
            </a:r>
          </a:p>
        </p:txBody>
      </p:sp>
      <p:sp>
        <p:nvSpPr>
          <p:cNvPr id="4" name="日期占位符 3">
            <a:extLst>
              <a:ext uri="{FF2B5EF4-FFF2-40B4-BE49-F238E27FC236}">
                <a16:creationId xmlns:a16="http://schemas.microsoft.com/office/drawing/2014/main" id="{59497E3C-FF91-B3BC-49A0-D8F322F256AD}"/>
              </a:ext>
            </a:extLst>
          </p:cNvPr>
          <p:cNvSpPr>
            <a:spLocks noGrp="1"/>
          </p:cNvSpPr>
          <p:nvPr>
            <p:ph type="dt" sz="half" idx="10"/>
          </p:nvPr>
        </p:nvSpPr>
        <p:spPr/>
        <p:txBody>
          <a:bodyPr/>
          <a:lstStyle/>
          <a:p>
            <a:fld id="{00AFFC49-2685-4AB9-A2C5-49779F80AD65}"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20B4926D-9A1F-56A3-DD76-7A8D0F4A71E9}"/>
              </a:ext>
            </a:extLst>
          </p:cNvPr>
          <p:cNvSpPr>
            <a:spLocks noGrp="1"/>
          </p:cNvSpPr>
          <p:nvPr>
            <p:ph type="sldNum" sz="quarter" idx="12"/>
          </p:nvPr>
        </p:nvSpPr>
        <p:spPr/>
        <p:txBody>
          <a:bodyPr/>
          <a:lstStyle/>
          <a:p>
            <a:fld id="{90B84CC8-F017-4F0F-85E6-E9C4F513246C}" type="slidenum">
              <a:rPr lang="zh-CN" altLang="en-US" smtClean="0"/>
              <a:t>161</a:t>
            </a:fld>
            <a:endParaRPr lang="zh-CN" altLang="en-US"/>
          </a:p>
        </p:txBody>
      </p:sp>
    </p:spTree>
    <p:extLst>
      <p:ext uri="{BB962C8B-B14F-4D97-AF65-F5344CB8AC3E}">
        <p14:creationId xmlns:p14="http://schemas.microsoft.com/office/powerpoint/2010/main" val="12014473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88AADA-A378-9CE1-DCFB-EC042827BC13}"/>
              </a:ext>
            </a:extLst>
          </p:cNvPr>
          <p:cNvSpPr>
            <a:spLocks noGrp="1"/>
          </p:cNvSpPr>
          <p:nvPr>
            <p:ph type="title"/>
          </p:nvPr>
        </p:nvSpPr>
        <p:spPr/>
        <p:txBody>
          <a:bodyPr/>
          <a:lstStyle/>
          <a:p>
            <a:r>
              <a:rPr lang="zh-CN" altLang="en-US" dirty="0"/>
              <a:t>达特茅斯学院暑期研讨会与会者</a:t>
            </a:r>
          </a:p>
        </p:txBody>
      </p:sp>
      <p:sp>
        <p:nvSpPr>
          <p:cNvPr id="3" name="内容占位符 2">
            <a:extLst>
              <a:ext uri="{FF2B5EF4-FFF2-40B4-BE49-F238E27FC236}">
                <a16:creationId xmlns:a16="http://schemas.microsoft.com/office/drawing/2014/main" id="{9138563B-0D91-02F9-2AEB-5A563A05A20E}"/>
              </a:ext>
            </a:extLst>
          </p:cNvPr>
          <p:cNvSpPr>
            <a:spLocks noGrp="1"/>
          </p:cNvSpPr>
          <p:nvPr>
            <p:ph idx="1"/>
          </p:nvPr>
        </p:nvSpPr>
        <p:spPr/>
        <p:txBody>
          <a:bodyPr/>
          <a:lstStyle/>
          <a:p>
            <a:r>
              <a:rPr lang="en-US" altLang="zh-CN" dirty="0"/>
              <a:t>2006</a:t>
            </a:r>
            <a:r>
              <a:rPr lang="zh-CN" altLang="en-US" dirty="0"/>
              <a:t>年人工智能五十年大会，五位仍健在的当事人重聚达特茅斯：</a:t>
            </a:r>
            <a:endParaRPr lang="en-US" altLang="zh-CN" dirty="0"/>
          </a:p>
          <a:p>
            <a:pPr lvl="1"/>
            <a:r>
              <a:rPr lang="zh-CN" altLang="en-US" dirty="0"/>
              <a:t>左起：摩尔、麦卡锡、明斯基塞弗里奇、所罗门诺夫</a:t>
            </a:r>
            <a:endParaRPr lang="en-US" altLang="zh-CN" dirty="0"/>
          </a:p>
          <a:p>
            <a:endParaRPr lang="zh-CN" altLang="en-US" dirty="0"/>
          </a:p>
        </p:txBody>
      </p:sp>
      <p:grpSp>
        <p:nvGrpSpPr>
          <p:cNvPr id="6" name="组合 5">
            <a:extLst>
              <a:ext uri="{FF2B5EF4-FFF2-40B4-BE49-F238E27FC236}">
                <a16:creationId xmlns:a16="http://schemas.microsoft.com/office/drawing/2014/main" id="{491056A8-5BBC-13FC-556C-9C96577D73CD}"/>
              </a:ext>
            </a:extLst>
          </p:cNvPr>
          <p:cNvGrpSpPr/>
          <p:nvPr/>
        </p:nvGrpSpPr>
        <p:grpSpPr>
          <a:xfrm>
            <a:off x="614948" y="2845737"/>
            <a:ext cx="10738852" cy="3743390"/>
            <a:chOff x="614948" y="2845737"/>
            <a:chExt cx="10738852" cy="3743390"/>
          </a:xfrm>
        </p:grpSpPr>
        <p:pic>
          <p:nvPicPr>
            <p:cNvPr id="4" name="object 13">
              <a:extLst>
                <a:ext uri="{FF2B5EF4-FFF2-40B4-BE49-F238E27FC236}">
                  <a16:creationId xmlns:a16="http://schemas.microsoft.com/office/drawing/2014/main" id="{133AF4FF-F08A-FA26-AD49-3B1FA1CAF766}"/>
                </a:ext>
              </a:extLst>
            </p:cNvPr>
            <p:cNvPicPr>
              <a:picLocks/>
            </p:cNvPicPr>
            <p:nvPr/>
          </p:nvPicPr>
          <p:blipFill>
            <a:blip r:embed="rId3" cstate="print"/>
            <a:stretch>
              <a:fillRect/>
            </a:stretch>
          </p:blipFill>
          <p:spPr>
            <a:xfrm>
              <a:off x="614948" y="2845737"/>
              <a:ext cx="6797842" cy="3190122"/>
            </a:xfrm>
            <a:prstGeom prst="rect">
              <a:avLst/>
            </a:prstGeom>
          </p:spPr>
        </p:pic>
        <p:pic>
          <p:nvPicPr>
            <p:cNvPr id="5" name="图片 4" descr="dca1404323dc5603e3827a106089c010.jpg">
              <a:extLst>
                <a:ext uri="{FF2B5EF4-FFF2-40B4-BE49-F238E27FC236}">
                  <a16:creationId xmlns:a16="http://schemas.microsoft.com/office/drawing/2014/main" id="{1144DD82-50E7-262B-0FDD-1C4D0C5979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40074" y="3926053"/>
              <a:ext cx="4213726" cy="2663074"/>
            </a:xfrm>
            <a:prstGeom prst="rect">
              <a:avLst/>
            </a:prstGeom>
          </p:spPr>
        </p:pic>
      </p:grpSp>
      <p:sp>
        <p:nvSpPr>
          <p:cNvPr id="7" name="日期占位符 6">
            <a:extLst>
              <a:ext uri="{FF2B5EF4-FFF2-40B4-BE49-F238E27FC236}">
                <a16:creationId xmlns:a16="http://schemas.microsoft.com/office/drawing/2014/main" id="{39FA6769-D3AB-7985-05D8-5109F8E6BA89}"/>
              </a:ext>
            </a:extLst>
          </p:cNvPr>
          <p:cNvSpPr>
            <a:spLocks noGrp="1"/>
          </p:cNvSpPr>
          <p:nvPr>
            <p:ph type="dt" sz="half" idx="10"/>
          </p:nvPr>
        </p:nvSpPr>
        <p:spPr/>
        <p:txBody>
          <a:bodyPr/>
          <a:lstStyle/>
          <a:p>
            <a:fld id="{EB9CEC5C-2246-4F0E-B62F-EC06EFD096FB}" type="datetime1">
              <a:rPr lang="en-US" altLang="zh-CN" smtClean="0"/>
              <a:t>6/28/2023</a:t>
            </a:fld>
            <a:endParaRPr lang="zh-CN" altLang="en-US"/>
          </a:p>
        </p:txBody>
      </p:sp>
      <p:sp>
        <p:nvSpPr>
          <p:cNvPr id="8" name="灯片编号占位符 7">
            <a:extLst>
              <a:ext uri="{FF2B5EF4-FFF2-40B4-BE49-F238E27FC236}">
                <a16:creationId xmlns:a16="http://schemas.microsoft.com/office/drawing/2014/main" id="{7DD5DA7A-B5CA-34BA-CD09-B5D3B2B51B30}"/>
              </a:ext>
            </a:extLst>
          </p:cNvPr>
          <p:cNvSpPr>
            <a:spLocks noGrp="1"/>
          </p:cNvSpPr>
          <p:nvPr>
            <p:ph type="sldNum" sz="quarter" idx="12"/>
          </p:nvPr>
        </p:nvSpPr>
        <p:spPr/>
        <p:txBody>
          <a:bodyPr/>
          <a:lstStyle/>
          <a:p>
            <a:fld id="{90B84CC8-F017-4F0F-85E6-E9C4F513246C}" type="slidenum">
              <a:rPr lang="zh-CN" altLang="en-US" smtClean="0"/>
              <a:t>17</a:t>
            </a:fld>
            <a:endParaRPr lang="zh-CN" altLang="en-US"/>
          </a:p>
        </p:txBody>
      </p:sp>
    </p:spTree>
    <p:extLst>
      <p:ext uri="{BB962C8B-B14F-4D97-AF65-F5344CB8AC3E}">
        <p14:creationId xmlns:p14="http://schemas.microsoft.com/office/powerpoint/2010/main" val="1831905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AE93FDB-BF33-47A3-B950-D9D3C5256375}"/>
              </a:ext>
            </a:extLst>
          </p:cNvPr>
          <p:cNvSpPr>
            <a:spLocks noGrp="1"/>
          </p:cNvSpPr>
          <p:nvPr>
            <p:ph type="title"/>
          </p:nvPr>
        </p:nvSpPr>
        <p:spPr/>
        <p:txBody>
          <a:bodyPr/>
          <a:lstStyle/>
          <a:p>
            <a:r>
              <a:rPr lang="zh-CN" altLang="en-US" dirty="0"/>
              <a:t>两个问题</a:t>
            </a:r>
          </a:p>
        </p:txBody>
      </p:sp>
      <p:sp>
        <p:nvSpPr>
          <p:cNvPr id="3" name="内容占位符 2">
            <a:extLst>
              <a:ext uri="{FF2B5EF4-FFF2-40B4-BE49-F238E27FC236}">
                <a16:creationId xmlns:a16="http://schemas.microsoft.com/office/drawing/2014/main" id="{B6A35B51-6F88-4B77-9A80-F35D6A180729}"/>
              </a:ext>
            </a:extLst>
          </p:cNvPr>
          <p:cNvSpPr>
            <a:spLocks noGrp="1"/>
          </p:cNvSpPr>
          <p:nvPr>
            <p:ph idx="1"/>
          </p:nvPr>
        </p:nvSpPr>
        <p:spPr>
          <a:xfrm>
            <a:off x="838200" y="1825625"/>
            <a:ext cx="4241800" cy="4351338"/>
          </a:xfrm>
        </p:spPr>
        <p:txBody>
          <a:bodyPr>
            <a:normAutofit fontScale="70000" lnSpcReduction="20000"/>
          </a:bodyPr>
          <a:lstStyle/>
          <a:p>
            <a:r>
              <a:rPr lang="zh-CN" altLang="en-US" dirty="0"/>
              <a:t>谁是人工智能之父？</a:t>
            </a:r>
            <a:endParaRPr lang="en-US" altLang="zh-CN" dirty="0"/>
          </a:p>
          <a:p>
            <a:r>
              <a:rPr lang="zh-CN" altLang="en-US" dirty="0"/>
              <a:t>通过图灵测试，是否意味着：</a:t>
            </a:r>
            <a:endParaRPr lang="en-US" altLang="zh-CN" dirty="0"/>
          </a:p>
          <a:p>
            <a:pPr lvl="1"/>
            <a:r>
              <a:rPr lang="zh-CN" altLang="en-US" dirty="0"/>
              <a:t>计算机有了智能？</a:t>
            </a:r>
            <a:endParaRPr lang="en-US" altLang="zh-CN" dirty="0"/>
          </a:p>
          <a:p>
            <a:pPr lvl="1"/>
            <a:r>
              <a:rPr lang="zh-CN" altLang="en-US" dirty="0"/>
              <a:t>思想实验：中文屋</a:t>
            </a:r>
            <a:endParaRPr lang="en-US" altLang="zh-CN" dirty="0"/>
          </a:p>
          <a:p>
            <a:r>
              <a:rPr lang="zh-CN" altLang="en-US" dirty="0"/>
              <a:t>图灵测试：</a:t>
            </a:r>
            <a:endParaRPr lang="en-US" altLang="zh-CN" dirty="0"/>
          </a:p>
          <a:p>
            <a:pPr lvl="1"/>
            <a:r>
              <a:rPr lang="en-US" altLang="zh-CN" dirty="0"/>
              <a:t>2014</a:t>
            </a:r>
            <a:r>
              <a:rPr lang="zh-CN" altLang="en-US" dirty="0"/>
              <a:t>年</a:t>
            </a:r>
            <a:r>
              <a:rPr lang="en-US" altLang="zh-CN" dirty="0"/>
              <a:t>6</a:t>
            </a:r>
            <a:r>
              <a:rPr lang="zh-CN" altLang="en-US" dirty="0"/>
              <a:t>月</a:t>
            </a:r>
            <a:r>
              <a:rPr lang="en-US" altLang="zh-CN" dirty="0"/>
              <a:t>7</a:t>
            </a:r>
            <a:r>
              <a:rPr lang="zh-CN" altLang="en-US" dirty="0"/>
              <a:t>日在雷丁大学，英国皇家学会举行的“</a:t>
            </a:r>
            <a:r>
              <a:rPr lang="en-US" altLang="zh-CN" dirty="0"/>
              <a:t>2014</a:t>
            </a:r>
            <a:r>
              <a:rPr lang="zh-CN" altLang="en-US" dirty="0"/>
              <a:t>图灵测试”大会</a:t>
            </a:r>
            <a:endParaRPr lang="en-US" altLang="zh-CN" dirty="0"/>
          </a:p>
          <a:p>
            <a:pPr lvl="1"/>
            <a:r>
              <a:rPr lang="zh-CN" altLang="en-US" dirty="0"/>
              <a:t>俄罗斯人弗拉基米尔</a:t>
            </a:r>
            <a:r>
              <a:rPr lang="en-US" altLang="zh-CN" dirty="0"/>
              <a:t>·</a:t>
            </a:r>
            <a:r>
              <a:rPr lang="zh-CN" altLang="en-US" dirty="0"/>
              <a:t>维西罗夫（</a:t>
            </a:r>
            <a:r>
              <a:rPr lang="en-US" altLang="zh-CN" dirty="0"/>
              <a:t>Vladimir </a:t>
            </a:r>
            <a:r>
              <a:rPr lang="en-US" altLang="zh-CN" dirty="0" err="1"/>
              <a:t>Veselov</a:t>
            </a:r>
            <a:r>
              <a:rPr lang="zh-CN" altLang="en-US" dirty="0"/>
              <a:t>）创立的人工智能软件</a:t>
            </a:r>
            <a:r>
              <a:rPr lang="en-US" altLang="zh-CN" dirty="0"/>
              <a:t>—</a:t>
            </a:r>
            <a:r>
              <a:rPr lang="zh-CN" altLang="en-US" dirty="0"/>
              <a:t>尤金</a:t>
            </a:r>
            <a:r>
              <a:rPr lang="en-US" altLang="zh-CN" dirty="0"/>
              <a:t>·</a:t>
            </a:r>
            <a:r>
              <a:rPr lang="zh-CN" altLang="en-US" dirty="0"/>
              <a:t>古斯特曼（</a:t>
            </a:r>
            <a:r>
              <a:rPr lang="en-US" altLang="zh-CN" dirty="0"/>
              <a:t>Eugene </a:t>
            </a:r>
            <a:r>
              <a:rPr lang="en-US" altLang="zh-CN" dirty="0" err="1"/>
              <a:t>Goostman</a:t>
            </a:r>
            <a:r>
              <a:rPr lang="zh-CN" altLang="en-US" dirty="0"/>
              <a:t>）伪装成</a:t>
            </a:r>
            <a:r>
              <a:rPr lang="en-US" altLang="zh-CN" dirty="0"/>
              <a:t>13</a:t>
            </a:r>
            <a:r>
              <a:rPr lang="zh-CN" altLang="en-US" dirty="0"/>
              <a:t>岁的儿童，“通过”了图灵测试。</a:t>
            </a:r>
            <a:endParaRPr lang="en-US" altLang="zh-CN" dirty="0"/>
          </a:p>
        </p:txBody>
      </p:sp>
      <p:pic>
        <p:nvPicPr>
          <p:cNvPr id="5" name="图片 4">
            <a:extLst>
              <a:ext uri="{FF2B5EF4-FFF2-40B4-BE49-F238E27FC236}">
                <a16:creationId xmlns:a16="http://schemas.microsoft.com/office/drawing/2014/main" id="{D78A9B42-AB22-43B5-BBF6-3222D48F93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883" y="1027906"/>
            <a:ext cx="4457700" cy="2133600"/>
          </a:xfrm>
          <a:prstGeom prst="rect">
            <a:avLst/>
          </a:prstGeom>
        </p:spPr>
      </p:pic>
      <p:pic>
        <p:nvPicPr>
          <p:cNvPr id="8" name="图片 7">
            <a:extLst>
              <a:ext uri="{FF2B5EF4-FFF2-40B4-BE49-F238E27FC236}">
                <a16:creationId xmlns:a16="http://schemas.microsoft.com/office/drawing/2014/main" id="{9D21A8D1-D37C-499E-B25C-2DFDEA093DC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04883" y="3161506"/>
            <a:ext cx="6400800" cy="3600450"/>
          </a:xfrm>
          <a:prstGeom prst="rect">
            <a:avLst/>
          </a:prstGeom>
        </p:spPr>
      </p:pic>
      <p:sp>
        <p:nvSpPr>
          <p:cNvPr id="4" name="日期占位符 3">
            <a:extLst>
              <a:ext uri="{FF2B5EF4-FFF2-40B4-BE49-F238E27FC236}">
                <a16:creationId xmlns:a16="http://schemas.microsoft.com/office/drawing/2014/main" id="{118D5876-C82C-A0DE-854C-65C55B56832F}"/>
              </a:ext>
            </a:extLst>
          </p:cNvPr>
          <p:cNvSpPr>
            <a:spLocks noGrp="1"/>
          </p:cNvSpPr>
          <p:nvPr>
            <p:ph type="dt" sz="half" idx="10"/>
          </p:nvPr>
        </p:nvSpPr>
        <p:spPr/>
        <p:txBody>
          <a:bodyPr/>
          <a:lstStyle/>
          <a:p>
            <a:fld id="{35B80764-C42C-419D-95BE-95AEB2C9F2A5}" type="datetime1">
              <a:rPr lang="en-US" altLang="zh-CN" smtClean="0"/>
              <a:t>6/28/2023</a:t>
            </a:fld>
            <a:endParaRPr lang="zh-CN" altLang="en-US"/>
          </a:p>
        </p:txBody>
      </p:sp>
      <p:sp>
        <p:nvSpPr>
          <p:cNvPr id="6" name="灯片编号占位符 5">
            <a:extLst>
              <a:ext uri="{FF2B5EF4-FFF2-40B4-BE49-F238E27FC236}">
                <a16:creationId xmlns:a16="http://schemas.microsoft.com/office/drawing/2014/main" id="{39F65363-7DDE-5223-915E-A27B357F27B7}"/>
              </a:ext>
            </a:extLst>
          </p:cNvPr>
          <p:cNvSpPr>
            <a:spLocks noGrp="1"/>
          </p:cNvSpPr>
          <p:nvPr>
            <p:ph type="sldNum" sz="quarter" idx="12"/>
          </p:nvPr>
        </p:nvSpPr>
        <p:spPr/>
        <p:txBody>
          <a:bodyPr/>
          <a:lstStyle/>
          <a:p>
            <a:fld id="{90B84CC8-F017-4F0F-85E6-E9C4F513246C}" type="slidenum">
              <a:rPr lang="zh-CN" altLang="en-US" smtClean="0"/>
              <a:t>18</a:t>
            </a:fld>
            <a:endParaRPr lang="zh-CN" altLang="en-US"/>
          </a:p>
        </p:txBody>
      </p:sp>
    </p:spTree>
    <p:extLst>
      <p:ext uri="{BB962C8B-B14F-4D97-AF65-F5344CB8AC3E}">
        <p14:creationId xmlns:p14="http://schemas.microsoft.com/office/powerpoint/2010/main" val="2403226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C4301363-DD2D-41D4-D11A-42C2FD667B0D}"/>
              </a:ext>
            </a:extLst>
          </p:cNvPr>
          <p:cNvSpPr>
            <a:spLocks noGrp="1"/>
          </p:cNvSpPr>
          <p:nvPr>
            <p:ph type="title"/>
          </p:nvPr>
        </p:nvSpPr>
        <p:spPr/>
        <p:txBody>
          <a:bodyPr/>
          <a:lstStyle/>
          <a:p>
            <a:r>
              <a:rPr lang="zh-CN" altLang="en-US" dirty="0"/>
              <a:t>人工智能的定义</a:t>
            </a:r>
          </a:p>
        </p:txBody>
      </p:sp>
      <p:sp>
        <p:nvSpPr>
          <p:cNvPr id="5" name="文本占位符 4">
            <a:extLst>
              <a:ext uri="{FF2B5EF4-FFF2-40B4-BE49-F238E27FC236}">
                <a16:creationId xmlns:a16="http://schemas.microsoft.com/office/drawing/2014/main" id="{D59E8C8F-37E5-CD72-256A-99FA61952049}"/>
              </a:ext>
            </a:extLst>
          </p:cNvPr>
          <p:cNvSpPr>
            <a:spLocks noGrp="1"/>
          </p:cNvSpPr>
          <p:nvPr>
            <p:ph type="body" idx="1"/>
          </p:nvPr>
        </p:nvSpPr>
        <p:spPr/>
        <p:txBody>
          <a:bodyPr/>
          <a:lstStyle/>
          <a:p>
            <a:r>
              <a:rPr lang="zh-CN" altLang="en-US" dirty="0"/>
              <a:t>必也正名乎</a:t>
            </a:r>
          </a:p>
        </p:txBody>
      </p:sp>
      <p:sp>
        <p:nvSpPr>
          <p:cNvPr id="2" name="日期占位符 1">
            <a:extLst>
              <a:ext uri="{FF2B5EF4-FFF2-40B4-BE49-F238E27FC236}">
                <a16:creationId xmlns:a16="http://schemas.microsoft.com/office/drawing/2014/main" id="{981670B8-7DC7-EEE9-AD03-0B6F8968C7FE}"/>
              </a:ext>
            </a:extLst>
          </p:cNvPr>
          <p:cNvSpPr>
            <a:spLocks noGrp="1"/>
          </p:cNvSpPr>
          <p:nvPr>
            <p:ph type="dt" sz="half" idx="10"/>
          </p:nvPr>
        </p:nvSpPr>
        <p:spPr/>
        <p:txBody>
          <a:bodyPr/>
          <a:lstStyle/>
          <a:p>
            <a:fld id="{F6F90EE7-3654-4C92-9B74-2EECF0D2EA0B}" type="datetime1">
              <a:rPr lang="en-US" altLang="zh-CN" smtClean="0"/>
              <a:t>6/28/2023</a:t>
            </a:fld>
            <a:endParaRPr lang="zh-CN" altLang="en-US"/>
          </a:p>
        </p:txBody>
      </p:sp>
      <p:sp>
        <p:nvSpPr>
          <p:cNvPr id="3" name="灯片编号占位符 2">
            <a:extLst>
              <a:ext uri="{FF2B5EF4-FFF2-40B4-BE49-F238E27FC236}">
                <a16:creationId xmlns:a16="http://schemas.microsoft.com/office/drawing/2014/main" id="{DA8527C5-5C58-5926-A335-BB3C1C19A294}"/>
              </a:ext>
            </a:extLst>
          </p:cNvPr>
          <p:cNvSpPr>
            <a:spLocks noGrp="1"/>
          </p:cNvSpPr>
          <p:nvPr>
            <p:ph type="sldNum" sz="quarter" idx="12"/>
          </p:nvPr>
        </p:nvSpPr>
        <p:spPr/>
        <p:txBody>
          <a:bodyPr/>
          <a:lstStyle/>
          <a:p>
            <a:fld id="{90B84CC8-F017-4F0F-85E6-E9C4F513246C}" type="slidenum">
              <a:rPr lang="zh-CN" altLang="en-US" smtClean="0"/>
              <a:t>19</a:t>
            </a:fld>
            <a:endParaRPr lang="zh-CN" altLang="en-US"/>
          </a:p>
        </p:txBody>
      </p:sp>
    </p:spTree>
    <p:extLst>
      <p:ext uri="{BB962C8B-B14F-4D97-AF65-F5344CB8AC3E}">
        <p14:creationId xmlns:p14="http://schemas.microsoft.com/office/powerpoint/2010/main" val="28503313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4E1CF8-8B9A-E1A5-CE5C-1D3A21874292}"/>
              </a:ext>
            </a:extLst>
          </p:cNvPr>
          <p:cNvSpPr>
            <a:spLocks noGrp="1"/>
          </p:cNvSpPr>
          <p:nvPr>
            <p:ph type="title"/>
          </p:nvPr>
        </p:nvSpPr>
        <p:spPr/>
        <p:txBody>
          <a:bodyPr/>
          <a:lstStyle/>
          <a:p>
            <a:r>
              <a:rPr lang="zh-CN" altLang="en-US" dirty="0"/>
              <a:t>主要内容</a:t>
            </a:r>
          </a:p>
        </p:txBody>
      </p:sp>
      <p:sp>
        <p:nvSpPr>
          <p:cNvPr id="3" name="内容占位符 2">
            <a:extLst>
              <a:ext uri="{FF2B5EF4-FFF2-40B4-BE49-F238E27FC236}">
                <a16:creationId xmlns:a16="http://schemas.microsoft.com/office/drawing/2014/main" id="{AF090837-C9FD-A97F-4BC1-2724626F9A66}"/>
              </a:ext>
            </a:extLst>
          </p:cNvPr>
          <p:cNvSpPr>
            <a:spLocks noGrp="1"/>
          </p:cNvSpPr>
          <p:nvPr>
            <p:ph idx="1"/>
          </p:nvPr>
        </p:nvSpPr>
        <p:spPr/>
        <p:txBody>
          <a:bodyPr>
            <a:normAutofit lnSpcReduction="10000"/>
          </a:bodyPr>
          <a:lstStyle/>
          <a:p>
            <a:r>
              <a:rPr lang="zh-CN" altLang="en-US" dirty="0"/>
              <a:t>人工智能</a:t>
            </a:r>
            <a:r>
              <a:rPr lang="en-US" altLang="zh-CN" dirty="0"/>
              <a:t>(</a:t>
            </a:r>
            <a:r>
              <a:rPr lang="zh-CN" altLang="en-US" dirty="0"/>
              <a:t>学科</a:t>
            </a:r>
            <a:r>
              <a:rPr lang="en-US" altLang="zh-CN" dirty="0"/>
              <a:t>)</a:t>
            </a:r>
            <a:r>
              <a:rPr lang="zh-CN" altLang="en-US" dirty="0"/>
              <a:t>的诞生</a:t>
            </a:r>
            <a:endParaRPr lang="en-US" altLang="zh-CN" dirty="0"/>
          </a:p>
          <a:p>
            <a:pPr lvl="1"/>
            <a:r>
              <a:rPr lang="zh-CN" altLang="en-US" dirty="0"/>
              <a:t>三篇论文 </a:t>
            </a:r>
            <a:r>
              <a:rPr lang="en-US" altLang="zh-CN" dirty="0"/>
              <a:t>+ </a:t>
            </a:r>
            <a:r>
              <a:rPr lang="zh-CN" altLang="en-US" dirty="0"/>
              <a:t>一次会议</a:t>
            </a:r>
            <a:endParaRPr lang="en-US" altLang="zh-CN" dirty="0"/>
          </a:p>
          <a:p>
            <a:r>
              <a:rPr lang="zh-CN" altLang="en-US" dirty="0"/>
              <a:t>人工智能的定义</a:t>
            </a:r>
            <a:endParaRPr lang="en-US" altLang="zh-CN" dirty="0"/>
          </a:p>
          <a:p>
            <a:pPr lvl="1"/>
            <a:r>
              <a:rPr lang="zh-CN" altLang="en-US" dirty="0"/>
              <a:t>概念三指</a:t>
            </a:r>
            <a:endParaRPr lang="en-US" altLang="zh-CN" dirty="0"/>
          </a:p>
          <a:p>
            <a:pPr lvl="1"/>
            <a:r>
              <a:rPr lang="zh-CN" altLang="en-US" dirty="0"/>
              <a:t>三个主流学派</a:t>
            </a:r>
            <a:endParaRPr lang="en-US" altLang="zh-CN" dirty="0"/>
          </a:p>
          <a:p>
            <a:pPr lvl="1"/>
            <a:r>
              <a:rPr lang="zh-CN" altLang="en-US" dirty="0"/>
              <a:t>三个研究方面</a:t>
            </a:r>
            <a:r>
              <a:rPr lang="en-US" altLang="zh-CN" dirty="0"/>
              <a:t>(</a:t>
            </a:r>
            <a:r>
              <a:rPr lang="zh-CN" altLang="en-US" dirty="0"/>
              <a:t>个人观点</a:t>
            </a:r>
            <a:r>
              <a:rPr lang="en-US" altLang="zh-CN" dirty="0"/>
              <a:t>)</a:t>
            </a:r>
          </a:p>
          <a:p>
            <a:r>
              <a:rPr lang="zh-CN" altLang="en-US" dirty="0"/>
              <a:t>人工智能的发展</a:t>
            </a:r>
            <a:endParaRPr lang="en-US" altLang="zh-CN" dirty="0"/>
          </a:p>
          <a:p>
            <a:pPr lvl="1"/>
            <a:r>
              <a:rPr lang="zh-CN" altLang="en-US" dirty="0"/>
              <a:t>三次对弈 </a:t>
            </a:r>
            <a:r>
              <a:rPr lang="en-US" altLang="zh-CN" dirty="0"/>
              <a:t>+ </a:t>
            </a:r>
            <a:r>
              <a:rPr lang="zh-CN" altLang="en-US" dirty="0"/>
              <a:t>三次浪潮 </a:t>
            </a:r>
            <a:r>
              <a:rPr lang="en-US" altLang="zh-CN" dirty="0"/>
              <a:t>+ </a:t>
            </a:r>
            <a:r>
              <a:rPr lang="zh-CN" altLang="en-US" dirty="0"/>
              <a:t>三级实力</a:t>
            </a:r>
          </a:p>
        </p:txBody>
      </p:sp>
      <p:sp>
        <p:nvSpPr>
          <p:cNvPr id="4" name="日期占位符 3">
            <a:extLst>
              <a:ext uri="{FF2B5EF4-FFF2-40B4-BE49-F238E27FC236}">
                <a16:creationId xmlns:a16="http://schemas.microsoft.com/office/drawing/2014/main" id="{C1BB663E-E822-39D8-8046-AF037A1CFFF8}"/>
              </a:ext>
            </a:extLst>
          </p:cNvPr>
          <p:cNvSpPr>
            <a:spLocks noGrp="1"/>
          </p:cNvSpPr>
          <p:nvPr>
            <p:ph type="dt" sz="half" idx="10"/>
          </p:nvPr>
        </p:nvSpPr>
        <p:spPr/>
        <p:txBody>
          <a:bodyPr/>
          <a:lstStyle/>
          <a:p>
            <a:fld id="{B4EEE828-B615-479A-BE84-79911BEA8D3C}"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AD736227-4391-B2E3-9671-EF1C8AB6EABE}"/>
              </a:ext>
            </a:extLst>
          </p:cNvPr>
          <p:cNvSpPr>
            <a:spLocks noGrp="1"/>
          </p:cNvSpPr>
          <p:nvPr>
            <p:ph type="sldNum" sz="quarter" idx="12"/>
          </p:nvPr>
        </p:nvSpPr>
        <p:spPr/>
        <p:txBody>
          <a:bodyPr/>
          <a:lstStyle/>
          <a:p>
            <a:fld id="{90B84CC8-F017-4F0F-85E6-E9C4F513246C}" type="slidenum">
              <a:rPr lang="zh-CN" altLang="en-US" smtClean="0"/>
              <a:t>2</a:t>
            </a:fld>
            <a:endParaRPr lang="zh-CN" altLang="en-US"/>
          </a:p>
        </p:txBody>
      </p:sp>
    </p:spTree>
    <p:extLst>
      <p:ext uri="{BB962C8B-B14F-4D97-AF65-F5344CB8AC3E}">
        <p14:creationId xmlns:p14="http://schemas.microsoft.com/office/powerpoint/2010/main" val="1432905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8C352B-3AFF-44B5-804D-E7D276C7BE90}"/>
              </a:ext>
            </a:extLst>
          </p:cNvPr>
          <p:cNvSpPr>
            <a:spLocks noGrp="1"/>
          </p:cNvSpPr>
          <p:nvPr>
            <p:ph type="title"/>
          </p:nvPr>
        </p:nvSpPr>
        <p:spPr/>
        <p:txBody>
          <a:bodyPr/>
          <a:lstStyle/>
          <a:p>
            <a:r>
              <a:rPr lang="zh-CN" altLang="en-US" dirty="0"/>
              <a:t>人工智能的定义是什么？</a:t>
            </a:r>
          </a:p>
        </p:txBody>
      </p:sp>
      <p:sp>
        <p:nvSpPr>
          <p:cNvPr id="4" name="内容占位符 3">
            <a:extLst>
              <a:ext uri="{FF2B5EF4-FFF2-40B4-BE49-F238E27FC236}">
                <a16:creationId xmlns:a16="http://schemas.microsoft.com/office/drawing/2014/main" id="{6C06AC5E-80EA-45F4-9B32-0CB6A7DA7F32}"/>
              </a:ext>
            </a:extLst>
          </p:cNvPr>
          <p:cNvSpPr>
            <a:spLocks noGrp="1"/>
          </p:cNvSpPr>
          <p:nvPr>
            <p:ph sz="half" idx="1"/>
          </p:nvPr>
        </p:nvSpPr>
        <p:spPr>
          <a:xfrm>
            <a:off x="838199" y="1825625"/>
            <a:ext cx="5850467" cy="4351338"/>
          </a:xfrm>
        </p:spPr>
        <p:txBody>
          <a:bodyPr/>
          <a:lstStyle/>
          <a:p>
            <a:r>
              <a:rPr lang="en-US" altLang="zh-CN" dirty="0"/>
              <a:t>《</a:t>
            </a:r>
            <a:r>
              <a:rPr lang="zh-CN" altLang="en-US" dirty="0"/>
              <a:t>论语 子路篇第十三</a:t>
            </a:r>
            <a:r>
              <a:rPr lang="en-US" altLang="zh-CN" dirty="0"/>
              <a:t>》</a:t>
            </a:r>
            <a:r>
              <a:rPr lang="zh-CN" altLang="en-US" dirty="0"/>
              <a:t>：</a:t>
            </a:r>
            <a:endParaRPr lang="en-US" altLang="zh-CN" dirty="0"/>
          </a:p>
          <a:p>
            <a:pPr lvl="1"/>
            <a:r>
              <a:rPr lang="zh-CN" altLang="en-US" dirty="0"/>
              <a:t>子路曰∶“卫君待子而为政</a:t>
            </a:r>
            <a:r>
              <a:rPr lang="en-US" altLang="zh-CN" dirty="0"/>
              <a:t>,</a:t>
            </a:r>
            <a:r>
              <a:rPr lang="zh-CN" altLang="en-US" dirty="0"/>
              <a:t>子将奚先</a:t>
            </a:r>
            <a:r>
              <a:rPr lang="en-US" altLang="zh-CN" dirty="0"/>
              <a:t>?”</a:t>
            </a:r>
          </a:p>
          <a:p>
            <a:pPr lvl="1"/>
            <a:r>
              <a:rPr lang="zh-CN" altLang="en-US" dirty="0"/>
              <a:t>子曰∶“必也正名乎</a:t>
            </a:r>
            <a:r>
              <a:rPr lang="en-US" altLang="zh-CN" dirty="0"/>
              <a:t>!”</a:t>
            </a:r>
            <a:endParaRPr lang="zh-CN" altLang="en-US" dirty="0"/>
          </a:p>
        </p:txBody>
      </p:sp>
      <p:pic>
        <p:nvPicPr>
          <p:cNvPr id="6" name="内容占位符 5">
            <a:extLst>
              <a:ext uri="{FF2B5EF4-FFF2-40B4-BE49-F238E27FC236}">
                <a16:creationId xmlns:a16="http://schemas.microsoft.com/office/drawing/2014/main" id="{2AC6A754-7934-4A07-8D5E-6DC8F7D90DCD}"/>
              </a:ext>
            </a:extLst>
          </p:cNvPr>
          <p:cNvPicPr>
            <a:picLocks noGrp="1" noChangeAspect="1"/>
          </p:cNvPicPr>
          <p:nvPr>
            <p:ph sz="half" idx="2"/>
          </p:nvPr>
        </p:nvPicPr>
        <p:blipFill rotWithShape="1">
          <a:blip r:embed="rId2"/>
          <a:srcRect t="50267" b="4486"/>
          <a:stretch/>
        </p:blipFill>
        <p:spPr>
          <a:xfrm>
            <a:off x="7204056" y="4250509"/>
            <a:ext cx="3810000" cy="1926454"/>
          </a:xfrm>
          <a:prstGeom prst="rect">
            <a:avLst/>
          </a:prstGeom>
        </p:spPr>
      </p:pic>
      <p:pic>
        <p:nvPicPr>
          <p:cNvPr id="8" name="图片 7">
            <a:extLst>
              <a:ext uri="{FF2B5EF4-FFF2-40B4-BE49-F238E27FC236}">
                <a16:creationId xmlns:a16="http://schemas.microsoft.com/office/drawing/2014/main" id="{7236E05A-CEAD-49FB-AFD9-1D767F2813E3}"/>
              </a:ext>
            </a:extLst>
          </p:cNvPr>
          <p:cNvPicPr>
            <a:picLocks noChangeAspect="1"/>
          </p:cNvPicPr>
          <p:nvPr/>
        </p:nvPicPr>
        <p:blipFill rotWithShape="1">
          <a:blip r:embed="rId3">
            <a:extLst>
              <a:ext uri="{28A0092B-C50C-407E-A947-70E740481C1C}">
                <a14:useLocalDpi xmlns:a14="http://schemas.microsoft.com/office/drawing/2010/main" val="0"/>
              </a:ext>
            </a:extLst>
          </a:blip>
          <a:srcRect t="9931" b="13398"/>
          <a:stretch/>
        </p:blipFill>
        <p:spPr>
          <a:xfrm>
            <a:off x="7204056" y="1265708"/>
            <a:ext cx="4149744" cy="2888357"/>
          </a:xfrm>
          <a:prstGeom prst="rect">
            <a:avLst/>
          </a:prstGeom>
        </p:spPr>
      </p:pic>
      <p:sp>
        <p:nvSpPr>
          <p:cNvPr id="3" name="日期占位符 2">
            <a:extLst>
              <a:ext uri="{FF2B5EF4-FFF2-40B4-BE49-F238E27FC236}">
                <a16:creationId xmlns:a16="http://schemas.microsoft.com/office/drawing/2014/main" id="{DC6AF169-F570-8A1A-D133-4534D15F5DD7}"/>
              </a:ext>
            </a:extLst>
          </p:cNvPr>
          <p:cNvSpPr>
            <a:spLocks noGrp="1"/>
          </p:cNvSpPr>
          <p:nvPr>
            <p:ph type="dt" sz="half" idx="10"/>
          </p:nvPr>
        </p:nvSpPr>
        <p:spPr/>
        <p:txBody>
          <a:bodyPr/>
          <a:lstStyle/>
          <a:p>
            <a:fld id="{D085D4B8-2EBF-4A9D-97C2-9CC390784CFD}"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B37B08C6-4901-80DB-DA87-E3E8649D9EDC}"/>
              </a:ext>
            </a:extLst>
          </p:cNvPr>
          <p:cNvSpPr>
            <a:spLocks noGrp="1"/>
          </p:cNvSpPr>
          <p:nvPr>
            <p:ph type="sldNum" sz="quarter" idx="12"/>
          </p:nvPr>
        </p:nvSpPr>
        <p:spPr/>
        <p:txBody>
          <a:bodyPr/>
          <a:lstStyle/>
          <a:p>
            <a:fld id="{90B84CC8-F017-4F0F-85E6-E9C4F513246C}" type="slidenum">
              <a:rPr lang="zh-CN" altLang="en-US" smtClean="0"/>
              <a:t>20</a:t>
            </a:fld>
            <a:endParaRPr lang="zh-CN" altLang="en-US"/>
          </a:p>
        </p:txBody>
      </p:sp>
    </p:spTree>
    <p:extLst>
      <p:ext uri="{BB962C8B-B14F-4D97-AF65-F5344CB8AC3E}">
        <p14:creationId xmlns:p14="http://schemas.microsoft.com/office/powerpoint/2010/main" val="153643875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人工智能的定义</a:t>
            </a:r>
          </a:p>
        </p:txBody>
      </p:sp>
      <p:sp>
        <p:nvSpPr>
          <p:cNvPr id="3" name="内容占位符 2"/>
          <p:cNvSpPr>
            <a:spLocks noGrp="1"/>
          </p:cNvSpPr>
          <p:nvPr>
            <p:ph idx="1"/>
          </p:nvPr>
        </p:nvSpPr>
        <p:spPr/>
        <p:txBody>
          <a:bodyPr>
            <a:normAutofit fontScale="55000" lnSpcReduction="20000"/>
          </a:bodyPr>
          <a:lstStyle/>
          <a:p>
            <a:r>
              <a:rPr lang="zh-CN" altLang="en-US" dirty="0"/>
              <a:t>常见的定义：</a:t>
            </a:r>
            <a:endParaRPr lang="en-US" altLang="zh-CN" dirty="0"/>
          </a:p>
          <a:p>
            <a:pPr lvl="1"/>
            <a:r>
              <a:rPr lang="zh-CN" altLang="en-US" dirty="0"/>
              <a:t>人工智能是一门科学，它使机器做那些由人需要通过智能来做的事情</a:t>
            </a:r>
            <a:endParaRPr lang="en-US" altLang="zh-CN" b="1" dirty="0"/>
          </a:p>
          <a:p>
            <a:pPr lvl="2"/>
            <a:r>
              <a:rPr lang="en-US" altLang="zh-CN" dirty="0"/>
              <a:t>Marvin Lee Minsky </a:t>
            </a:r>
          </a:p>
          <a:p>
            <a:pPr lvl="3"/>
            <a:r>
              <a:rPr lang="en-US" altLang="zh-CN" dirty="0">
                <a:hlinkClick r:id="rId3"/>
              </a:rPr>
              <a:t>http://www.geekpark.net/news/214613</a:t>
            </a:r>
            <a:r>
              <a:rPr lang="en-US" altLang="zh-CN" dirty="0"/>
              <a:t> </a:t>
            </a:r>
          </a:p>
          <a:p>
            <a:pPr lvl="3"/>
            <a:r>
              <a:rPr lang="en-US" altLang="zh-CN" dirty="0">
                <a:hlinkClick r:id="rId4"/>
              </a:rPr>
              <a:t>http://blog.sciencenet.cn/blog-2374-962496.html</a:t>
            </a:r>
            <a:r>
              <a:rPr lang="en-US" altLang="zh-CN" dirty="0"/>
              <a:t> </a:t>
            </a:r>
          </a:p>
          <a:p>
            <a:pPr lvl="3"/>
            <a:r>
              <a:rPr lang="en-US" altLang="zh-CN" dirty="0">
                <a:hlinkClick r:id="rId5"/>
              </a:rPr>
              <a:t>https://baike.baidu.com/item/</a:t>
            </a:r>
            <a:r>
              <a:rPr lang="zh-CN" altLang="en-US" dirty="0">
                <a:hlinkClick r:id="rId5"/>
              </a:rPr>
              <a:t>马文</a:t>
            </a:r>
            <a:r>
              <a:rPr lang="en-US" altLang="zh-CN" dirty="0">
                <a:hlinkClick r:id="rId5"/>
              </a:rPr>
              <a:t>·</a:t>
            </a:r>
            <a:r>
              <a:rPr lang="zh-CN" altLang="en-US" dirty="0">
                <a:hlinkClick r:id="rId5"/>
              </a:rPr>
              <a:t>明斯基</a:t>
            </a:r>
            <a:r>
              <a:rPr lang="zh-CN" altLang="en-US" dirty="0"/>
              <a:t> </a:t>
            </a:r>
            <a:endParaRPr lang="en-US" altLang="zh-CN" dirty="0"/>
          </a:p>
          <a:p>
            <a:pPr lvl="1"/>
            <a:r>
              <a:rPr lang="zh-CN" altLang="en-US" dirty="0"/>
              <a:t>人工智能是关于知识的科学</a:t>
            </a:r>
            <a:endParaRPr lang="en-US" altLang="zh-CN" dirty="0"/>
          </a:p>
          <a:p>
            <a:pPr lvl="2"/>
            <a:r>
              <a:rPr lang="en-US" altLang="zh-CN" dirty="0"/>
              <a:t>Nils John Nilsson</a:t>
            </a:r>
          </a:p>
          <a:p>
            <a:pPr lvl="3"/>
            <a:r>
              <a:rPr lang="en-US" altLang="zh-CN" dirty="0">
                <a:hlinkClick r:id="rId6"/>
              </a:rPr>
              <a:t>http://ai.stanford.edu/~nilsson/</a:t>
            </a:r>
            <a:r>
              <a:rPr lang="en-US" altLang="zh-CN" dirty="0"/>
              <a:t> </a:t>
            </a:r>
          </a:p>
          <a:p>
            <a:pPr lvl="3"/>
            <a:r>
              <a:rPr lang="en-US" altLang="zh-CN" dirty="0">
                <a:hlinkClick r:id="rId7"/>
              </a:rPr>
              <a:t>https://en.wikipedia.org/wiki/Nils_John_Nilsson</a:t>
            </a:r>
            <a:r>
              <a:rPr lang="en-US" altLang="zh-CN" dirty="0"/>
              <a:t> </a:t>
            </a:r>
          </a:p>
          <a:p>
            <a:pPr lvl="2"/>
            <a:r>
              <a:rPr lang="zh-CN" altLang="en-US" dirty="0"/>
              <a:t>国外经典教材：</a:t>
            </a:r>
            <a:r>
              <a:rPr lang="en-US" altLang="zh-CN" dirty="0"/>
              <a:t>《</a:t>
            </a:r>
            <a:r>
              <a:rPr lang="zh-CN" altLang="en-US" dirty="0"/>
              <a:t>人工智能</a:t>
            </a:r>
            <a:r>
              <a:rPr lang="en-US" altLang="zh-CN" dirty="0"/>
              <a:t>》</a:t>
            </a:r>
            <a:r>
              <a:rPr lang="zh-CN" altLang="en-US" dirty="0"/>
              <a:t> 作者</a:t>
            </a:r>
            <a:endParaRPr lang="en-US" altLang="zh-CN" dirty="0"/>
          </a:p>
          <a:p>
            <a:r>
              <a:rPr lang="zh-CN" altLang="en-US" dirty="0"/>
              <a:t>还有很多的定义， 并不标准，选哪个？为什么？</a:t>
            </a:r>
            <a:endParaRPr lang="en-US" altLang="zh-CN" dirty="0"/>
          </a:p>
          <a:p>
            <a:pPr lvl="1"/>
            <a:r>
              <a:rPr lang="zh-CN" altLang="en-US" dirty="0"/>
              <a:t>能够感知环境，并未获得最佳结果、采取理性行为的智能体。</a:t>
            </a:r>
            <a:endParaRPr lang="en-US" altLang="zh-CN" dirty="0"/>
          </a:p>
          <a:p>
            <a:pPr lvl="2"/>
            <a:r>
              <a:rPr lang="zh-CN" altLang="en-US" dirty="0">
                <a:hlinkClick r:id="rId8"/>
              </a:rPr>
              <a:t>人工智能：一种现代的方法（第</a:t>
            </a:r>
            <a:r>
              <a:rPr lang="en-US" altLang="zh-CN" dirty="0">
                <a:hlinkClick r:id="rId8"/>
              </a:rPr>
              <a:t>3</a:t>
            </a:r>
            <a:r>
              <a:rPr lang="zh-CN" altLang="en-US" dirty="0">
                <a:hlinkClick r:id="rId8"/>
              </a:rPr>
              <a:t>版）</a:t>
            </a:r>
            <a:r>
              <a:rPr lang="en-US" altLang="zh-CN" dirty="0">
                <a:hlinkClick r:id="rId8"/>
              </a:rPr>
              <a:t>_</a:t>
            </a:r>
            <a:r>
              <a:rPr lang="zh-CN" altLang="en-US" dirty="0">
                <a:hlinkClick r:id="rId8"/>
              </a:rPr>
              <a:t>百度百科 </a:t>
            </a:r>
            <a:r>
              <a:rPr lang="en-US" altLang="zh-CN" dirty="0">
                <a:hlinkClick r:id="rId8"/>
              </a:rPr>
              <a:t>(baidu.com)</a:t>
            </a:r>
            <a:endParaRPr lang="en-US" altLang="zh-CN" dirty="0"/>
          </a:p>
          <a:p>
            <a:pPr lvl="2"/>
            <a:r>
              <a:rPr lang="zh-CN" altLang="en-US" dirty="0">
                <a:hlinkClick r:id="rId9"/>
              </a:rPr>
              <a:t>人工智能 </a:t>
            </a:r>
            <a:r>
              <a:rPr lang="en-US" altLang="zh-CN" dirty="0">
                <a:hlinkClick r:id="rId9"/>
              </a:rPr>
              <a:t>(</a:t>
            </a:r>
            <a:r>
              <a:rPr lang="zh-CN" altLang="en-US" dirty="0">
                <a:hlinkClick r:id="rId9"/>
              </a:rPr>
              <a:t>豆瓣</a:t>
            </a:r>
            <a:r>
              <a:rPr lang="en-US" altLang="zh-CN" dirty="0">
                <a:hlinkClick r:id="rId9"/>
              </a:rPr>
              <a:t>) (douban.com)</a:t>
            </a:r>
            <a:endParaRPr lang="en-US" altLang="zh-CN" dirty="0"/>
          </a:p>
          <a:p>
            <a:pPr lvl="2"/>
            <a:r>
              <a:rPr lang="zh-CN" altLang="en-US" b="0" i="0" dirty="0">
                <a:solidFill>
                  <a:srgbClr val="111111"/>
                </a:solidFill>
                <a:effectLst/>
                <a:latin typeface="Helvetica" panose="020B0604020202020204" pitchFamily="34" charset="0"/>
              </a:rPr>
              <a:t>最权威、最经典的人工智能教材</a:t>
            </a:r>
            <a:endParaRPr lang="en-US" altLang="zh-CN" dirty="0"/>
          </a:p>
        </p:txBody>
      </p:sp>
      <p:sp>
        <p:nvSpPr>
          <p:cNvPr id="4" name="日期占位符 3">
            <a:extLst>
              <a:ext uri="{FF2B5EF4-FFF2-40B4-BE49-F238E27FC236}">
                <a16:creationId xmlns:a16="http://schemas.microsoft.com/office/drawing/2014/main" id="{0C448F7A-05CF-AC02-2B76-62DD27C56D65}"/>
              </a:ext>
            </a:extLst>
          </p:cNvPr>
          <p:cNvSpPr>
            <a:spLocks noGrp="1"/>
          </p:cNvSpPr>
          <p:nvPr>
            <p:ph type="dt" sz="half" idx="10"/>
          </p:nvPr>
        </p:nvSpPr>
        <p:spPr/>
        <p:txBody>
          <a:bodyPr/>
          <a:lstStyle/>
          <a:p>
            <a:fld id="{4E120664-9FE5-4EB8-9888-5220E5653B83}"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9B3AE991-94D0-0885-120F-BBFF322442F4}"/>
              </a:ext>
            </a:extLst>
          </p:cNvPr>
          <p:cNvSpPr>
            <a:spLocks noGrp="1"/>
          </p:cNvSpPr>
          <p:nvPr>
            <p:ph type="sldNum" sz="quarter" idx="12"/>
          </p:nvPr>
        </p:nvSpPr>
        <p:spPr/>
        <p:txBody>
          <a:bodyPr/>
          <a:lstStyle/>
          <a:p>
            <a:fld id="{90B84CC8-F017-4F0F-85E6-E9C4F513246C}" type="slidenum">
              <a:rPr lang="zh-CN" altLang="en-US" smtClean="0"/>
              <a:t>21</a:t>
            </a:fld>
            <a:endParaRPr lang="zh-CN" altLang="en-US"/>
          </a:p>
        </p:txBody>
      </p:sp>
    </p:spTree>
    <p:extLst>
      <p:ext uri="{BB962C8B-B14F-4D97-AF65-F5344CB8AC3E}">
        <p14:creationId xmlns:p14="http://schemas.microsoft.com/office/powerpoint/2010/main" val="39451135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人工智能到现在为止没有统一的定义</a:t>
            </a:r>
            <a:endParaRPr lang="zh-CN" altLang="en-US" dirty="0"/>
          </a:p>
        </p:txBody>
      </p:sp>
      <p:sp>
        <p:nvSpPr>
          <p:cNvPr id="3" name="内容占位符 2"/>
          <p:cNvSpPr>
            <a:spLocks noGrp="1"/>
          </p:cNvSpPr>
          <p:nvPr>
            <p:ph idx="1"/>
          </p:nvPr>
        </p:nvSpPr>
        <p:spPr/>
        <p:txBody>
          <a:bodyPr/>
          <a:lstStyle/>
          <a:p>
            <a:r>
              <a:rPr kumimoji="1" lang="zh-CN" altLang="en-US" dirty="0"/>
              <a:t>以上两个常见定义中，第二个定义更为常用。</a:t>
            </a:r>
            <a:endParaRPr kumimoji="1" lang="en-US" altLang="zh-CN" dirty="0"/>
          </a:p>
          <a:p>
            <a:r>
              <a:rPr kumimoji="1" lang="zh-CN" altLang="en-US" dirty="0"/>
              <a:t>原因很简单：</a:t>
            </a:r>
            <a:endParaRPr kumimoji="1" lang="en-US" altLang="zh-CN" dirty="0"/>
          </a:p>
          <a:p>
            <a:pPr lvl="1"/>
            <a:r>
              <a:rPr kumimoji="1" lang="zh-CN" altLang="en-US" dirty="0"/>
              <a:t>第一个定义涉及两个未准确定义的概念：人、智能。</a:t>
            </a:r>
            <a:r>
              <a:rPr kumimoji="1" lang="en-US" altLang="zh-CN" dirty="0"/>
              <a:t> </a:t>
            </a:r>
          </a:p>
          <a:p>
            <a:pPr lvl="1"/>
            <a:r>
              <a:rPr kumimoji="1" lang="zh-CN" altLang="en-US" dirty="0"/>
              <a:t>第二个定义只涉及一个未准确定义概念：</a:t>
            </a:r>
            <a:r>
              <a:rPr kumimoji="1" lang="en-US" altLang="zh-CN" dirty="0"/>
              <a:t> </a:t>
            </a:r>
            <a:r>
              <a:rPr kumimoji="1" lang="zh-CN" altLang="en-US" dirty="0"/>
              <a:t>知识。</a:t>
            </a:r>
            <a:endParaRPr kumimoji="1" lang="en-US" altLang="zh-CN" dirty="0"/>
          </a:p>
          <a:p>
            <a:r>
              <a:rPr kumimoji="1" lang="zh-CN" altLang="en-US" dirty="0"/>
              <a:t>在人、智能、知识这三个概念中，知识研究得比较彻底，而且是智能的基础。</a:t>
            </a:r>
            <a:endParaRPr kumimoji="1" lang="en-US" altLang="zh-CN" dirty="0"/>
          </a:p>
          <a:p>
            <a:pPr lvl="1"/>
            <a:r>
              <a:rPr lang="zh-CN" altLang="en-US" dirty="0"/>
              <a:t>如何定义知识？</a:t>
            </a:r>
          </a:p>
          <a:p>
            <a:pPr lvl="1"/>
            <a:endParaRPr kumimoji="1" lang="en-US" altLang="zh-CN" dirty="0"/>
          </a:p>
          <a:p>
            <a:endParaRPr lang="zh-CN" altLang="en-US" dirty="0"/>
          </a:p>
        </p:txBody>
      </p:sp>
      <p:sp>
        <p:nvSpPr>
          <p:cNvPr id="4" name="日期占位符 3">
            <a:extLst>
              <a:ext uri="{FF2B5EF4-FFF2-40B4-BE49-F238E27FC236}">
                <a16:creationId xmlns:a16="http://schemas.microsoft.com/office/drawing/2014/main" id="{05041A6B-131B-7DB5-5859-A344BC22F717}"/>
              </a:ext>
            </a:extLst>
          </p:cNvPr>
          <p:cNvSpPr>
            <a:spLocks noGrp="1"/>
          </p:cNvSpPr>
          <p:nvPr>
            <p:ph type="dt" sz="half" idx="10"/>
          </p:nvPr>
        </p:nvSpPr>
        <p:spPr/>
        <p:txBody>
          <a:bodyPr/>
          <a:lstStyle/>
          <a:p>
            <a:fld id="{AD16BF44-8E2C-4364-9E43-75EF8F2E6056}"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7DD57438-15AF-7C9A-C792-91B734F3A521}"/>
              </a:ext>
            </a:extLst>
          </p:cNvPr>
          <p:cNvSpPr>
            <a:spLocks noGrp="1"/>
          </p:cNvSpPr>
          <p:nvPr>
            <p:ph type="sldNum" sz="quarter" idx="12"/>
          </p:nvPr>
        </p:nvSpPr>
        <p:spPr/>
        <p:txBody>
          <a:bodyPr/>
          <a:lstStyle/>
          <a:p>
            <a:fld id="{90B84CC8-F017-4F0F-85E6-E9C4F513246C}" type="slidenum">
              <a:rPr lang="zh-CN" altLang="en-US" smtClean="0"/>
              <a:t>22</a:t>
            </a:fld>
            <a:endParaRPr lang="zh-CN" altLang="en-US"/>
          </a:p>
        </p:txBody>
      </p:sp>
    </p:spTree>
    <p:extLst>
      <p:ext uri="{BB962C8B-B14F-4D97-AF65-F5344CB8AC3E}">
        <p14:creationId xmlns:p14="http://schemas.microsoft.com/office/powerpoint/2010/main" val="3894212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a:t>
            </a:r>
            <a:br>
              <a:rPr lang="en-US" altLang="zh-CN" dirty="0"/>
            </a:br>
            <a:r>
              <a:rPr lang="zh-CN" altLang="en-US" dirty="0"/>
              <a:t> </a:t>
            </a:r>
            <a:r>
              <a:rPr lang="en-US" altLang="zh-CN" dirty="0"/>
              <a:t>- </a:t>
            </a:r>
            <a:r>
              <a:rPr lang="zh-CN" altLang="en-US" dirty="0"/>
              <a:t>到如今为止， 依然没有确切定义</a:t>
            </a:r>
          </a:p>
        </p:txBody>
      </p:sp>
      <p:sp>
        <p:nvSpPr>
          <p:cNvPr id="3" name="内容占位符 2"/>
          <p:cNvSpPr>
            <a:spLocks noGrp="1"/>
          </p:cNvSpPr>
          <p:nvPr>
            <p:ph idx="1"/>
          </p:nvPr>
        </p:nvSpPr>
        <p:spPr/>
        <p:txBody>
          <a:bodyPr>
            <a:normAutofit fontScale="62500" lnSpcReduction="20000"/>
          </a:bodyPr>
          <a:lstStyle/>
          <a:p>
            <a:r>
              <a:rPr lang="en-US" altLang="zh-CN" dirty="0"/>
              <a:t>Plato: </a:t>
            </a:r>
            <a:r>
              <a:rPr lang="zh-CN" altLang="en-US" dirty="0"/>
              <a:t>被证实的（</a:t>
            </a:r>
            <a:r>
              <a:rPr lang="en-US" altLang="zh-CN" dirty="0"/>
              <a:t>justified), </a:t>
            </a:r>
            <a:r>
              <a:rPr lang="zh-CN" altLang="en-US" dirty="0"/>
              <a:t>真的（</a:t>
            </a:r>
            <a:r>
              <a:rPr lang="en-US" altLang="zh-CN" dirty="0"/>
              <a:t>true) </a:t>
            </a:r>
            <a:r>
              <a:rPr lang="zh-CN" altLang="en-US" dirty="0"/>
              <a:t>和被相信的</a:t>
            </a:r>
            <a:r>
              <a:rPr lang="en-US" altLang="zh-CN" dirty="0"/>
              <a:t>(believed)</a:t>
            </a:r>
            <a:r>
              <a:rPr lang="zh-CN" altLang="en-US" dirty="0"/>
              <a:t>的陈述</a:t>
            </a:r>
            <a:endParaRPr lang="en-US" altLang="zh-CN" dirty="0"/>
          </a:p>
          <a:p>
            <a:pPr lvl="1"/>
            <a:r>
              <a:rPr lang="zh-CN" altLang="en-US" dirty="0"/>
              <a:t>柏拉图</a:t>
            </a:r>
            <a:r>
              <a:rPr lang="en-US" altLang="zh-CN" dirty="0"/>
              <a:t>《</a:t>
            </a:r>
            <a:r>
              <a:rPr lang="zh-CN" altLang="en-US" dirty="0"/>
              <a:t>泰阿泰德篇</a:t>
            </a:r>
            <a:r>
              <a:rPr lang="en-US" altLang="zh-CN" dirty="0"/>
              <a:t>》 - </a:t>
            </a:r>
            <a:r>
              <a:rPr lang="zh-CN" altLang="en-US" dirty="0"/>
              <a:t>简称：知识的</a:t>
            </a:r>
            <a:r>
              <a:rPr lang="en-US" altLang="zh-CN" dirty="0"/>
              <a:t>JTB</a:t>
            </a:r>
            <a:r>
              <a:rPr lang="zh-CN" altLang="en-US" dirty="0"/>
              <a:t>条件。</a:t>
            </a:r>
          </a:p>
          <a:p>
            <a:r>
              <a:rPr lang="zh-CN" altLang="en-US" dirty="0"/>
              <a:t>盖梯尔悖论（</a:t>
            </a:r>
            <a:r>
              <a:rPr lang="en-US" altLang="zh-CN" dirty="0"/>
              <a:t>The </a:t>
            </a:r>
            <a:r>
              <a:rPr lang="en-US" altLang="zh-CN" dirty="0" err="1"/>
              <a:t>Gettier</a:t>
            </a:r>
            <a:r>
              <a:rPr lang="en-US" altLang="zh-CN" dirty="0"/>
              <a:t> Problem, 1963)</a:t>
            </a:r>
          </a:p>
          <a:p>
            <a:pPr lvl="1"/>
            <a:r>
              <a:rPr lang="zh-CN" altLang="en-US" dirty="0"/>
              <a:t>传统的三重分析：</a:t>
            </a:r>
            <a:r>
              <a:rPr lang="en-US" altLang="zh-CN" dirty="0"/>
              <a:t>A</a:t>
            </a:r>
            <a:r>
              <a:rPr lang="zh-CN" altLang="en-US" dirty="0"/>
              <a:t>知道</a:t>
            </a:r>
            <a:r>
              <a:rPr lang="en-US" altLang="zh-CN" dirty="0"/>
              <a:t>P</a:t>
            </a:r>
            <a:r>
              <a:rPr lang="zh-CN" altLang="en-US" dirty="0"/>
              <a:t>，当且仅当（</a:t>
            </a:r>
            <a:r>
              <a:rPr lang="en-US" altLang="zh-CN" dirty="0"/>
              <a:t>1</a:t>
            </a:r>
            <a:r>
              <a:rPr lang="zh-CN" altLang="en-US" dirty="0"/>
              <a:t>）</a:t>
            </a:r>
            <a:r>
              <a:rPr lang="en-US" altLang="zh-CN" dirty="0"/>
              <a:t>P</a:t>
            </a:r>
            <a:r>
              <a:rPr lang="zh-CN" altLang="en-US" dirty="0"/>
              <a:t>是真的，（</a:t>
            </a:r>
            <a:r>
              <a:rPr lang="en-US" altLang="zh-CN" dirty="0"/>
              <a:t>2</a:t>
            </a:r>
            <a:r>
              <a:rPr lang="zh-CN" altLang="en-US" dirty="0"/>
              <a:t>）</a:t>
            </a:r>
            <a:r>
              <a:rPr lang="en-US" altLang="zh-CN" dirty="0"/>
              <a:t>A</a:t>
            </a:r>
            <a:r>
              <a:rPr lang="zh-CN" altLang="en-US" dirty="0"/>
              <a:t>相信</a:t>
            </a:r>
            <a:r>
              <a:rPr lang="en-US" altLang="zh-CN" dirty="0"/>
              <a:t>P</a:t>
            </a:r>
            <a:r>
              <a:rPr lang="zh-CN" altLang="en-US" dirty="0"/>
              <a:t>，（</a:t>
            </a:r>
            <a:r>
              <a:rPr lang="en-US" altLang="zh-CN" dirty="0"/>
              <a:t>3</a:t>
            </a:r>
            <a:r>
              <a:rPr lang="zh-CN" altLang="en-US" dirty="0"/>
              <a:t>）</a:t>
            </a:r>
            <a:r>
              <a:rPr lang="en-US" altLang="zh-CN" dirty="0"/>
              <a:t>A</a:t>
            </a:r>
            <a:r>
              <a:rPr lang="zh-CN" altLang="en-US" dirty="0"/>
              <a:t>有充分的理由相信</a:t>
            </a:r>
            <a:r>
              <a:rPr lang="en-US" altLang="zh-CN" dirty="0"/>
              <a:t>P</a:t>
            </a:r>
            <a:r>
              <a:rPr lang="zh-CN" altLang="en-US" dirty="0"/>
              <a:t>。</a:t>
            </a:r>
            <a:endParaRPr lang="en-US" altLang="zh-CN" dirty="0"/>
          </a:p>
          <a:p>
            <a:pPr lvl="1"/>
            <a:r>
              <a:rPr lang="zh-CN" altLang="en-US" dirty="0"/>
              <a:t>盖梯尔在题为</a:t>
            </a:r>
            <a:r>
              <a:rPr lang="en-US" altLang="zh-CN" dirty="0"/>
              <a:t>《</a:t>
            </a:r>
            <a:r>
              <a:rPr lang="zh-CN" altLang="en-US" dirty="0"/>
              <a:t>明辨了的信念就是知识吗？</a:t>
            </a:r>
            <a:r>
              <a:rPr lang="en-US" altLang="zh-CN" dirty="0"/>
              <a:t>》</a:t>
            </a:r>
            <a:r>
              <a:rPr lang="zh-CN" altLang="en-US" dirty="0"/>
              <a:t>（</a:t>
            </a:r>
            <a:r>
              <a:rPr lang="en-US" altLang="zh-CN" dirty="0"/>
              <a:t>《</a:t>
            </a:r>
            <a:r>
              <a:rPr lang="zh-CN" altLang="en-US" dirty="0"/>
              <a:t>分析</a:t>
            </a:r>
            <a:r>
              <a:rPr lang="en-US" altLang="zh-CN" dirty="0"/>
              <a:t>》</a:t>
            </a:r>
            <a:r>
              <a:rPr lang="zh-CN" altLang="en-US" dirty="0"/>
              <a:t>，</a:t>
            </a:r>
            <a:r>
              <a:rPr lang="en-US" altLang="zh-CN" dirty="0"/>
              <a:t>1963</a:t>
            </a:r>
            <a:r>
              <a:rPr lang="zh-CN" altLang="en-US" dirty="0"/>
              <a:t>年）一文中提出挑战。 </a:t>
            </a:r>
            <a:endParaRPr lang="en-US" altLang="zh-CN" dirty="0"/>
          </a:p>
          <a:p>
            <a:pPr lvl="1"/>
            <a:r>
              <a:rPr lang="zh-CN" altLang="en-US" dirty="0"/>
              <a:t>斯密斯与约翰申请同一个工作</a:t>
            </a:r>
            <a:r>
              <a:rPr lang="en-US" altLang="zh-CN" dirty="0"/>
              <a:t>…</a:t>
            </a:r>
          </a:p>
          <a:p>
            <a:r>
              <a:rPr lang="zh-CN" altLang="en-US" dirty="0"/>
              <a:t>其他定义：</a:t>
            </a:r>
            <a:endParaRPr lang="en-US" altLang="zh-CN" dirty="0"/>
          </a:p>
          <a:p>
            <a:pPr lvl="1"/>
            <a:r>
              <a:rPr lang="en-US" altLang="zh-CN" dirty="0"/>
              <a:t>Quinn</a:t>
            </a:r>
            <a:r>
              <a:rPr lang="zh-CN" altLang="en-US" dirty="0"/>
              <a:t>（</a:t>
            </a:r>
            <a:r>
              <a:rPr lang="en-US" altLang="zh-CN" dirty="0"/>
              <a:t>1996</a:t>
            </a:r>
            <a:r>
              <a:rPr lang="zh-CN" altLang="en-US" dirty="0"/>
              <a:t>）：知识是存在于专业人员身上的技能财产，可分为：实证知识、高级技能、系统认知、自我激励创造力等。</a:t>
            </a:r>
          </a:p>
          <a:p>
            <a:pPr lvl="1"/>
            <a:r>
              <a:rPr lang="en-US" altLang="zh-CN" dirty="0"/>
              <a:t>Harris(1996):</a:t>
            </a:r>
            <a:r>
              <a:rPr lang="zh-CN" altLang="en-US" dirty="0"/>
              <a:t>知识是资讯、文化脉络及经验的组合</a:t>
            </a:r>
          </a:p>
          <a:p>
            <a:pPr lvl="1"/>
            <a:r>
              <a:rPr lang="en-US" altLang="zh-CN" dirty="0" err="1"/>
              <a:t>Qunitas</a:t>
            </a:r>
            <a:r>
              <a:rPr lang="en-US" altLang="zh-CN" dirty="0"/>
              <a:t>(1997): </a:t>
            </a:r>
            <a:r>
              <a:rPr lang="zh-CN" altLang="en-US" dirty="0"/>
              <a:t>知识是企业无形资产。</a:t>
            </a:r>
          </a:p>
          <a:p>
            <a:pPr lvl="1"/>
            <a:r>
              <a:rPr lang="en-US" altLang="zh-CN" dirty="0" err="1"/>
              <a:t>Nonaka</a:t>
            </a:r>
            <a:r>
              <a:rPr lang="en-US" altLang="zh-CN" dirty="0"/>
              <a:t>(1994):</a:t>
            </a:r>
            <a:r>
              <a:rPr lang="zh-CN" altLang="en-US" dirty="0"/>
              <a:t>认为当讯息（</a:t>
            </a:r>
            <a:r>
              <a:rPr lang="en-US" altLang="zh-CN" dirty="0"/>
              <a:t>message</a:t>
            </a:r>
            <a:r>
              <a:rPr lang="zh-CN" altLang="en-US" dirty="0"/>
              <a:t>）被赋予意义后，就成为资讯（</a:t>
            </a:r>
            <a:r>
              <a:rPr lang="en-US" altLang="zh-CN" dirty="0"/>
              <a:t>information</a:t>
            </a:r>
            <a:r>
              <a:rPr lang="zh-CN" altLang="en-US" dirty="0"/>
              <a:t>），而资讯再经过整理后，才转化为知识（</a:t>
            </a:r>
            <a:r>
              <a:rPr lang="en-US" altLang="zh-CN" dirty="0"/>
              <a:t>knowledge</a:t>
            </a:r>
            <a:r>
              <a:rPr lang="zh-CN" altLang="en-US" dirty="0"/>
              <a:t>）。知识是人类理解与学习的结果。</a:t>
            </a:r>
          </a:p>
        </p:txBody>
      </p:sp>
      <p:sp>
        <p:nvSpPr>
          <p:cNvPr id="4" name="日期占位符 3">
            <a:extLst>
              <a:ext uri="{FF2B5EF4-FFF2-40B4-BE49-F238E27FC236}">
                <a16:creationId xmlns:a16="http://schemas.microsoft.com/office/drawing/2014/main" id="{9D40577C-6F5A-0FC1-E42A-661EE817F6D4}"/>
              </a:ext>
            </a:extLst>
          </p:cNvPr>
          <p:cNvSpPr>
            <a:spLocks noGrp="1"/>
          </p:cNvSpPr>
          <p:nvPr>
            <p:ph type="dt" sz="half" idx="10"/>
          </p:nvPr>
        </p:nvSpPr>
        <p:spPr/>
        <p:txBody>
          <a:bodyPr/>
          <a:lstStyle/>
          <a:p>
            <a:fld id="{BD01698A-2DE2-4120-AD99-EE1B48B09959}"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3BA05F93-D795-2EED-9A98-1027C16246B4}"/>
              </a:ext>
            </a:extLst>
          </p:cNvPr>
          <p:cNvSpPr>
            <a:spLocks noGrp="1"/>
          </p:cNvSpPr>
          <p:nvPr>
            <p:ph type="sldNum" sz="quarter" idx="12"/>
          </p:nvPr>
        </p:nvSpPr>
        <p:spPr/>
        <p:txBody>
          <a:bodyPr/>
          <a:lstStyle/>
          <a:p>
            <a:fld id="{90B84CC8-F017-4F0F-85E6-E9C4F513246C}" type="slidenum">
              <a:rPr lang="zh-CN" altLang="en-US" smtClean="0"/>
              <a:t>23</a:t>
            </a:fld>
            <a:endParaRPr lang="zh-CN" altLang="en-US"/>
          </a:p>
        </p:txBody>
      </p:sp>
    </p:spTree>
    <p:extLst>
      <p:ext uri="{BB962C8B-B14F-4D97-AF65-F5344CB8AC3E}">
        <p14:creationId xmlns:p14="http://schemas.microsoft.com/office/powerpoint/2010/main" val="31802703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如何研究人工智能</a:t>
            </a:r>
          </a:p>
        </p:txBody>
      </p:sp>
      <p:sp>
        <p:nvSpPr>
          <p:cNvPr id="3" name="内容占位符 2"/>
          <p:cNvSpPr>
            <a:spLocks noGrp="1"/>
          </p:cNvSpPr>
          <p:nvPr>
            <p:ph idx="1"/>
          </p:nvPr>
        </p:nvSpPr>
        <p:spPr/>
        <p:txBody>
          <a:bodyPr>
            <a:normAutofit lnSpcReduction="10000"/>
          </a:bodyPr>
          <a:lstStyle/>
          <a:p>
            <a:r>
              <a:rPr lang="zh-CN" altLang="en-US" dirty="0"/>
              <a:t>注意到：</a:t>
            </a:r>
            <a:endParaRPr lang="en-US" altLang="zh-CN" dirty="0"/>
          </a:p>
          <a:p>
            <a:pPr lvl="1"/>
            <a:r>
              <a:rPr lang="zh-CN" altLang="en-US" dirty="0"/>
              <a:t>人工智能、智能、知识都各自是一个概念</a:t>
            </a:r>
          </a:p>
          <a:p>
            <a:r>
              <a:rPr lang="zh-CN" altLang="en-US" dirty="0"/>
              <a:t>所以研究人工智能就变成了三个问题：</a:t>
            </a:r>
            <a:endParaRPr lang="en-US" altLang="zh-CN" dirty="0"/>
          </a:p>
          <a:p>
            <a:pPr lvl="1"/>
            <a:r>
              <a:rPr lang="zh-CN" altLang="en-US" dirty="0"/>
              <a:t>如何定义一个概念？</a:t>
            </a:r>
          </a:p>
          <a:p>
            <a:pPr lvl="1"/>
            <a:r>
              <a:rPr lang="zh-CN" altLang="en-US" dirty="0"/>
              <a:t>如何表示一个概念？</a:t>
            </a:r>
          </a:p>
          <a:p>
            <a:pPr lvl="1"/>
            <a:r>
              <a:rPr lang="zh-CN" altLang="en-US" dirty="0"/>
              <a:t>如何应用一个概念？</a:t>
            </a:r>
            <a:endParaRPr lang="en-US" altLang="zh-CN" dirty="0"/>
          </a:p>
          <a:p>
            <a:r>
              <a:rPr lang="zh-CN" altLang="en-US" dirty="0"/>
              <a:t>研究人工智能需要对概念进行深入研究</a:t>
            </a:r>
            <a:endParaRPr lang="en-US" altLang="zh-CN" dirty="0"/>
          </a:p>
          <a:p>
            <a:pPr lvl="1"/>
            <a:r>
              <a:rPr kumimoji="1" lang="zh-CN" altLang="en-US" dirty="0"/>
              <a:t>首先搞懂：概念的表示与指称</a:t>
            </a:r>
            <a:endParaRPr kumimoji="1" lang="en-US" altLang="zh-CN" dirty="0"/>
          </a:p>
        </p:txBody>
      </p:sp>
      <p:sp>
        <p:nvSpPr>
          <p:cNvPr id="4" name="日期占位符 3">
            <a:extLst>
              <a:ext uri="{FF2B5EF4-FFF2-40B4-BE49-F238E27FC236}">
                <a16:creationId xmlns:a16="http://schemas.microsoft.com/office/drawing/2014/main" id="{CFE8EBDC-A919-816C-66C8-A3E06BF304E8}"/>
              </a:ext>
            </a:extLst>
          </p:cNvPr>
          <p:cNvSpPr>
            <a:spLocks noGrp="1"/>
          </p:cNvSpPr>
          <p:nvPr>
            <p:ph type="dt" sz="half" idx="10"/>
          </p:nvPr>
        </p:nvSpPr>
        <p:spPr/>
        <p:txBody>
          <a:bodyPr/>
          <a:lstStyle/>
          <a:p>
            <a:fld id="{3C9538AC-2699-4C66-93BD-B48CF26747B9}"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9057D261-3258-5F09-D42F-3E0576D9DB65}"/>
              </a:ext>
            </a:extLst>
          </p:cNvPr>
          <p:cNvSpPr>
            <a:spLocks noGrp="1"/>
          </p:cNvSpPr>
          <p:nvPr>
            <p:ph type="sldNum" sz="quarter" idx="12"/>
          </p:nvPr>
        </p:nvSpPr>
        <p:spPr/>
        <p:txBody>
          <a:bodyPr/>
          <a:lstStyle/>
          <a:p>
            <a:fld id="{90B84CC8-F017-4F0F-85E6-E9C4F513246C}" type="slidenum">
              <a:rPr lang="zh-CN" altLang="en-US" smtClean="0"/>
              <a:t>24</a:t>
            </a:fld>
            <a:endParaRPr lang="zh-CN" altLang="en-US"/>
          </a:p>
        </p:txBody>
      </p:sp>
    </p:spTree>
    <p:extLst>
      <p:ext uri="{BB962C8B-B14F-4D97-AF65-F5344CB8AC3E}">
        <p14:creationId xmlns:p14="http://schemas.microsoft.com/office/powerpoint/2010/main" val="27624628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概念（词）的经典表示</a:t>
            </a:r>
          </a:p>
        </p:txBody>
      </p:sp>
      <p:sp>
        <p:nvSpPr>
          <p:cNvPr id="3" name="内容占位符 2"/>
          <p:cNvSpPr>
            <a:spLocks noGrp="1"/>
          </p:cNvSpPr>
          <p:nvPr>
            <p:ph idx="1"/>
          </p:nvPr>
        </p:nvSpPr>
        <p:spPr/>
        <p:txBody>
          <a:bodyPr>
            <a:normAutofit fontScale="77500" lnSpcReduction="20000"/>
          </a:bodyPr>
          <a:lstStyle/>
          <a:p>
            <a:r>
              <a:rPr lang="zh-CN" altLang="en-US" dirty="0"/>
              <a:t>经典“概念”的定义有三部分组成：</a:t>
            </a:r>
            <a:endParaRPr lang="en-US" altLang="zh-CN" dirty="0"/>
          </a:p>
          <a:p>
            <a:pPr lvl="1"/>
            <a:r>
              <a:rPr lang="zh-CN" altLang="en-US" dirty="0"/>
              <a:t>符号表示： 名字（说明这个概念叫什么）， 指名</a:t>
            </a:r>
          </a:p>
          <a:p>
            <a:pPr lvl="1"/>
            <a:r>
              <a:rPr lang="zh-CN" altLang="en-US" dirty="0"/>
              <a:t>内涵表示： 命题（由命题表示，命题是能判断真假的陈述句）， 指心</a:t>
            </a:r>
          </a:p>
          <a:p>
            <a:pPr lvl="1"/>
            <a:r>
              <a:rPr lang="zh-CN" altLang="en-US" dirty="0"/>
              <a:t>外延表示： 经典集合（说明与概念对应的实际对象是哪些），指物</a:t>
            </a:r>
            <a:endParaRPr lang="en-US" altLang="zh-CN" dirty="0"/>
          </a:p>
          <a:p>
            <a:r>
              <a:rPr lang="zh-CN" altLang="en-US" dirty="0"/>
              <a:t>例子： </a:t>
            </a:r>
          </a:p>
          <a:p>
            <a:pPr lvl="1"/>
            <a:r>
              <a:rPr lang="zh-CN" altLang="en-US" dirty="0"/>
              <a:t>符号表示：素数</a:t>
            </a:r>
          </a:p>
          <a:p>
            <a:pPr lvl="1"/>
            <a:r>
              <a:rPr lang="zh-CN" altLang="en-US" dirty="0"/>
              <a:t>内涵表示：只能够被</a:t>
            </a:r>
            <a:r>
              <a:rPr lang="en-US" altLang="zh-CN" dirty="0"/>
              <a:t>1</a:t>
            </a:r>
            <a:r>
              <a:rPr lang="zh-CN" altLang="en-US" dirty="0"/>
              <a:t>和自身整除的自然数</a:t>
            </a:r>
          </a:p>
          <a:p>
            <a:pPr lvl="1"/>
            <a:r>
              <a:rPr lang="zh-CN" altLang="en-US" dirty="0"/>
              <a:t>外延表示：｛</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5</a:t>
            </a:r>
            <a:r>
              <a:rPr lang="zh-CN" altLang="en-US" dirty="0"/>
              <a:t>，</a:t>
            </a:r>
            <a:r>
              <a:rPr lang="en-US" altLang="zh-CN" dirty="0"/>
              <a:t>7</a:t>
            </a:r>
            <a:r>
              <a:rPr lang="zh-CN" altLang="en-US" dirty="0"/>
              <a:t>，</a:t>
            </a:r>
            <a:r>
              <a:rPr lang="en-US" altLang="zh-CN" dirty="0"/>
              <a:t>11</a:t>
            </a:r>
            <a:r>
              <a:rPr lang="zh-CN" altLang="en-US" dirty="0"/>
              <a:t>，</a:t>
            </a:r>
            <a:r>
              <a:rPr lang="en-US" altLang="zh-CN" dirty="0"/>
              <a:t>13</a:t>
            </a:r>
            <a:r>
              <a:rPr lang="zh-CN" altLang="en-US" dirty="0"/>
              <a:t>，</a:t>
            </a:r>
            <a:r>
              <a:rPr lang="en-US" altLang="zh-CN" dirty="0"/>
              <a:t>17</a:t>
            </a:r>
            <a:r>
              <a:rPr lang="zh-CN" altLang="en-US" dirty="0"/>
              <a:t>，</a:t>
            </a:r>
            <a:r>
              <a:rPr lang="en-US" altLang="zh-CN" dirty="0"/>
              <a:t>19</a:t>
            </a:r>
            <a:r>
              <a:rPr lang="zh-CN" altLang="en-US" dirty="0"/>
              <a:t>，</a:t>
            </a:r>
            <a:r>
              <a:rPr lang="en-US" altLang="zh-CN" dirty="0"/>
              <a:t>23</a:t>
            </a:r>
            <a:r>
              <a:rPr lang="zh-CN" altLang="en-US" dirty="0"/>
              <a:t>，</a:t>
            </a:r>
            <a:r>
              <a:rPr lang="en-US" altLang="zh-CN" dirty="0"/>
              <a:t>29</a:t>
            </a:r>
            <a:r>
              <a:rPr lang="zh-CN" altLang="en-US" dirty="0"/>
              <a:t>，</a:t>
            </a:r>
            <a:r>
              <a:rPr lang="en-US" altLang="zh-CN" dirty="0"/>
              <a:t>…}</a:t>
            </a:r>
          </a:p>
          <a:p>
            <a:r>
              <a:rPr lang="zh-CN" altLang="en-US" dirty="0"/>
              <a:t>深入：</a:t>
            </a:r>
            <a:endParaRPr lang="en-US" altLang="zh-CN" dirty="0"/>
          </a:p>
          <a:p>
            <a:pPr lvl="1"/>
            <a:r>
              <a:rPr lang="zh-CN" altLang="en-US" dirty="0"/>
              <a:t>三部分各有其作用，且彼此不能互相替代。</a:t>
            </a:r>
            <a:endParaRPr lang="en-US" altLang="zh-CN" dirty="0"/>
          </a:p>
          <a:p>
            <a:pPr lvl="1"/>
            <a:r>
              <a:rPr lang="zh-CN" altLang="en-US" dirty="0"/>
              <a:t>要掌握一个概念，即必须清楚其三个功能。</a:t>
            </a:r>
          </a:p>
        </p:txBody>
      </p:sp>
      <p:sp>
        <p:nvSpPr>
          <p:cNvPr id="4" name="日期占位符 3">
            <a:extLst>
              <a:ext uri="{FF2B5EF4-FFF2-40B4-BE49-F238E27FC236}">
                <a16:creationId xmlns:a16="http://schemas.microsoft.com/office/drawing/2014/main" id="{31F14CE2-D35F-32C4-AA4D-1DE671072C02}"/>
              </a:ext>
            </a:extLst>
          </p:cNvPr>
          <p:cNvSpPr>
            <a:spLocks noGrp="1"/>
          </p:cNvSpPr>
          <p:nvPr>
            <p:ph type="dt" sz="half" idx="10"/>
          </p:nvPr>
        </p:nvSpPr>
        <p:spPr/>
        <p:txBody>
          <a:bodyPr/>
          <a:lstStyle/>
          <a:p>
            <a:fld id="{A63971E4-2251-4759-B39C-CEEFA1A189D4}"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065DCB27-F699-5C66-A34D-E0C0F0C7C473}"/>
              </a:ext>
            </a:extLst>
          </p:cNvPr>
          <p:cNvSpPr>
            <a:spLocks noGrp="1"/>
          </p:cNvSpPr>
          <p:nvPr>
            <p:ph type="sldNum" sz="quarter" idx="12"/>
          </p:nvPr>
        </p:nvSpPr>
        <p:spPr/>
        <p:txBody>
          <a:bodyPr/>
          <a:lstStyle/>
          <a:p>
            <a:fld id="{90B84CC8-F017-4F0F-85E6-E9C4F513246C}" type="slidenum">
              <a:rPr lang="zh-CN" altLang="en-US" smtClean="0"/>
              <a:t>25</a:t>
            </a:fld>
            <a:endParaRPr lang="zh-CN" altLang="en-US"/>
          </a:p>
        </p:txBody>
      </p:sp>
    </p:spTree>
    <p:extLst>
      <p:ext uri="{BB962C8B-B14F-4D97-AF65-F5344CB8AC3E}">
        <p14:creationId xmlns:p14="http://schemas.microsoft.com/office/powerpoint/2010/main" val="35863115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指名功能</a:t>
            </a:r>
          </a:p>
        </p:txBody>
      </p:sp>
      <p:sp>
        <p:nvSpPr>
          <p:cNvPr id="3" name="内容占位符 2"/>
          <p:cNvSpPr>
            <a:spLocks noGrp="1"/>
          </p:cNvSpPr>
          <p:nvPr>
            <p:ph idx="1"/>
          </p:nvPr>
        </p:nvSpPr>
        <p:spPr/>
        <p:txBody>
          <a:bodyPr>
            <a:normAutofit fontScale="92500" lnSpcReduction="20000"/>
          </a:bodyPr>
          <a:lstStyle/>
          <a:p>
            <a:r>
              <a:rPr lang="zh-CN" altLang="en-US" dirty="0"/>
              <a:t>指名功能，指向</a:t>
            </a:r>
            <a:r>
              <a:rPr lang="zh-CN" altLang="en-US" b="1" dirty="0"/>
              <a:t>认知世界</a:t>
            </a:r>
            <a:r>
              <a:rPr lang="zh-CN" altLang="en-US" dirty="0"/>
              <a:t>或者</a:t>
            </a:r>
            <a:r>
              <a:rPr lang="zh-CN" altLang="en-US" b="1" dirty="0"/>
              <a:t>符号世界</a:t>
            </a:r>
            <a:r>
              <a:rPr lang="zh-CN" altLang="en-US" dirty="0"/>
              <a:t>，表示对象的符号名称，这些符号名称组成各种语言。</a:t>
            </a:r>
            <a:endParaRPr lang="en-US" altLang="zh-CN" dirty="0"/>
          </a:p>
          <a:p>
            <a:pPr lvl="1"/>
            <a:r>
              <a:rPr lang="zh-CN" altLang="en-US" dirty="0"/>
              <a:t>指名功能依赖于不同的语言系统和符号系统，由人创造，属于认知世界。</a:t>
            </a:r>
            <a:endParaRPr lang="en-US" altLang="zh-CN" dirty="0"/>
          </a:p>
          <a:p>
            <a:pPr lvl="2"/>
            <a:r>
              <a:rPr lang="zh-CN" altLang="en-US" dirty="0"/>
              <a:t>同一个概念在不同的符号系统中，概念名不一定相同。</a:t>
            </a:r>
          </a:p>
          <a:p>
            <a:r>
              <a:rPr lang="zh-CN" altLang="en-US" dirty="0"/>
              <a:t>例子：</a:t>
            </a:r>
          </a:p>
          <a:p>
            <a:pPr lvl="1"/>
            <a:r>
              <a:rPr lang="en-US" altLang="zh-CN" dirty="0"/>
              <a:t>colorless green ideas sleep furiously  </a:t>
            </a:r>
          </a:p>
          <a:p>
            <a:pPr lvl="2"/>
            <a:r>
              <a:rPr lang="zh-CN" altLang="en-US" dirty="0"/>
              <a:t>无色的绿色思想在狂暴的休息</a:t>
            </a:r>
            <a:endParaRPr lang="en-US" altLang="zh-CN" dirty="0"/>
          </a:p>
          <a:p>
            <a:pPr lvl="1"/>
            <a:r>
              <a:rPr lang="zh-CN" altLang="en-US" dirty="0"/>
              <a:t>她嫁了人间的许多颜色</a:t>
            </a:r>
            <a:endParaRPr lang="en-US" altLang="zh-CN" dirty="0"/>
          </a:p>
          <a:p>
            <a:pPr lvl="2"/>
            <a:r>
              <a:rPr lang="zh-CN" altLang="en-US" dirty="0"/>
              <a:t>微软小冰</a:t>
            </a:r>
          </a:p>
          <a:p>
            <a:pPr lvl="1"/>
            <a:r>
              <a:rPr lang="zh-CN" altLang="en-US" dirty="0"/>
              <a:t>鸳鸯两字怎生书？</a:t>
            </a:r>
          </a:p>
        </p:txBody>
      </p:sp>
      <p:sp>
        <p:nvSpPr>
          <p:cNvPr id="4" name="日期占位符 3">
            <a:extLst>
              <a:ext uri="{FF2B5EF4-FFF2-40B4-BE49-F238E27FC236}">
                <a16:creationId xmlns:a16="http://schemas.microsoft.com/office/drawing/2014/main" id="{807FD04C-9488-A71E-D489-552B5FCBF8BA}"/>
              </a:ext>
            </a:extLst>
          </p:cNvPr>
          <p:cNvSpPr>
            <a:spLocks noGrp="1"/>
          </p:cNvSpPr>
          <p:nvPr>
            <p:ph type="dt" sz="half" idx="10"/>
          </p:nvPr>
        </p:nvSpPr>
        <p:spPr/>
        <p:txBody>
          <a:bodyPr/>
          <a:lstStyle/>
          <a:p>
            <a:fld id="{49E43947-1089-412A-A2B8-F906DFC87AAE}"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27F201BA-A22F-49CF-4324-63665D681F06}"/>
              </a:ext>
            </a:extLst>
          </p:cNvPr>
          <p:cNvSpPr>
            <a:spLocks noGrp="1"/>
          </p:cNvSpPr>
          <p:nvPr>
            <p:ph type="sldNum" sz="quarter" idx="12"/>
          </p:nvPr>
        </p:nvSpPr>
        <p:spPr/>
        <p:txBody>
          <a:bodyPr/>
          <a:lstStyle/>
          <a:p>
            <a:fld id="{90B84CC8-F017-4F0F-85E6-E9C4F513246C}" type="slidenum">
              <a:rPr lang="zh-CN" altLang="en-US" smtClean="0"/>
              <a:t>26</a:t>
            </a:fld>
            <a:endParaRPr lang="zh-CN" altLang="en-US"/>
          </a:p>
        </p:txBody>
      </p:sp>
    </p:spTree>
    <p:extLst>
      <p:ext uri="{BB962C8B-B14F-4D97-AF65-F5344CB8AC3E}">
        <p14:creationId xmlns:p14="http://schemas.microsoft.com/office/powerpoint/2010/main" val="90475829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指心功能</a:t>
            </a:r>
          </a:p>
        </p:txBody>
      </p:sp>
      <p:sp>
        <p:nvSpPr>
          <p:cNvPr id="3" name="内容占位符 2"/>
          <p:cNvSpPr>
            <a:spLocks noGrp="1"/>
          </p:cNvSpPr>
          <p:nvPr>
            <p:ph idx="1"/>
          </p:nvPr>
        </p:nvSpPr>
        <p:spPr/>
        <p:txBody>
          <a:bodyPr>
            <a:normAutofit lnSpcReduction="10000"/>
          </a:bodyPr>
          <a:lstStyle/>
          <a:p>
            <a:r>
              <a:rPr lang="zh-CN" altLang="en-US" dirty="0"/>
              <a:t>指向人的</a:t>
            </a:r>
            <a:r>
              <a:rPr lang="zh-CN" altLang="en-US" b="1" dirty="0"/>
              <a:t>心智世界</a:t>
            </a:r>
            <a:r>
              <a:rPr lang="zh-CN" altLang="en-US" dirty="0"/>
              <a:t>里的对象，代表心智世界里的对象表示。</a:t>
            </a:r>
            <a:endParaRPr lang="en-US" altLang="zh-CN" dirty="0"/>
          </a:p>
          <a:p>
            <a:pPr lvl="1"/>
            <a:r>
              <a:rPr lang="zh-CN" altLang="en-US" dirty="0"/>
              <a:t>概念的指心一定存在。</a:t>
            </a:r>
            <a:endParaRPr lang="en-US" altLang="zh-CN" dirty="0"/>
          </a:p>
          <a:p>
            <a:pPr lvl="1"/>
            <a:r>
              <a:rPr lang="zh-CN" altLang="en-US" dirty="0"/>
              <a:t>如果对某一个人，一个概念的指心功能没有实现，则该词对该人不可见。</a:t>
            </a:r>
            <a:endParaRPr lang="en-US" altLang="zh-CN" dirty="0"/>
          </a:p>
          <a:p>
            <a:pPr lvl="2"/>
            <a:r>
              <a:rPr lang="zh-CN" altLang="en-US" dirty="0"/>
              <a:t>即：该人不理解该概念。</a:t>
            </a:r>
          </a:p>
          <a:p>
            <a:r>
              <a:rPr lang="zh-CN" altLang="en-US" dirty="0"/>
              <a:t>例子：</a:t>
            </a:r>
          </a:p>
          <a:p>
            <a:pPr lvl="1"/>
            <a:r>
              <a:rPr lang="zh-CN" altLang="en-US" dirty="0"/>
              <a:t>丧家的资本家的乏走狗。</a:t>
            </a:r>
            <a:endParaRPr lang="en-US" altLang="zh-CN" dirty="0"/>
          </a:p>
          <a:p>
            <a:pPr lvl="2"/>
            <a:r>
              <a:rPr lang="zh-CN" altLang="en-US" dirty="0">
                <a:hlinkClick r:id="rId3"/>
              </a:rPr>
              <a:t>鲁迅</a:t>
            </a:r>
            <a:r>
              <a:rPr lang="en-US" altLang="zh-CN" dirty="0">
                <a:hlinkClick r:id="rId3"/>
              </a:rPr>
              <a:t>《“</a:t>
            </a:r>
            <a:r>
              <a:rPr lang="zh-CN" altLang="en-US" dirty="0">
                <a:hlinkClick r:id="rId3"/>
              </a:rPr>
              <a:t>丧家的”“资本家的乏走狗”</a:t>
            </a:r>
            <a:r>
              <a:rPr lang="en-US" altLang="zh-CN" dirty="0">
                <a:hlinkClick r:id="rId3"/>
              </a:rPr>
              <a:t>》</a:t>
            </a:r>
            <a:r>
              <a:rPr lang="zh-CN" altLang="en-US" dirty="0">
                <a:hlinkClick r:id="rId3"/>
              </a:rPr>
              <a:t>全文、注释和赏析 </a:t>
            </a:r>
            <a:r>
              <a:rPr lang="en-US" altLang="zh-CN" dirty="0">
                <a:hlinkClick r:id="rId3"/>
              </a:rPr>
              <a:t>- </a:t>
            </a:r>
            <a:r>
              <a:rPr lang="zh-CN" altLang="en-US" dirty="0">
                <a:hlinkClick r:id="rId3"/>
              </a:rPr>
              <a:t>可可诗词网 </a:t>
            </a:r>
            <a:r>
              <a:rPr lang="en-US" altLang="zh-CN" dirty="0">
                <a:hlinkClick r:id="rId3"/>
              </a:rPr>
              <a:t>(kekeshici.com)</a:t>
            </a:r>
            <a:endParaRPr lang="zh-CN" altLang="en-US" dirty="0"/>
          </a:p>
          <a:p>
            <a:pPr lvl="1"/>
            <a:r>
              <a:rPr lang="zh-CN" altLang="en-US" dirty="0"/>
              <a:t>你看那个人，好奇怪唉，像一条狗。</a:t>
            </a:r>
            <a:endParaRPr lang="en-US" altLang="zh-CN" dirty="0"/>
          </a:p>
          <a:p>
            <a:pPr lvl="2"/>
            <a:r>
              <a:rPr lang="en-US" altLang="zh-CN" dirty="0">
                <a:hlinkClick r:id="rId4"/>
              </a:rPr>
              <a:t>《</a:t>
            </a:r>
            <a:r>
              <a:rPr lang="zh-CN" altLang="en-US" dirty="0">
                <a:hlinkClick r:id="rId4"/>
              </a:rPr>
              <a:t>大话西游</a:t>
            </a:r>
            <a:r>
              <a:rPr lang="en-US" altLang="zh-CN" dirty="0">
                <a:hlinkClick r:id="rId4"/>
              </a:rPr>
              <a:t>》“</a:t>
            </a:r>
            <a:r>
              <a:rPr lang="zh-CN" altLang="en-US" dirty="0">
                <a:hlinkClick r:id="rId4"/>
              </a:rPr>
              <a:t>你看那个人好像一条狗”，居然有这等深刻含义？ </a:t>
            </a:r>
            <a:r>
              <a:rPr lang="en-US" altLang="zh-CN" dirty="0">
                <a:hlinkClick r:id="rId4"/>
              </a:rPr>
              <a:t>- </a:t>
            </a:r>
            <a:r>
              <a:rPr lang="zh-CN" altLang="en-US" dirty="0">
                <a:hlinkClick r:id="rId4"/>
              </a:rPr>
              <a:t>知乎 </a:t>
            </a:r>
            <a:r>
              <a:rPr lang="en-US" altLang="zh-CN" dirty="0">
                <a:hlinkClick r:id="rId4"/>
              </a:rPr>
              <a:t>(zhihu.com)</a:t>
            </a:r>
            <a:endParaRPr lang="zh-CN" altLang="en-US" dirty="0"/>
          </a:p>
        </p:txBody>
      </p:sp>
      <p:sp>
        <p:nvSpPr>
          <p:cNvPr id="4" name="日期占位符 3">
            <a:extLst>
              <a:ext uri="{FF2B5EF4-FFF2-40B4-BE49-F238E27FC236}">
                <a16:creationId xmlns:a16="http://schemas.microsoft.com/office/drawing/2014/main" id="{609315FD-208F-BA72-DDE4-D822BAB4E714}"/>
              </a:ext>
            </a:extLst>
          </p:cNvPr>
          <p:cNvSpPr>
            <a:spLocks noGrp="1"/>
          </p:cNvSpPr>
          <p:nvPr>
            <p:ph type="dt" sz="half" idx="10"/>
          </p:nvPr>
        </p:nvSpPr>
        <p:spPr/>
        <p:txBody>
          <a:bodyPr/>
          <a:lstStyle/>
          <a:p>
            <a:fld id="{C269015C-201B-4D40-B93B-EFDD76FD17F0}"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C08F21A6-AB63-877A-34BE-64E9EF07DF08}"/>
              </a:ext>
            </a:extLst>
          </p:cNvPr>
          <p:cNvSpPr>
            <a:spLocks noGrp="1"/>
          </p:cNvSpPr>
          <p:nvPr>
            <p:ph type="sldNum" sz="quarter" idx="12"/>
          </p:nvPr>
        </p:nvSpPr>
        <p:spPr/>
        <p:txBody>
          <a:bodyPr/>
          <a:lstStyle/>
          <a:p>
            <a:fld id="{90B84CC8-F017-4F0F-85E6-E9C4F513246C}" type="slidenum">
              <a:rPr lang="zh-CN" altLang="en-US" smtClean="0"/>
              <a:t>27</a:t>
            </a:fld>
            <a:endParaRPr lang="zh-CN" altLang="en-US"/>
          </a:p>
        </p:txBody>
      </p:sp>
    </p:spTree>
    <p:extLst>
      <p:ext uri="{BB962C8B-B14F-4D97-AF65-F5344CB8AC3E}">
        <p14:creationId xmlns:p14="http://schemas.microsoft.com/office/powerpoint/2010/main" val="22192408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指物功能</a:t>
            </a:r>
          </a:p>
        </p:txBody>
      </p:sp>
      <p:sp>
        <p:nvSpPr>
          <p:cNvPr id="3" name="内容占位符 2"/>
          <p:cNvSpPr>
            <a:spLocks noGrp="1"/>
          </p:cNvSpPr>
          <p:nvPr>
            <p:ph idx="1"/>
          </p:nvPr>
        </p:nvSpPr>
        <p:spPr/>
        <p:txBody>
          <a:bodyPr>
            <a:normAutofit lnSpcReduction="10000"/>
          </a:bodyPr>
          <a:lstStyle/>
          <a:p>
            <a:r>
              <a:rPr lang="zh-CN" altLang="en-US" dirty="0"/>
              <a:t>指向</a:t>
            </a:r>
            <a:r>
              <a:rPr lang="zh-CN" altLang="en-US" b="1" dirty="0"/>
              <a:t>客观世界</a:t>
            </a:r>
            <a:r>
              <a:rPr lang="zh-CN" altLang="en-US" dirty="0"/>
              <a:t>的对象，表示客观世界对象的可观测性。</a:t>
            </a:r>
          </a:p>
          <a:p>
            <a:pPr lvl="1"/>
            <a:r>
              <a:rPr lang="zh-CN" altLang="en-US" dirty="0"/>
              <a:t>对象的可观测性，指的是对象对于人或者仪器等的知觉感知特性，不依赖于人的主观感受。</a:t>
            </a:r>
            <a:endParaRPr lang="en-US" altLang="zh-CN" dirty="0"/>
          </a:p>
          <a:p>
            <a:pPr lvl="1"/>
            <a:r>
              <a:rPr lang="zh-CN" altLang="en-US" dirty="0"/>
              <a:t>对象可能是现实世界中存在的，也可能是不存在的。</a:t>
            </a:r>
          </a:p>
          <a:p>
            <a:r>
              <a:rPr lang="zh-CN" altLang="en-US" dirty="0"/>
              <a:t>例子：</a:t>
            </a:r>
          </a:p>
          <a:p>
            <a:pPr lvl="1"/>
            <a:r>
              <a:rPr lang="zh-CN" altLang="en-US" dirty="0"/>
              <a:t>那赵家的</a:t>
            </a:r>
            <a:r>
              <a:rPr lang="zh-CN" altLang="en-US" u="sng" dirty="0"/>
              <a:t>狗</a:t>
            </a:r>
            <a:r>
              <a:rPr lang="zh-CN" altLang="en-US" dirty="0"/>
              <a:t>，何以看我两眼呢？</a:t>
            </a:r>
            <a:endParaRPr lang="en-US" altLang="zh-CN" dirty="0"/>
          </a:p>
          <a:p>
            <a:pPr lvl="2"/>
            <a:r>
              <a:rPr lang="zh-CN" altLang="en-US" dirty="0">
                <a:hlinkClick r:id="rId3"/>
              </a:rPr>
              <a:t>狂人日记片段句子分析</a:t>
            </a:r>
            <a:r>
              <a:rPr lang="en-US" altLang="zh-CN" dirty="0">
                <a:hlinkClick r:id="rId3"/>
              </a:rPr>
              <a:t>—</a:t>
            </a:r>
            <a:r>
              <a:rPr lang="zh-CN" altLang="en-US" dirty="0">
                <a:hlinkClick r:id="rId3"/>
              </a:rPr>
              <a:t>鲁迅文章句子分析 </a:t>
            </a:r>
            <a:r>
              <a:rPr lang="en-US" altLang="zh-CN" dirty="0">
                <a:hlinkClick r:id="rId3"/>
              </a:rPr>
              <a:t>- </a:t>
            </a:r>
            <a:r>
              <a:rPr lang="zh-CN" altLang="en-US" dirty="0">
                <a:hlinkClick r:id="rId3"/>
              </a:rPr>
              <a:t>知乎 </a:t>
            </a:r>
            <a:r>
              <a:rPr lang="en-US" altLang="zh-CN" dirty="0">
                <a:hlinkClick r:id="rId3"/>
              </a:rPr>
              <a:t>(zhihu.com)</a:t>
            </a:r>
            <a:endParaRPr lang="en-US" altLang="zh-CN" dirty="0"/>
          </a:p>
          <a:p>
            <a:pPr lvl="1"/>
            <a:r>
              <a:rPr lang="zh-CN" altLang="en-US" u="sng" dirty="0"/>
              <a:t>鬼</a:t>
            </a:r>
            <a:r>
              <a:rPr lang="zh-CN" altLang="en-US" dirty="0"/>
              <a:t>在我脖子后面吹了口气。</a:t>
            </a:r>
            <a:endParaRPr lang="en-US" altLang="zh-CN" dirty="0"/>
          </a:p>
          <a:p>
            <a:pPr lvl="2"/>
            <a:r>
              <a:rPr lang="zh-CN" altLang="en-US" dirty="0">
                <a:hlinkClick r:id="rId4"/>
              </a:rPr>
              <a:t>民间故事：鬼吹气 </a:t>
            </a:r>
            <a:r>
              <a:rPr lang="en-US" altLang="zh-CN" dirty="0">
                <a:hlinkClick r:id="rId4"/>
              </a:rPr>
              <a:t>(baidu.com)</a:t>
            </a:r>
            <a:endParaRPr lang="zh-CN" altLang="en-US" dirty="0"/>
          </a:p>
        </p:txBody>
      </p:sp>
      <p:sp>
        <p:nvSpPr>
          <p:cNvPr id="4" name="日期占位符 3">
            <a:extLst>
              <a:ext uri="{FF2B5EF4-FFF2-40B4-BE49-F238E27FC236}">
                <a16:creationId xmlns:a16="http://schemas.microsoft.com/office/drawing/2014/main" id="{7A0D7B18-C1C3-0EFF-F205-25551B95A39C}"/>
              </a:ext>
            </a:extLst>
          </p:cNvPr>
          <p:cNvSpPr>
            <a:spLocks noGrp="1"/>
          </p:cNvSpPr>
          <p:nvPr>
            <p:ph type="dt" sz="half" idx="10"/>
          </p:nvPr>
        </p:nvSpPr>
        <p:spPr/>
        <p:txBody>
          <a:bodyPr/>
          <a:lstStyle/>
          <a:p>
            <a:fld id="{9192613B-4340-4154-B11F-4E3061CE5F20}"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DBC4D828-ABF0-EA5A-D5D6-BD16BB266B70}"/>
              </a:ext>
            </a:extLst>
          </p:cNvPr>
          <p:cNvSpPr>
            <a:spLocks noGrp="1"/>
          </p:cNvSpPr>
          <p:nvPr>
            <p:ph type="sldNum" sz="quarter" idx="12"/>
          </p:nvPr>
        </p:nvSpPr>
        <p:spPr/>
        <p:txBody>
          <a:bodyPr/>
          <a:lstStyle/>
          <a:p>
            <a:fld id="{90B84CC8-F017-4F0F-85E6-E9C4F513246C}" type="slidenum">
              <a:rPr lang="zh-CN" altLang="en-US" smtClean="0"/>
              <a:t>28</a:t>
            </a:fld>
            <a:endParaRPr lang="zh-CN" altLang="en-US"/>
          </a:p>
        </p:txBody>
      </p:sp>
    </p:spTree>
    <p:extLst>
      <p:ext uri="{BB962C8B-B14F-4D97-AF65-F5344CB8AC3E}">
        <p14:creationId xmlns:p14="http://schemas.microsoft.com/office/powerpoint/2010/main" val="285135477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名指、心指、物指关系</a:t>
            </a:r>
          </a:p>
        </p:txBody>
      </p:sp>
      <p:sp>
        <p:nvSpPr>
          <p:cNvPr id="3" name="内容占位符 2"/>
          <p:cNvSpPr>
            <a:spLocks noGrp="1"/>
          </p:cNvSpPr>
          <p:nvPr>
            <p:ph idx="1"/>
          </p:nvPr>
        </p:nvSpPr>
        <p:spPr/>
        <p:txBody>
          <a:bodyPr>
            <a:normAutofit fontScale="62500" lnSpcReduction="20000"/>
          </a:bodyPr>
          <a:lstStyle/>
          <a:p>
            <a:r>
              <a:rPr lang="zh-CN" altLang="en-US" dirty="0"/>
              <a:t>掌握一个概念，需要三指都对才行。</a:t>
            </a:r>
            <a:endParaRPr lang="en-US" altLang="zh-CN" dirty="0"/>
          </a:p>
          <a:p>
            <a:pPr lvl="1"/>
            <a:r>
              <a:rPr lang="zh-CN" altLang="en-US" dirty="0"/>
              <a:t>如：我认识</a:t>
            </a:r>
            <a:r>
              <a:rPr lang="en-US" altLang="zh-CN" dirty="0"/>
              <a:t>xxx</a:t>
            </a:r>
            <a:r>
              <a:rPr lang="zh-CN" altLang="en-US" dirty="0"/>
              <a:t>。。。</a:t>
            </a:r>
            <a:endParaRPr lang="en-US" altLang="zh-CN" dirty="0"/>
          </a:p>
          <a:p>
            <a:r>
              <a:rPr lang="zh-CN" altLang="en-US" dirty="0"/>
              <a:t>三指合而为一</a:t>
            </a:r>
            <a:endParaRPr lang="en-US" altLang="zh-CN" dirty="0"/>
          </a:p>
          <a:p>
            <a:pPr lvl="1"/>
            <a:r>
              <a:rPr lang="zh-CN" altLang="en-US" dirty="0"/>
              <a:t>何处合成愁？ 离人心上秋。</a:t>
            </a:r>
            <a:endParaRPr lang="en-US" altLang="zh-CN" dirty="0"/>
          </a:p>
          <a:p>
            <a:pPr lvl="2"/>
            <a:r>
              <a:rPr lang="en-US" altLang="zh-CN" dirty="0">
                <a:hlinkClick r:id="rId3"/>
              </a:rPr>
              <a:t>"</a:t>
            </a:r>
            <a:r>
              <a:rPr lang="zh-CN" altLang="en-US" dirty="0">
                <a:hlinkClick r:id="rId3"/>
              </a:rPr>
              <a:t>离人心上秋。</a:t>
            </a:r>
            <a:r>
              <a:rPr lang="en-US" altLang="zh-CN" dirty="0">
                <a:hlinkClick r:id="rId3"/>
              </a:rPr>
              <a:t>"</a:t>
            </a:r>
            <a:r>
              <a:rPr lang="zh-CN" altLang="en-US" dirty="0">
                <a:hlinkClick r:id="rId3"/>
              </a:rPr>
              <a:t>全诗赏析</a:t>
            </a:r>
            <a:r>
              <a:rPr lang="en-US" altLang="zh-CN" dirty="0">
                <a:hlinkClick r:id="rId3"/>
              </a:rPr>
              <a:t>_</a:t>
            </a:r>
            <a:r>
              <a:rPr lang="zh-CN" altLang="en-US" dirty="0">
                <a:hlinkClick r:id="rId3"/>
              </a:rPr>
              <a:t>古诗文网 </a:t>
            </a:r>
            <a:r>
              <a:rPr lang="en-US" altLang="zh-CN" dirty="0">
                <a:hlinkClick r:id="rId3"/>
              </a:rPr>
              <a:t>(gushiwen.cn)</a:t>
            </a:r>
            <a:endParaRPr lang="zh-CN" altLang="en-US" dirty="0"/>
          </a:p>
          <a:p>
            <a:pPr lvl="2"/>
            <a:r>
              <a:rPr lang="zh-CN" altLang="en-US" dirty="0"/>
              <a:t>名指的回答：心上秋</a:t>
            </a:r>
          </a:p>
          <a:p>
            <a:pPr lvl="2"/>
            <a:r>
              <a:rPr lang="zh-CN" altLang="en-US" dirty="0"/>
              <a:t>心指的回答：离人心上秋</a:t>
            </a:r>
          </a:p>
          <a:p>
            <a:pPr lvl="2"/>
            <a:r>
              <a:rPr lang="zh-CN" altLang="en-US" dirty="0"/>
              <a:t>物指的回答：离人心，秋</a:t>
            </a:r>
          </a:p>
          <a:p>
            <a:r>
              <a:rPr lang="zh-CN" altLang="en-US" dirty="0"/>
              <a:t>名指同，物指可以不同</a:t>
            </a:r>
          </a:p>
          <a:p>
            <a:pPr lvl="1"/>
            <a:r>
              <a:rPr lang="zh-CN" altLang="en-US" dirty="0"/>
              <a:t>粉身碎骨浑不怕，要留清白在人间。 </a:t>
            </a:r>
            <a:r>
              <a:rPr lang="en-US" altLang="zh-CN" dirty="0"/>
              <a:t>-</a:t>
            </a:r>
            <a:r>
              <a:rPr lang="zh-CN" altLang="en-US" dirty="0"/>
              <a:t>于谦</a:t>
            </a:r>
            <a:r>
              <a:rPr lang="en-US" altLang="zh-CN" dirty="0"/>
              <a:t>《</a:t>
            </a:r>
            <a:r>
              <a:rPr lang="zh-CN" altLang="en-US" dirty="0"/>
              <a:t> 石灰吟</a:t>
            </a:r>
            <a:r>
              <a:rPr lang="en-US" altLang="zh-CN" dirty="0"/>
              <a:t>》</a:t>
            </a:r>
          </a:p>
          <a:p>
            <a:pPr lvl="2"/>
            <a:r>
              <a:rPr lang="en-US" altLang="zh-CN" dirty="0">
                <a:hlinkClick r:id="rId4"/>
              </a:rPr>
              <a:t>"</a:t>
            </a:r>
            <a:r>
              <a:rPr lang="zh-CN" altLang="en-US" dirty="0">
                <a:hlinkClick r:id="rId4"/>
              </a:rPr>
              <a:t>粉骨碎身浑不怕，要留清白在人间。</a:t>
            </a:r>
            <a:r>
              <a:rPr lang="en-US" altLang="zh-CN" dirty="0">
                <a:hlinkClick r:id="rId4"/>
              </a:rPr>
              <a:t>"</a:t>
            </a:r>
            <a:r>
              <a:rPr lang="zh-CN" altLang="en-US" dirty="0">
                <a:hlinkClick r:id="rId4"/>
              </a:rPr>
              <a:t>全诗赏析</a:t>
            </a:r>
            <a:r>
              <a:rPr lang="en-US" altLang="zh-CN" dirty="0">
                <a:hlinkClick r:id="rId4"/>
              </a:rPr>
              <a:t>_</a:t>
            </a:r>
            <a:r>
              <a:rPr lang="zh-CN" altLang="en-US" dirty="0">
                <a:hlinkClick r:id="rId4"/>
              </a:rPr>
              <a:t>古诗文网 </a:t>
            </a:r>
            <a:r>
              <a:rPr lang="en-US" altLang="zh-CN" dirty="0">
                <a:hlinkClick r:id="rId4"/>
              </a:rPr>
              <a:t>(gushiwen.cn)</a:t>
            </a:r>
            <a:endParaRPr lang="en-US" altLang="zh-CN" dirty="0"/>
          </a:p>
          <a:p>
            <a:r>
              <a:rPr lang="zh-CN" altLang="en-US" dirty="0"/>
              <a:t>三者其实很多情况下是不同的</a:t>
            </a:r>
            <a:endParaRPr lang="en-US" altLang="zh-CN" dirty="0"/>
          </a:p>
          <a:p>
            <a:pPr lvl="1"/>
            <a:r>
              <a:rPr lang="zh-CN" altLang="en-US" dirty="0"/>
              <a:t>想想例子？</a:t>
            </a:r>
            <a:endParaRPr lang="en-US" altLang="zh-CN" dirty="0"/>
          </a:p>
          <a:p>
            <a:pPr lvl="1"/>
            <a:r>
              <a:rPr lang="zh-CN" altLang="en-US" dirty="0"/>
              <a:t>“尽在不言中。。。”</a:t>
            </a:r>
          </a:p>
        </p:txBody>
      </p:sp>
      <p:sp>
        <p:nvSpPr>
          <p:cNvPr id="4" name="日期占位符 3">
            <a:extLst>
              <a:ext uri="{FF2B5EF4-FFF2-40B4-BE49-F238E27FC236}">
                <a16:creationId xmlns:a16="http://schemas.microsoft.com/office/drawing/2014/main" id="{6D305464-2972-4F69-3BAE-6F6BBC8A89C9}"/>
              </a:ext>
            </a:extLst>
          </p:cNvPr>
          <p:cNvSpPr>
            <a:spLocks noGrp="1"/>
          </p:cNvSpPr>
          <p:nvPr>
            <p:ph type="dt" sz="half" idx="10"/>
          </p:nvPr>
        </p:nvSpPr>
        <p:spPr/>
        <p:txBody>
          <a:bodyPr/>
          <a:lstStyle/>
          <a:p>
            <a:fld id="{973A7D55-E825-4482-B21D-E509A4B23C09}"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0498038E-8BA6-2B39-37A3-A4FE8CC53F5B}"/>
              </a:ext>
            </a:extLst>
          </p:cNvPr>
          <p:cNvSpPr>
            <a:spLocks noGrp="1"/>
          </p:cNvSpPr>
          <p:nvPr>
            <p:ph type="sldNum" sz="quarter" idx="12"/>
          </p:nvPr>
        </p:nvSpPr>
        <p:spPr/>
        <p:txBody>
          <a:bodyPr/>
          <a:lstStyle/>
          <a:p>
            <a:fld id="{90B84CC8-F017-4F0F-85E6-E9C4F513246C}" type="slidenum">
              <a:rPr lang="zh-CN" altLang="en-US" smtClean="0"/>
              <a:t>29</a:t>
            </a:fld>
            <a:endParaRPr lang="zh-CN" altLang="en-US"/>
          </a:p>
        </p:txBody>
      </p:sp>
    </p:spTree>
    <p:extLst>
      <p:ext uri="{BB962C8B-B14F-4D97-AF65-F5344CB8AC3E}">
        <p14:creationId xmlns:p14="http://schemas.microsoft.com/office/powerpoint/2010/main" val="3437689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人工智能的学科结构</a:t>
            </a:r>
          </a:p>
        </p:txBody>
      </p:sp>
      <p:pic>
        <p:nvPicPr>
          <p:cNvPr id="6" name="内容占位符 5"/>
          <p:cNvPicPr>
            <a:picLocks noGrp="1" noChangeAspect="1"/>
          </p:cNvPicPr>
          <p:nvPr>
            <p:ph idx="1"/>
          </p:nvPr>
        </p:nvPicPr>
        <p:blipFill rotWithShape="1">
          <a:blip r:embed="rId2">
            <a:extLst>
              <a:ext uri="{28A0092B-C50C-407E-A947-70E740481C1C}">
                <a14:useLocalDpi xmlns:a14="http://schemas.microsoft.com/office/drawing/2010/main" val="0"/>
              </a:ext>
            </a:extLst>
          </a:blip>
          <a:srcRect t="14609"/>
          <a:stretch/>
        </p:blipFill>
        <p:spPr>
          <a:xfrm>
            <a:off x="338609" y="1300766"/>
            <a:ext cx="11542888" cy="5544355"/>
          </a:xfrm>
        </p:spPr>
      </p:pic>
      <p:sp>
        <p:nvSpPr>
          <p:cNvPr id="2" name="日期占位符 1">
            <a:extLst>
              <a:ext uri="{FF2B5EF4-FFF2-40B4-BE49-F238E27FC236}">
                <a16:creationId xmlns:a16="http://schemas.microsoft.com/office/drawing/2014/main" id="{30FD5B44-EE78-9797-5525-93FE4CA8FA15}"/>
              </a:ext>
            </a:extLst>
          </p:cNvPr>
          <p:cNvSpPr>
            <a:spLocks noGrp="1"/>
          </p:cNvSpPr>
          <p:nvPr>
            <p:ph type="dt" sz="half" idx="10"/>
          </p:nvPr>
        </p:nvSpPr>
        <p:spPr/>
        <p:txBody>
          <a:bodyPr/>
          <a:lstStyle/>
          <a:p>
            <a:fld id="{293D40CD-CDB4-47CC-9824-2CCB3D3F842D}" type="datetime1">
              <a:rPr lang="en-US" altLang="zh-CN" smtClean="0"/>
              <a:t>6/28/2023</a:t>
            </a:fld>
            <a:endParaRPr lang="zh-CN" altLang="en-US"/>
          </a:p>
        </p:txBody>
      </p:sp>
      <p:sp>
        <p:nvSpPr>
          <p:cNvPr id="3" name="灯片编号占位符 2">
            <a:extLst>
              <a:ext uri="{FF2B5EF4-FFF2-40B4-BE49-F238E27FC236}">
                <a16:creationId xmlns:a16="http://schemas.microsoft.com/office/drawing/2014/main" id="{1F86C925-55D3-E4AE-FDA5-1456CB669228}"/>
              </a:ext>
            </a:extLst>
          </p:cNvPr>
          <p:cNvSpPr>
            <a:spLocks noGrp="1"/>
          </p:cNvSpPr>
          <p:nvPr>
            <p:ph type="sldNum" sz="quarter" idx="12"/>
          </p:nvPr>
        </p:nvSpPr>
        <p:spPr/>
        <p:txBody>
          <a:bodyPr/>
          <a:lstStyle/>
          <a:p>
            <a:fld id="{90B84CC8-F017-4F0F-85E6-E9C4F513246C}" type="slidenum">
              <a:rPr lang="zh-CN" altLang="en-US" smtClean="0"/>
              <a:t>3</a:t>
            </a:fld>
            <a:endParaRPr lang="zh-CN" altLang="en-US"/>
          </a:p>
        </p:txBody>
      </p:sp>
    </p:spTree>
    <p:extLst>
      <p:ext uri="{BB962C8B-B14F-4D97-AF65-F5344CB8AC3E}">
        <p14:creationId xmlns:p14="http://schemas.microsoft.com/office/powerpoint/2010/main" val="3375759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4000" dirty="0"/>
              <a:t>问题：</a:t>
            </a:r>
            <a:br>
              <a:rPr lang="en-US" altLang="zh-CN" sz="4000" dirty="0"/>
            </a:br>
            <a:r>
              <a:rPr lang="en-US" altLang="zh-CN" sz="4000" dirty="0"/>
              <a:t> - </a:t>
            </a:r>
            <a:r>
              <a:rPr lang="zh-CN" altLang="en-US" sz="4000" dirty="0"/>
              <a:t>指名、指心、指物和人工智能有什么关系？</a:t>
            </a:r>
            <a:endParaRPr lang="zh-CN" altLang="en-US" dirty="0"/>
          </a:p>
        </p:txBody>
      </p:sp>
      <p:sp>
        <p:nvSpPr>
          <p:cNvPr id="3" name="内容占位符 2"/>
          <p:cNvSpPr>
            <a:spLocks noGrp="1"/>
          </p:cNvSpPr>
          <p:nvPr>
            <p:ph idx="1"/>
          </p:nvPr>
        </p:nvSpPr>
        <p:spPr/>
        <p:txBody>
          <a:bodyPr>
            <a:normAutofit fontScale="77500" lnSpcReduction="20000"/>
          </a:bodyPr>
          <a:lstStyle/>
          <a:p>
            <a:r>
              <a:rPr lang="zh-CN" altLang="en-US" dirty="0"/>
              <a:t>人工智能没有统一的定义</a:t>
            </a:r>
            <a:endParaRPr lang="en-US" altLang="zh-CN" dirty="0"/>
          </a:p>
          <a:p>
            <a:pPr lvl="1"/>
            <a:r>
              <a:rPr lang="zh-CN" altLang="en-US" dirty="0"/>
              <a:t>纠结在“知识”的定义上</a:t>
            </a:r>
            <a:endParaRPr lang="en-US" altLang="zh-CN" dirty="0"/>
          </a:p>
          <a:p>
            <a:r>
              <a:rPr lang="zh-CN" altLang="en-US" dirty="0"/>
              <a:t>知识没有确切的定义</a:t>
            </a:r>
            <a:endParaRPr lang="en-US" altLang="zh-CN" dirty="0"/>
          </a:p>
          <a:p>
            <a:pPr lvl="1"/>
            <a:r>
              <a:rPr lang="zh-CN" altLang="en-US" dirty="0"/>
              <a:t>但是“概念”有明确深入的研究</a:t>
            </a:r>
            <a:endParaRPr lang="en-US" altLang="zh-CN" dirty="0"/>
          </a:p>
          <a:p>
            <a:r>
              <a:rPr lang="zh-CN" altLang="en-US" dirty="0"/>
              <a:t>于是：</a:t>
            </a:r>
            <a:endParaRPr lang="en-US" altLang="zh-CN" dirty="0"/>
          </a:p>
          <a:p>
            <a:pPr lvl="1"/>
            <a:r>
              <a:rPr lang="zh-CN" altLang="en-US" dirty="0"/>
              <a:t>人工智能的定义（研究人工智能）就需要首先了解概念的经典表示</a:t>
            </a:r>
            <a:endParaRPr lang="en-US" altLang="zh-CN" dirty="0"/>
          </a:p>
          <a:p>
            <a:pPr lvl="1"/>
            <a:r>
              <a:rPr lang="zh-CN" altLang="en-US" dirty="0"/>
              <a:t>即：研究人工智能需要对概念进行深入研究</a:t>
            </a:r>
            <a:endParaRPr lang="en-US" altLang="zh-CN" dirty="0"/>
          </a:p>
          <a:p>
            <a:r>
              <a:rPr lang="zh-CN" altLang="en-US" dirty="0"/>
              <a:t>概念的经典表示包含：</a:t>
            </a:r>
            <a:endParaRPr lang="en-US" altLang="zh-CN" dirty="0"/>
          </a:p>
          <a:p>
            <a:pPr lvl="1"/>
            <a:r>
              <a:rPr lang="zh-CN" altLang="en-US" dirty="0"/>
              <a:t>符号、内涵、外延</a:t>
            </a:r>
            <a:endParaRPr lang="en-US" altLang="zh-CN" dirty="0"/>
          </a:p>
          <a:p>
            <a:pPr lvl="1"/>
            <a:r>
              <a:rPr lang="zh-CN" altLang="en-US" dirty="0"/>
              <a:t>分别对应三指：</a:t>
            </a:r>
            <a:endParaRPr lang="en-US" altLang="zh-CN" dirty="0"/>
          </a:p>
          <a:p>
            <a:pPr lvl="1"/>
            <a:r>
              <a:rPr lang="zh-CN" altLang="en-US" dirty="0"/>
              <a:t>指名、指心、指物</a:t>
            </a:r>
            <a:endParaRPr lang="en-US" altLang="zh-CN" dirty="0"/>
          </a:p>
        </p:txBody>
      </p:sp>
      <p:sp>
        <p:nvSpPr>
          <p:cNvPr id="4" name="日期占位符 3">
            <a:extLst>
              <a:ext uri="{FF2B5EF4-FFF2-40B4-BE49-F238E27FC236}">
                <a16:creationId xmlns:a16="http://schemas.microsoft.com/office/drawing/2014/main" id="{B07291A4-9D4B-19E9-7221-E39F5AC0AD35}"/>
              </a:ext>
            </a:extLst>
          </p:cNvPr>
          <p:cNvSpPr>
            <a:spLocks noGrp="1"/>
          </p:cNvSpPr>
          <p:nvPr>
            <p:ph type="dt" sz="half" idx="10"/>
          </p:nvPr>
        </p:nvSpPr>
        <p:spPr/>
        <p:txBody>
          <a:bodyPr/>
          <a:lstStyle/>
          <a:p>
            <a:fld id="{359466C3-A398-4A2B-AB5F-DF5A63BBD868}"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1ACC1365-314E-9CC3-FF37-36C226FCD695}"/>
              </a:ext>
            </a:extLst>
          </p:cNvPr>
          <p:cNvSpPr>
            <a:spLocks noGrp="1"/>
          </p:cNvSpPr>
          <p:nvPr>
            <p:ph type="sldNum" sz="quarter" idx="12"/>
          </p:nvPr>
        </p:nvSpPr>
        <p:spPr/>
        <p:txBody>
          <a:bodyPr/>
          <a:lstStyle/>
          <a:p>
            <a:fld id="{90B84CC8-F017-4F0F-85E6-E9C4F513246C}" type="slidenum">
              <a:rPr lang="zh-CN" altLang="en-US" smtClean="0"/>
              <a:t>30</a:t>
            </a:fld>
            <a:endParaRPr lang="zh-CN" altLang="en-US"/>
          </a:p>
        </p:txBody>
      </p:sp>
    </p:spTree>
    <p:extLst>
      <p:ext uri="{BB962C8B-B14F-4D97-AF65-F5344CB8AC3E}">
        <p14:creationId xmlns:p14="http://schemas.microsoft.com/office/powerpoint/2010/main" val="314498135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0" y="365125"/>
            <a:ext cx="10515600" cy="1325563"/>
          </a:xfrm>
        </p:spPr>
        <p:txBody>
          <a:bodyPr>
            <a:normAutofit/>
          </a:bodyPr>
          <a:lstStyle/>
          <a:p>
            <a:r>
              <a:rPr lang="zh-CN" altLang="en-US" sz="3600" dirty="0"/>
              <a:t>人工智能学派</a:t>
            </a:r>
          </a:p>
        </p:txBody>
      </p:sp>
      <p:pic>
        <p:nvPicPr>
          <p:cNvPr id="6" name="内容占位符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03339" y="365125"/>
            <a:ext cx="11542889" cy="6492875"/>
          </a:xfrm>
          <a:prstGeom prst="ellipse">
            <a:avLst/>
          </a:prstGeom>
          <a:ln>
            <a:noFill/>
          </a:ln>
          <a:effectLst>
            <a:softEdge rad="112500"/>
          </a:effectLst>
        </p:spPr>
      </p:pic>
      <p:sp>
        <p:nvSpPr>
          <p:cNvPr id="2" name="日期占位符 1">
            <a:extLst>
              <a:ext uri="{FF2B5EF4-FFF2-40B4-BE49-F238E27FC236}">
                <a16:creationId xmlns:a16="http://schemas.microsoft.com/office/drawing/2014/main" id="{8A70D83C-9D40-A586-AEE7-16E414EE5417}"/>
              </a:ext>
            </a:extLst>
          </p:cNvPr>
          <p:cNvSpPr>
            <a:spLocks noGrp="1"/>
          </p:cNvSpPr>
          <p:nvPr>
            <p:ph type="dt" sz="half" idx="10"/>
          </p:nvPr>
        </p:nvSpPr>
        <p:spPr/>
        <p:txBody>
          <a:bodyPr/>
          <a:lstStyle/>
          <a:p>
            <a:fld id="{40C3B5F0-9665-4FF9-B1F7-747490D7677C}" type="datetime1">
              <a:rPr lang="en-US" altLang="zh-CN" smtClean="0"/>
              <a:t>6/28/2023</a:t>
            </a:fld>
            <a:endParaRPr lang="zh-CN" altLang="en-US"/>
          </a:p>
        </p:txBody>
      </p:sp>
      <p:sp>
        <p:nvSpPr>
          <p:cNvPr id="3" name="灯片编号占位符 2">
            <a:extLst>
              <a:ext uri="{FF2B5EF4-FFF2-40B4-BE49-F238E27FC236}">
                <a16:creationId xmlns:a16="http://schemas.microsoft.com/office/drawing/2014/main" id="{7DDCA46F-00E0-D1D2-C116-BD5A9698AE51}"/>
              </a:ext>
            </a:extLst>
          </p:cNvPr>
          <p:cNvSpPr>
            <a:spLocks noGrp="1"/>
          </p:cNvSpPr>
          <p:nvPr>
            <p:ph type="sldNum" sz="quarter" idx="12"/>
          </p:nvPr>
        </p:nvSpPr>
        <p:spPr/>
        <p:txBody>
          <a:bodyPr/>
          <a:lstStyle/>
          <a:p>
            <a:fld id="{90B84CC8-F017-4F0F-85E6-E9C4F513246C}" type="slidenum">
              <a:rPr lang="zh-CN" altLang="en-US" smtClean="0"/>
              <a:t>31</a:t>
            </a:fld>
            <a:endParaRPr lang="zh-CN" altLang="en-US"/>
          </a:p>
        </p:txBody>
      </p:sp>
    </p:spTree>
    <p:extLst>
      <p:ext uri="{BB962C8B-B14F-4D97-AF65-F5344CB8AC3E}">
        <p14:creationId xmlns:p14="http://schemas.microsoft.com/office/powerpoint/2010/main" val="20754460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人工智能三个主流学派</a:t>
            </a:r>
          </a:p>
        </p:txBody>
      </p:sp>
      <p:sp>
        <p:nvSpPr>
          <p:cNvPr id="3" name="内容占位符 2"/>
          <p:cNvSpPr>
            <a:spLocks noGrp="1"/>
          </p:cNvSpPr>
          <p:nvPr>
            <p:ph idx="1"/>
          </p:nvPr>
        </p:nvSpPr>
        <p:spPr/>
        <p:txBody>
          <a:bodyPr/>
          <a:lstStyle/>
          <a:p>
            <a:r>
              <a:rPr kumimoji="1" lang="zh-CN" altLang="en-US" dirty="0"/>
              <a:t>人工智能也是一个概念</a:t>
            </a:r>
            <a:endParaRPr kumimoji="1" lang="en-US" altLang="zh-CN" dirty="0"/>
          </a:p>
          <a:p>
            <a:pPr lvl="1"/>
            <a:r>
              <a:rPr kumimoji="1" lang="zh-CN" altLang="en-US" dirty="0"/>
              <a:t>使一个概念成为现实，就需要实现它的三指功能。</a:t>
            </a:r>
            <a:endParaRPr kumimoji="1" lang="en-US" altLang="zh-CN" dirty="0"/>
          </a:p>
          <a:p>
            <a:r>
              <a:rPr kumimoji="1" lang="zh-CN" altLang="en-US" dirty="0"/>
              <a:t>依据所指不同：人工智能分为三个学派</a:t>
            </a:r>
            <a:endParaRPr kumimoji="1" lang="en-US" altLang="zh-CN" dirty="0"/>
          </a:p>
          <a:p>
            <a:pPr lvl="1"/>
            <a:r>
              <a:rPr kumimoji="1" lang="en-US" altLang="zh-CN" dirty="0"/>
              <a:t>AI </a:t>
            </a:r>
            <a:r>
              <a:rPr kumimoji="1" lang="zh-CN" altLang="en-US" dirty="0"/>
              <a:t>的指名功能：</a:t>
            </a:r>
            <a:r>
              <a:rPr kumimoji="1" lang="en-US" altLang="zh-CN" dirty="0"/>
              <a:t> </a:t>
            </a:r>
            <a:r>
              <a:rPr kumimoji="1" lang="zh-CN" altLang="en-US" dirty="0"/>
              <a:t>符号主义</a:t>
            </a:r>
            <a:endParaRPr kumimoji="1" lang="en-US" altLang="zh-CN" dirty="0"/>
          </a:p>
          <a:p>
            <a:pPr lvl="1"/>
            <a:r>
              <a:rPr kumimoji="1" lang="en-US" altLang="zh-CN" dirty="0"/>
              <a:t>AI </a:t>
            </a:r>
            <a:r>
              <a:rPr kumimoji="1" lang="zh-CN" altLang="en-US" dirty="0"/>
              <a:t>的指心功能：</a:t>
            </a:r>
            <a:r>
              <a:rPr kumimoji="1" lang="en-US" altLang="zh-CN" dirty="0"/>
              <a:t> </a:t>
            </a:r>
            <a:r>
              <a:rPr kumimoji="1" lang="zh-CN" altLang="en-US" dirty="0"/>
              <a:t>联结主义</a:t>
            </a:r>
            <a:endParaRPr kumimoji="1" lang="en-US" altLang="zh-CN" dirty="0"/>
          </a:p>
          <a:p>
            <a:pPr lvl="1"/>
            <a:r>
              <a:rPr kumimoji="1" lang="en-US" altLang="zh-CN" dirty="0"/>
              <a:t>AI </a:t>
            </a:r>
            <a:r>
              <a:rPr kumimoji="1" lang="zh-CN" altLang="en-US" dirty="0"/>
              <a:t>的指物功能：</a:t>
            </a:r>
            <a:r>
              <a:rPr kumimoji="1" lang="en-US" altLang="zh-CN" dirty="0"/>
              <a:t> </a:t>
            </a:r>
            <a:r>
              <a:rPr kumimoji="1" lang="zh-CN" altLang="en-US" dirty="0"/>
              <a:t>行为主义</a:t>
            </a:r>
            <a:endParaRPr kumimoji="1" lang="en-US" altLang="zh-CN" dirty="0"/>
          </a:p>
          <a:p>
            <a:r>
              <a:rPr kumimoji="1" lang="zh-CN" altLang="en-US" dirty="0"/>
              <a:t>各自概念、哲学批判、研究进展、面临挑战</a:t>
            </a:r>
            <a:endParaRPr kumimoji="1" lang="en-US" altLang="zh-CN" dirty="0"/>
          </a:p>
          <a:p>
            <a:endParaRPr lang="zh-CN" altLang="en-US" dirty="0"/>
          </a:p>
        </p:txBody>
      </p:sp>
      <p:sp>
        <p:nvSpPr>
          <p:cNvPr id="4" name="日期占位符 3">
            <a:extLst>
              <a:ext uri="{FF2B5EF4-FFF2-40B4-BE49-F238E27FC236}">
                <a16:creationId xmlns:a16="http://schemas.microsoft.com/office/drawing/2014/main" id="{C0BE4F55-5D05-061B-512B-3218B6B0F2C4}"/>
              </a:ext>
            </a:extLst>
          </p:cNvPr>
          <p:cNvSpPr>
            <a:spLocks noGrp="1"/>
          </p:cNvSpPr>
          <p:nvPr>
            <p:ph type="dt" sz="half" idx="10"/>
          </p:nvPr>
        </p:nvSpPr>
        <p:spPr/>
        <p:txBody>
          <a:bodyPr/>
          <a:lstStyle/>
          <a:p>
            <a:fld id="{2AF90183-9EB0-48D0-A4E6-85958362C649}"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62E93428-CA45-B28F-E9E9-2C52FA8D2F1E}"/>
              </a:ext>
            </a:extLst>
          </p:cNvPr>
          <p:cNvSpPr>
            <a:spLocks noGrp="1"/>
          </p:cNvSpPr>
          <p:nvPr>
            <p:ph type="sldNum" sz="quarter" idx="12"/>
          </p:nvPr>
        </p:nvSpPr>
        <p:spPr/>
        <p:txBody>
          <a:bodyPr/>
          <a:lstStyle/>
          <a:p>
            <a:fld id="{90B84CC8-F017-4F0F-85E6-E9C4F513246C}" type="slidenum">
              <a:rPr lang="zh-CN" altLang="en-US" smtClean="0"/>
              <a:t>32</a:t>
            </a:fld>
            <a:endParaRPr lang="zh-CN" altLang="en-US"/>
          </a:p>
        </p:txBody>
      </p:sp>
    </p:spTree>
    <p:extLst>
      <p:ext uri="{BB962C8B-B14F-4D97-AF65-F5344CB8AC3E}">
        <p14:creationId xmlns:p14="http://schemas.microsoft.com/office/powerpoint/2010/main" val="403000682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指名： 符号主义</a:t>
            </a:r>
          </a:p>
        </p:txBody>
      </p:sp>
      <p:sp>
        <p:nvSpPr>
          <p:cNvPr id="3" name="内容占位符 2"/>
          <p:cNvSpPr>
            <a:spLocks noGrp="1"/>
          </p:cNvSpPr>
          <p:nvPr>
            <p:ph idx="1"/>
          </p:nvPr>
        </p:nvSpPr>
        <p:spPr/>
        <p:txBody>
          <a:bodyPr>
            <a:normAutofit fontScale="92500" lnSpcReduction="10000"/>
          </a:bodyPr>
          <a:lstStyle/>
          <a:p>
            <a:r>
              <a:rPr kumimoji="1" lang="zh-CN" altLang="en-US" dirty="0"/>
              <a:t>物理符号系统假设：</a:t>
            </a:r>
            <a:endParaRPr kumimoji="1" lang="en-US" altLang="zh-CN" dirty="0"/>
          </a:p>
          <a:p>
            <a:pPr lvl="1"/>
            <a:r>
              <a:rPr kumimoji="1" lang="zh-CN" altLang="en-US" dirty="0"/>
              <a:t>只要在符号计算上实现了相应的功能，那么现实世界就实现了相应的功能。</a:t>
            </a:r>
            <a:endParaRPr kumimoji="1" lang="en-US" altLang="zh-CN" dirty="0"/>
          </a:p>
          <a:p>
            <a:pPr lvl="1"/>
            <a:r>
              <a:rPr kumimoji="1" lang="zh-CN" altLang="en-US" dirty="0"/>
              <a:t>智能的充要条件</a:t>
            </a:r>
            <a:endParaRPr kumimoji="1" lang="en-US" altLang="zh-CN" dirty="0"/>
          </a:p>
          <a:p>
            <a:pPr lvl="2"/>
            <a:r>
              <a:rPr kumimoji="1" lang="zh-CN" altLang="en-US" dirty="0"/>
              <a:t>即：只要在机器上是正确的，现实世界就是正确的。</a:t>
            </a:r>
            <a:endParaRPr kumimoji="1" lang="en-US" altLang="zh-CN" dirty="0"/>
          </a:p>
          <a:p>
            <a:pPr lvl="2"/>
            <a:r>
              <a:rPr kumimoji="1" lang="zh-CN" altLang="en-US" dirty="0"/>
              <a:t>即：指名对了，指物自然正确。</a:t>
            </a:r>
            <a:endParaRPr kumimoji="1" lang="en-US" altLang="zh-CN" dirty="0"/>
          </a:p>
          <a:p>
            <a:r>
              <a:rPr kumimoji="1" lang="zh-CN" altLang="en-US" dirty="0"/>
              <a:t>人脑和计算机都是物理符号系统，认知过程就是在符号上的运算。</a:t>
            </a:r>
            <a:endParaRPr kumimoji="1" lang="en-US" altLang="zh-CN" dirty="0"/>
          </a:p>
          <a:p>
            <a:pPr lvl="1"/>
            <a:r>
              <a:rPr kumimoji="1" lang="en-US" altLang="zh-CN" dirty="0"/>
              <a:t>Simon </a:t>
            </a:r>
            <a:r>
              <a:rPr kumimoji="1" lang="zh-CN" altLang="en-US" dirty="0"/>
              <a:t>与</a:t>
            </a:r>
            <a:r>
              <a:rPr kumimoji="1" lang="en-US" altLang="zh-CN" dirty="0"/>
              <a:t>Newell</a:t>
            </a:r>
            <a:r>
              <a:rPr kumimoji="1" lang="zh-CN" altLang="en-US" dirty="0"/>
              <a:t>，</a:t>
            </a:r>
            <a:r>
              <a:rPr kumimoji="1" lang="en-US" altLang="zh-CN" dirty="0"/>
              <a:t>1976</a:t>
            </a:r>
          </a:p>
          <a:p>
            <a:r>
              <a:rPr lang="zh-CN" altLang="en-US" dirty="0"/>
              <a:t>核心是符号推理与机器推理</a:t>
            </a:r>
            <a:endParaRPr lang="en-US" altLang="zh-CN" dirty="0"/>
          </a:p>
          <a:p>
            <a:pPr lvl="1"/>
            <a:r>
              <a:rPr lang="zh-CN" altLang="en-US" dirty="0"/>
              <a:t>用符号表达的方式来研究智能、研究推理。</a:t>
            </a:r>
            <a:endParaRPr kumimoji="1" lang="en-US" altLang="zh-CN" dirty="0"/>
          </a:p>
          <a:p>
            <a:endParaRPr lang="zh-CN" altLang="en-US" dirty="0"/>
          </a:p>
        </p:txBody>
      </p:sp>
      <p:sp>
        <p:nvSpPr>
          <p:cNvPr id="4" name="日期占位符 3">
            <a:extLst>
              <a:ext uri="{FF2B5EF4-FFF2-40B4-BE49-F238E27FC236}">
                <a16:creationId xmlns:a16="http://schemas.microsoft.com/office/drawing/2014/main" id="{DABC1633-ECA8-2698-098B-4B63B27BECA0}"/>
              </a:ext>
            </a:extLst>
          </p:cNvPr>
          <p:cNvSpPr>
            <a:spLocks noGrp="1"/>
          </p:cNvSpPr>
          <p:nvPr>
            <p:ph type="dt" sz="half" idx="10"/>
          </p:nvPr>
        </p:nvSpPr>
        <p:spPr/>
        <p:txBody>
          <a:bodyPr/>
          <a:lstStyle/>
          <a:p>
            <a:fld id="{1C3D237E-9689-4225-8E46-DD8C5CE90FC2}"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6ED750FF-91F0-8557-74A9-DD023E270DF6}"/>
              </a:ext>
            </a:extLst>
          </p:cNvPr>
          <p:cNvSpPr>
            <a:spLocks noGrp="1"/>
          </p:cNvSpPr>
          <p:nvPr>
            <p:ph type="sldNum" sz="quarter" idx="12"/>
          </p:nvPr>
        </p:nvSpPr>
        <p:spPr/>
        <p:txBody>
          <a:bodyPr/>
          <a:lstStyle/>
          <a:p>
            <a:fld id="{90B84CC8-F017-4F0F-85E6-E9C4F513246C}" type="slidenum">
              <a:rPr lang="zh-CN" altLang="en-US" smtClean="0"/>
              <a:t>33</a:t>
            </a:fld>
            <a:endParaRPr lang="zh-CN" altLang="en-US"/>
          </a:p>
        </p:txBody>
      </p:sp>
    </p:spTree>
    <p:extLst>
      <p:ext uri="{BB962C8B-B14F-4D97-AF65-F5344CB8AC3E}">
        <p14:creationId xmlns:p14="http://schemas.microsoft.com/office/powerpoint/2010/main" val="382760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哲学批判：中文屋思想实验</a:t>
            </a:r>
          </a:p>
        </p:txBody>
      </p:sp>
      <p:pic>
        <p:nvPicPr>
          <p:cNvPr id="4" name="内容占位符 5" descr="中文屋.png"/>
          <p:cNvPicPr>
            <a:picLocks noChangeAspect="1"/>
          </p:cNvPicPr>
          <p:nvPr/>
        </p:nvPicPr>
        <p:blipFill>
          <a:blip r:embed="rId3">
            <a:extLst>
              <a:ext uri="{28A0092B-C50C-407E-A947-70E740481C1C}">
                <a14:useLocalDpi xmlns:a14="http://schemas.microsoft.com/office/drawing/2010/main" val="0"/>
              </a:ext>
            </a:extLst>
          </a:blip>
          <a:srcRect t="9543" b="9543"/>
          <a:stretch>
            <a:fillRect/>
          </a:stretch>
        </p:blipFill>
        <p:spPr>
          <a:xfrm>
            <a:off x="2286000" y="1738312"/>
            <a:ext cx="8229600" cy="4525963"/>
          </a:xfrm>
          <a:prstGeom prst="rect">
            <a:avLst/>
          </a:prstGeom>
        </p:spPr>
      </p:pic>
      <p:sp>
        <p:nvSpPr>
          <p:cNvPr id="3" name="日期占位符 2">
            <a:extLst>
              <a:ext uri="{FF2B5EF4-FFF2-40B4-BE49-F238E27FC236}">
                <a16:creationId xmlns:a16="http://schemas.microsoft.com/office/drawing/2014/main" id="{18A044B2-0923-72CF-AF69-B3B5F6EC25B4}"/>
              </a:ext>
            </a:extLst>
          </p:cNvPr>
          <p:cNvSpPr>
            <a:spLocks noGrp="1"/>
          </p:cNvSpPr>
          <p:nvPr>
            <p:ph type="dt" sz="half" idx="10"/>
          </p:nvPr>
        </p:nvSpPr>
        <p:spPr/>
        <p:txBody>
          <a:bodyPr/>
          <a:lstStyle/>
          <a:p>
            <a:fld id="{7BA7C4F5-33F6-4E0C-9138-13969D849663}"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934B37B3-22B7-BBAD-4A9E-AF67AEA04191}"/>
              </a:ext>
            </a:extLst>
          </p:cNvPr>
          <p:cNvSpPr>
            <a:spLocks noGrp="1"/>
          </p:cNvSpPr>
          <p:nvPr>
            <p:ph type="sldNum" sz="quarter" idx="12"/>
          </p:nvPr>
        </p:nvSpPr>
        <p:spPr/>
        <p:txBody>
          <a:bodyPr/>
          <a:lstStyle/>
          <a:p>
            <a:fld id="{90B84CC8-F017-4F0F-85E6-E9C4F513246C}" type="slidenum">
              <a:rPr lang="zh-CN" altLang="en-US" smtClean="0"/>
              <a:t>34</a:t>
            </a:fld>
            <a:endParaRPr lang="zh-CN" altLang="en-US"/>
          </a:p>
        </p:txBody>
      </p:sp>
    </p:spTree>
    <p:extLst>
      <p:ext uri="{BB962C8B-B14F-4D97-AF65-F5344CB8AC3E}">
        <p14:creationId xmlns:p14="http://schemas.microsoft.com/office/powerpoint/2010/main" val="1586346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图灵测试的问题</a:t>
            </a:r>
          </a:p>
        </p:txBody>
      </p:sp>
      <p:sp>
        <p:nvSpPr>
          <p:cNvPr id="3" name="内容占位符 2"/>
          <p:cNvSpPr>
            <a:spLocks noGrp="1"/>
          </p:cNvSpPr>
          <p:nvPr>
            <p:ph idx="1"/>
          </p:nvPr>
        </p:nvSpPr>
        <p:spPr/>
        <p:txBody>
          <a:bodyPr/>
          <a:lstStyle/>
          <a:p>
            <a:r>
              <a:rPr lang="zh-CN" altLang="en-US" dirty="0"/>
              <a:t>优点：避免了智能的内涵式定义和判定难题，将研究智能的重点放在智能的外在功能性表现，使得智能从工程上看似乎是可实现和判断的。</a:t>
            </a:r>
          </a:p>
          <a:p>
            <a:r>
              <a:rPr lang="zh-CN" altLang="en-US" dirty="0"/>
              <a:t>缺点：将智能的表现限定在指名功能里</a:t>
            </a:r>
            <a:endParaRPr lang="en-US" altLang="zh-CN" dirty="0"/>
          </a:p>
          <a:p>
            <a:pPr lvl="1"/>
            <a:r>
              <a:rPr lang="zh-CN" altLang="en-US" dirty="0"/>
              <a:t>中文屋思想实验明确指出了其中的缺点 </a:t>
            </a:r>
          </a:p>
        </p:txBody>
      </p:sp>
      <p:sp>
        <p:nvSpPr>
          <p:cNvPr id="4" name="日期占位符 3">
            <a:extLst>
              <a:ext uri="{FF2B5EF4-FFF2-40B4-BE49-F238E27FC236}">
                <a16:creationId xmlns:a16="http://schemas.microsoft.com/office/drawing/2014/main" id="{BA597DAC-FD1A-30BE-E89B-5809B48FF465}"/>
              </a:ext>
            </a:extLst>
          </p:cNvPr>
          <p:cNvSpPr>
            <a:spLocks noGrp="1"/>
          </p:cNvSpPr>
          <p:nvPr>
            <p:ph type="dt" sz="half" idx="10"/>
          </p:nvPr>
        </p:nvSpPr>
        <p:spPr/>
        <p:txBody>
          <a:bodyPr/>
          <a:lstStyle/>
          <a:p>
            <a:fld id="{EB5C3C58-CF04-44B1-BDFE-82327C4CF6E9}"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E26975CB-84F3-FD2C-9966-AA61FF87E540}"/>
              </a:ext>
            </a:extLst>
          </p:cNvPr>
          <p:cNvSpPr>
            <a:spLocks noGrp="1"/>
          </p:cNvSpPr>
          <p:nvPr>
            <p:ph type="sldNum" sz="quarter" idx="12"/>
          </p:nvPr>
        </p:nvSpPr>
        <p:spPr/>
        <p:txBody>
          <a:bodyPr/>
          <a:lstStyle/>
          <a:p>
            <a:fld id="{90B84CC8-F017-4F0F-85E6-E9C4F513246C}" type="slidenum">
              <a:rPr lang="zh-CN" altLang="en-US" smtClean="0"/>
              <a:t>35</a:t>
            </a:fld>
            <a:endParaRPr lang="zh-CN" altLang="en-US"/>
          </a:p>
        </p:txBody>
      </p:sp>
    </p:spTree>
    <p:extLst>
      <p:ext uri="{BB962C8B-B14F-4D97-AF65-F5344CB8AC3E}">
        <p14:creationId xmlns:p14="http://schemas.microsoft.com/office/powerpoint/2010/main" val="56122597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研究进展</a:t>
            </a:r>
          </a:p>
        </p:txBody>
      </p:sp>
      <p:sp>
        <p:nvSpPr>
          <p:cNvPr id="3" name="内容占位符 2"/>
          <p:cNvSpPr>
            <a:spLocks noGrp="1"/>
          </p:cNvSpPr>
          <p:nvPr>
            <p:ph idx="1"/>
          </p:nvPr>
        </p:nvSpPr>
        <p:spPr/>
        <p:txBody>
          <a:bodyPr>
            <a:normAutofit fontScale="92500" lnSpcReduction="20000"/>
          </a:bodyPr>
          <a:lstStyle/>
          <a:p>
            <a:r>
              <a:rPr lang="zh-CN" altLang="en-US" dirty="0"/>
              <a:t>机器证明： </a:t>
            </a:r>
            <a:endParaRPr lang="en-US" altLang="zh-CN" dirty="0"/>
          </a:p>
          <a:p>
            <a:pPr lvl="1"/>
            <a:r>
              <a:rPr lang="zh-CN" altLang="en-US" dirty="0"/>
              <a:t>王浩</a:t>
            </a:r>
            <a:r>
              <a:rPr lang="en-US" altLang="zh-CN" dirty="0"/>
              <a:t>(</a:t>
            </a:r>
            <a:r>
              <a:rPr lang="zh-CN" altLang="en-US" dirty="0"/>
              <a:t>逻辑系定理证明</a:t>
            </a:r>
            <a:r>
              <a:rPr lang="en-US" altLang="zh-CN" dirty="0"/>
              <a:t>)</a:t>
            </a:r>
          </a:p>
          <a:p>
            <a:pPr lvl="1"/>
            <a:r>
              <a:rPr lang="zh-CN" altLang="en-US" dirty="0"/>
              <a:t>吴文俊</a:t>
            </a:r>
            <a:r>
              <a:rPr lang="en-US" altLang="zh-CN" dirty="0"/>
              <a:t>(</a:t>
            </a:r>
            <a:r>
              <a:rPr lang="zh-CN" altLang="en-US" dirty="0"/>
              <a:t>几何系定理证明</a:t>
            </a:r>
            <a:r>
              <a:rPr lang="en-US" altLang="zh-CN" dirty="0"/>
              <a:t>)</a:t>
            </a:r>
            <a:endParaRPr lang="zh-CN" altLang="en-US" dirty="0"/>
          </a:p>
          <a:p>
            <a:r>
              <a:rPr lang="zh-CN" altLang="en-US" dirty="0"/>
              <a:t>知识表示 </a:t>
            </a:r>
            <a:r>
              <a:rPr lang="en-US" altLang="zh-CN" dirty="0"/>
              <a:t>– </a:t>
            </a:r>
            <a:r>
              <a:rPr lang="zh-CN" altLang="en-US" dirty="0"/>
              <a:t>专家系统</a:t>
            </a:r>
          </a:p>
          <a:p>
            <a:pPr lvl="1"/>
            <a:r>
              <a:rPr lang="zh-CN" altLang="en-US" dirty="0"/>
              <a:t>世界上第一个专家系统程序：</a:t>
            </a:r>
            <a:r>
              <a:rPr lang="en-US" altLang="zh-CN" dirty="0"/>
              <a:t>DENDRAL</a:t>
            </a:r>
          </a:p>
          <a:p>
            <a:pPr lvl="2"/>
            <a:r>
              <a:rPr lang="zh-CN" altLang="en-US" dirty="0"/>
              <a:t>费根鲍姆</a:t>
            </a:r>
            <a:r>
              <a:rPr lang="en-US" altLang="zh-CN" dirty="0"/>
              <a:t>(Edward Albert </a:t>
            </a:r>
            <a:r>
              <a:rPr lang="en-US" altLang="zh-CN" dirty="0" err="1"/>
              <a:t>Feigenbaum</a:t>
            </a:r>
            <a:r>
              <a:rPr lang="en-US" altLang="zh-CN" dirty="0"/>
              <a:t>) 1994</a:t>
            </a:r>
            <a:r>
              <a:rPr lang="zh-CN" altLang="en-US" dirty="0"/>
              <a:t>图灵奖得主</a:t>
            </a:r>
            <a:endParaRPr lang="en-US" altLang="zh-CN" dirty="0"/>
          </a:p>
          <a:p>
            <a:pPr lvl="1"/>
            <a:r>
              <a:rPr lang="zh-CN" altLang="en-US" dirty="0"/>
              <a:t>首个成功的商业案例：</a:t>
            </a:r>
            <a:r>
              <a:rPr lang="en-US" altLang="zh-CN" dirty="0"/>
              <a:t>DEC XCON</a:t>
            </a:r>
          </a:p>
          <a:p>
            <a:pPr lvl="2"/>
            <a:r>
              <a:rPr lang="zh-CN" altLang="en-US" dirty="0"/>
              <a:t>专家配置系统，订购</a:t>
            </a:r>
            <a:r>
              <a:rPr lang="en-US" altLang="zh-CN" dirty="0"/>
              <a:t>VAX</a:t>
            </a:r>
            <a:r>
              <a:rPr lang="zh-CN" altLang="en-US" dirty="0"/>
              <a:t>时，按照要求自动配置零部件。</a:t>
            </a:r>
            <a:endParaRPr lang="en-US" altLang="zh-CN" dirty="0"/>
          </a:p>
          <a:p>
            <a:pPr lvl="2"/>
            <a:r>
              <a:rPr lang="zh-CN" altLang="en-US" dirty="0"/>
              <a:t>源于卡内基梅隆的</a:t>
            </a:r>
            <a:r>
              <a:rPr lang="en-US" altLang="zh-CN" dirty="0"/>
              <a:t>R1</a:t>
            </a:r>
            <a:r>
              <a:rPr lang="zh-CN" altLang="en-US" dirty="0"/>
              <a:t>。</a:t>
            </a:r>
          </a:p>
          <a:p>
            <a:r>
              <a:rPr lang="zh-CN" altLang="en-US" dirty="0"/>
              <a:t>日本第五代智能机失败的原因</a:t>
            </a:r>
          </a:p>
        </p:txBody>
      </p:sp>
      <p:pic>
        <p:nvPicPr>
          <p:cNvPr id="4" name="图片 3" descr="feignbau,.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71772" y="1825625"/>
            <a:ext cx="2382028" cy="2934999"/>
          </a:xfrm>
          <a:prstGeom prst="rect">
            <a:avLst/>
          </a:prstGeom>
        </p:spPr>
      </p:pic>
      <p:sp>
        <p:nvSpPr>
          <p:cNvPr id="5" name="日期占位符 4">
            <a:extLst>
              <a:ext uri="{FF2B5EF4-FFF2-40B4-BE49-F238E27FC236}">
                <a16:creationId xmlns:a16="http://schemas.microsoft.com/office/drawing/2014/main" id="{4B198046-6A80-5F45-C428-05C7E57BBF66}"/>
              </a:ext>
            </a:extLst>
          </p:cNvPr>
          <p:cNvSpPr>
            <a:spLocks noGrp="1"/>
          </p:cNvSpPr>
          <p:nvPr>
            <p:ph type="dt" sz="half" idx="10"/>
          </p:nvPr>
        </p:nvSpPr>
        <p:spPr/>
        <p:txBody>
          <a:bodyPr/>
          <a:lstStyle/>
          <a:p>
            <a:fld id="{76F7687C-A236-4A8B-963D-9F839BE679B5}" type="datetime1">
              <a:rPr lang="en-US" altLang="zh-CN" smtClean="0"/>
              <a:t>6/28/2023</a:t>
            </a:fld>
            <a:endParaRPr lang="zh-CN" altLang="en-US"/>
          </a:p>
        </p:txBody>
      </p:sp>
      <p:sp>
        <p:nvSpPr>
          <p:cNvPr id="6" name="灯片编号占位符 5">
            <a:extLst>
              <a:ext uri="{FF2B5EF4-FFF2-40B4-BE49-F238E27FC236}">
                <a16:creationId xmlns:a16="http://schemas.microsoft.com/office/drawing/2014/main" id="{D30F0C59-B69D-065C-A044-255E9046BF7C}"/>
              </a:ext>
            </a:extLst>
          </p:cNvPr>
          <p:cNvSpPr>
            <a:spLocks noGrp="1"/>
          </p:cNvSpPr>
          <p:nvPr>
            <p:ph type="sldNum" sz="quarter" idx="12"/>
          </p:nvPr>
        </p:nvSpPr>
        <p:spPr/>
        <p:txBody>
          <a:bodyPr/>
          <a:lstStyle/>
          <a:p>
            <a:fld id="{90B84CC8-F017-4F0F-85E6-E9C4F513246C}" type="slidenum">
              <a:rPr lang="zh-CN" altLang="en-US" smtClean="0"/>
              <a:t>36</a:t>
            </a:fld>
            <a:endParaRPr lang="zh-CN" altLang="en-US"/>
          </a:p>
        </p:txBody>
      </p:sp>
    </p:spTree>
    <p:extLst>
      <p:ext uri="{BB962C8B-B14F-4D97-AF65-F5344CB8AC3E}">
        <p14:creationId xmlns:p14="http://schemas.microsoft.com/office/powerpoint/2010/main" val="347561214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实现符号主义面临的挑战</a:t>
            </a:r>
          </a:p>
        </p:txBody>
      </p:sp>
      <p:sp>
        <p:nvSpPr>
          <p:cNvPr id="3" name="内容占位符 2"/>
          <p:cNvSpPr>
            <a:spLocks noGrp="1"/>
          </p:cNvSpPr>
          <p:nvPr>
            <p:ph idx="1"/>
          </p:nvPr>
        </p:nvSpPr>
        <p:spPr/>
        <p:txBody>
          <a:bodyPr>
            <a:normAutofit/>
          </a:bodyPr>
          <a:lstStyle/>
          <a:p>
            <a:r>
              <a:rPr lang="zh-CN" altLang="en-US" dirty="0"/>
              <a:t>组合爆炸</a:t>
            </a:r>
          </a:p>
          <a:p>
            <a:pPr lvl="1"/>
            <a:r>
              <a:rPr lang="zh-CN" altLang="en-US" dirty="0"/>
              <a:t>常识难以穷尽，推理步骤可以无穷。</a:t>
            </a:r>
          </a:p>
          <a:p>
            <a:pPr lvl="1"/>
            <a:r>
              <a:rPr lang="zh-CN" altLang="en-US" dirty="0"/>
              <a:t>柯里组合悖论</a:t>
            </a:r>
            <a:r>
              <a:rPr lang="en-US" altLang="zh-CN" dirty="0"/>
              <a:t>:  Curry</a:t>
            </a:r>
            <a:r>
              <a:rPr kumimoji="1" lang="en-US" altLang="zh-CN" dirty="0"/>
              <a:t>'s</a:t>
            </a:r>
            <a:r>
              <a:rPr lang="en-US" altLang="zh-CN" dirty="0"/>
              <a:t> Paradox(1942)</a:t>
            </a:r>
            <a:br>
              <a:rPr lang="en-US" altLang="zh-CN" dirty="0"/>
            </a:br>
            <a:r>
              <a:rPr lang="en-US" altLang="zh-CN" dirty="0"/>
              <a:t>	</a:t>
            </a:r>
            <a:r>
              <a:rPr lang="zh-CN" altLang="en-US" dirty="0"/>
              <a:t>如果这个句子为真，则中国和德国相邻。</a:t>
            </a:r>
          </a:p>
          <a:p>
            <a:r>
              <a:rPr lang="zh-CN" altLang="en-US" dirty="0"/>
              <a:t>经典概念难以得到，知识难以提取。</a:t>
            </a:r>
          </a:p>
        </p:txBody>
      </p:sp>
      <p:sp>
        <p:nvSpPr>
          <p:cNvPr id="4" name="日期占位符 3">
            <a:extLst>
              <a:ext uri="{FF2B5EF4-FFF2-40B4-BE49-F238E27FC236}">
                <a16:creationId xmlns:a16="http://schemas.microsoft.com/office/drawing/2014/main" id="{B2412903-1309-A291-CA13-13409C148587}"/>
              </a:ext>
            </a:extLst>
          </p:cNvPr>
          <p:cNvSpPr>
            <a:spLocks noGrp="1"/>
          </p:cNvSpPr>
          <p:nvPr>
            <p:ph type="dt" sz="half" idx="10"/>
          </p:nvPr>
        </p:nvSpPr>
        <p:spPr/>
        <p:txBody>
          <a:bodyPr/>
          <a:lstStyle/>
          <a:p>
            <a:fld id="{7617907E-5272-43FB-A343-AF12903AC4E5}"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FB562114-11C1-06CA-E137-481A71BCB8BC}"/>
              </a:ext>
            </a:extLst>
          </p:cNvPr>
          <p:cNvSpPr>
            <a:spLocks noGrp="1"/>
          </p:cNvSpPr>
          <p:nvPr>
            <p:ph type="sldNum" sz="quarter" idx="12"/>
          </p:nvPr>
        </p:nvSpPr>
        <p:spPr/>
        <p:txBody>
          <a:bodyPr/>
          <a:lstStyle/>
          <a:p>
            <a:fld id="{90B84CC8-F017-4F0F-85E6-E9C4F513246C}" type="slidenum">
              <a:rPr lang="zh-CN" altLang="en-US" smtClean="0"/>
              <a:t>37</a:t>
            </a:fld>
            <a:endParaRPr lang="zh-CN" altLang="en-US"/>
          </a:p>
        </p:txBody>
      </p:sp>
    </p:spTree>
    <p:extLst>
      <p:ext uri="{BB962C8B-B14F-4D97-AF65-F5344CB8AC3E}">
        <p14:creationId xmlns:p14="http://schemas.microsoft.com/office/powerpoint/2010/main" val="22080808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指心： 联结主义</a:t>
            </a:r>
          </a:p>
        </p:txBody>
      </p:sp>
      <p:sp>
        <p:nvSpPr>
          <p:cNvPr id="3" name="内容占位符 2"/>
          <p:cNvSpPr>
            <a:spLocks noGrp="1"/>
          </p:cNvSpPr>
          <p:nvPr>
            <p:ph idx="1"/>
          </p:nvPr>
        </p:nvSpPr>
        <p:spPr/>
        <p:txBody>
          <a:bodyPr>
            <a:normAutofit fontScale="70000" lnSpcReduction="20000"/>
          </a:bodyPr>
          <a:lstStyle/>
          <a:p>
            <a:pPr>
              <a:lnSpc>
                <a:spcPct val="130000"/>
              </a:lnSpc>
            </a:pPr>
            <a:r>
              <a:rPr lang="zh-CN" altLang="en-US" dirty="0"/>
              <a:t>概念的心智表示</a:t>
            </a:r>
            <a:endParaRPr lang="en-US" altLang="zh-CN" dirty="0"/>
          </a:p>
          <a:p>
            <a:pPr lvl="1">
              <a:lnSpc>
                <a:spcPct val="130000"/>
              </a:lnSpc>
            </a:pPr>
            <a:r>
              <a:rPr lang="zh-CN" altLang="en-US" dirty="0"/>
              <a:t>大脑是一切智能的基础，主要关注大脑神经元及其连接机制，试图发现大脑的结构及其处理信息的机制，揭示人类智能的本质机理， 进而在机器上实现相应的模拟。</a:t>
            </a:r>
            <a:endParaRPr lang="en-US" altLang="zh-CN" dirty="0"/>
          </a:p>
          <a:p>
            <a:pPr lvl="1">
              <a:lnSpc>
                <a:spcPct val="130000"/>
              </a:lnSpc>
            </a:pPr>
            <a:r>
              <a:rPr lang="en-US" altLang="zh-CN" dirty="0"/>
              <a:t>2016</a:t>
            </a:r>
            <a:r>
              <a:rPr lang="zh-CN" altLang="en-US" dirty="0"/>
              <a:t>年</a:t>
            </a:r>
            <a:r>
              <a:rPr lang="en-US" altLang="zh-CN" dirty="0"/>
              <a:t>Nature</a:t>
            </a:r>
            <a:r>
              <a:rPr lang="zh-CN" altLang="en-US" dirty="0"/>
              <a:t>上论文，揭示了大脑语义地图的存在性。</a:t>
            </a:r>
            <a:endParaRPr lang="en-US" altLang="zh-CN" dirty="0"/>
          </a:p>
          <a:p>
            <a:pPr lvl="2">
              <a:lnSpc>
                <a:spcPct val="130000"/>
              </a:lnSpc>
            </a:pPr>
            <a:r>
              <a:rPr lang="en-US" altLang="zh-CN" dirty="0" err="1"/>
              <a:t>Huth</a:t>
            </a:r>
            <a:r>
              <a:rPr lang="en-US" altLang="zh-CN" dirty="0"/>
              <a:t> A G, et al, Natural speech reveals the semantic maps that tile human cerebral cortex. Nature, 532(7600):453-458, 2016</a:t>
            </a:r>
          </a:p>
          <a:p>
            <a:pPr lvl="2">
              <a:lnSpc>
                <a:spcPct val="130000"/>
              </a:lnSpc>
            </a:pPr>
            <a:r>
              <a:rPr lang="zh-CN" altLang="en-US" dirty="0"/>
              <a:t>概念都可以在每个闹区找到对应的表示区，确确实实的概念的心智表示存在的。</a:t>
            </a:r>
            <a:endParaRPr lang="en-US" altLang="zh-CN" dirty="0"/>
          </a:p>
          <a:p>
            <a:pPr lvl="2">
              <a:lnSpc>
                <a:spcPct val="130000"/>
              </a:lnSpc>
            </a:pPr>
            <a:r>
              <a:rPr lang="zh-CN" altLang="en-US" dirty="0"/>
              <a:t>联结主义有其坚实的物理基础。</a:t>
            </a:r>
          </a:p>
          <a:p>
            <a:pPr>
              <a:lnSpc>
                <a:spcPct val="130000"/>
              </a:lnSpc>
            </a:pPr>
            <a:r>
              <a:rPr lang="zh-CN" altLang="en-US" dirty="0"/>
              <a:t>学派代表：</a:t>
            </a:r>
          </a:p>
          <a:p>
            <a:pPr lvl="1">
              <a:lnSpc>
                <a:spcPct val="130000"/>
              </a:lnSpc>
            </a:pPr>
            <a:r>
              <a:rPr lang="en-US" altLang="zh-CN" dirty="0"/>
              <a:t>McCulloch</a:t>
            </a:r>
            <a:r>
              <a:rPr lang="zh-CN" altLang="en-US" dirty="0"/>
              <a:t>，</a:t>
            </a:r>
            <a:r>
              <a:rPr lang="en-US" altLang="zh-CN" dirty="0"/>
              <a:t>Pitts</a:t>
            </a:r>
            <a:r>
              <a:rPr lang="zh-CN" altLang="en-US" dirty="0"/>
              <a:t>，</a:t>
            </a:r>
            <a:r>
              <a:rPr lang="en-US" altLang="zh-CN" dirty="0"/>
              <a:t>Hopfield</a:t>
            </a:r>
          </a:p>
          <a:p>
            <a:pPr lvl="1">
              <a:lnSpc>
                <a:spcPct val="130000"/>
              </a:lnSpc>
            </a:pPr>
            <a:r>
              <a:rPr lang="zh-CN" altLang="en-US" dirty="0"/>
              <a:t>麦卡洛克</a:t>
            </a:r>
            <a:r>
              <a:rPr lang="en-US" altLang="zh-CN" dirty="0"/>
              <a:t>(McCulloch)</a:t>
            </a:r>
            <a:r>
              <a:rPr lang="zh-CN" altLang="en-US" dirty="0"/>
              <a:t>、皮茨</a:t>
            </a:r>
            <a:r>
              <a:rPr lang="en-US" altLang="zh-CN" dirty="0"/>
              <a:t>(Pitts)</a:t>
            </a:r>
            <a:r>
              <a:rPr lang="zh-CN" altLang="en-US" dirty="0"/>
              <a:t>，</a:t>
            </a:r>
            <a:r>
              <a:rPr lang="en-US" altLang="zh-CN" dirty="0"/>
              <a:t> 1943</a:t>
            </a:r>
            <a:r>
              <a:rPr lang="zh-CN" altLang="en-US" dirty="0"/>
              <a:t>年创立的脑模型（即</a:t>
            </a:r>
            <a:r>
              <a:rPr lang="en-US" altLang="zh-CN" dirty="0"/>
              <a:t>MP</a:t>
            </a:r>
            <a:r>
              <a:rPr lang="zh-CN" altLang="en-US" dirty="0"/>
              <a:t>模型）</a:t>
            </a:r>
            <a:endParaRPr lang="en-US" altLang="zh-CN" dirty="0"/>
          </a:p>
          <a:p>
            <a:pPr lvl="1">
              <a:lnSpc>
                <a:spcPct val="130000"/>
              </a:lnSpc>
            </a:pPr>
            <a:r>
              <a:rPr lang="en-US" altLang="zh-CN" dirty="0"/>
              <a:t>Hopfield</a:t>
            </a:r>
            <a:r>
              <a:rPr lang="zh-CN" altLang="en-US" dirty="0"/>
              <a:t>在</a:t>
            </a:r>
            <a:r>
              <a:rPr lang="en-US" altLang="zh-CN" dirty="0"/>
              <a:t>1982</a:t>
            </a:r>
            <a:r>
              <a:rPr lang="zh-CN" altLang="en-US" dirty="0"/>
              <a:t>年和</a:t>
            </a:r>
            <a:r>
              <a:rPr lang="en-US" altLang="zh-CN" dirty="0"/>
              <a:t>1984</a:t>
            </a:r>
            <a:r>
              <a:rPr lang="zh-CN" altLang="en-US" dirty="0"/>
              <a:t>年发表两篇重要论文，提出用硬件模拟神经网络</a:t>
            </a:r>
            <a:endParaRPr lang="en-US" altLang="zh-CN" dirty="0"/>
          </a:p>
        </p:txBody>
      </p:sp>
      <p:sp>
        <p:nvSpPr>
          <p:cNvPr id="4" name="日期占位符 3">
            <a:extLst>
              <a:ext uri="{FF2B5EF4-FFF2-40B4-BE49-F238E27FC236}">
                <a16:creationId xmlns:a16="http://schemas.microsoft.com/office/drawing/2014/main" id="{EBB0C9C0-D1BF-2044-33D5-33BD39CE6459}"/>
              </a:ext>
            </a:extLst>
          </p:cNvPr>
          <p:cNvSpPr>
            <a:spLocks noGrp="1"/>
          </p:cNvSpPr>
          <p:nvPr>
            <p:ph type="dt" sz="half" idx="10"/>
          </p:nvPr>
        </p:nvSpPr>
        <p:spPr/>
        <p:txBody>
          <a:bodyPr/>
          <a:lstStyle/>
          <a:p>
            <a:fld id="{18A39FEF-FA65-40FE-A3B2-162322B4E9D6}"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F2A4095F-AFBF-7BB7-5710-463D17E16456}"/>
              </a:ext>
            </a:extLst>
          </p:cNvPr>
          <p:cNvSpPr>
            <a:spLocks noGrp="1"/>
          </p:cNvSpPr>
          <p:nvPr>
            <p:ph type="sldNum" sz="quarter" idx="12"/>
          </p:nvPr>
        </p:nvSpPr>
        <p:spPr/>
        <p:txBody>
          <a:bodyPr/>
          <a:lstStyle/>
          <a:p>
            <a:fld id="{90B84CC8-F017-4F0F-85E6-E9C4F513246C}" type="slidenum">
              <a:rPr lang="zh-CN" altLang="en-US" smtClean="0"/>
              <a:t>38</a:t>
            </a:fld>
            <a:endParaRPr lang="zh-CN" altLang="en-US"/>
          </a:p>
        </p:txBody>
      </p:sp>
    </p:spTree>
    <p:extLst>
      <p:ext uri="{BB962C8B-B14F-4D97-AF65-F5344CB8AC3E}">
        <p14:creationId xmlns:p14="http://schemas.microsoft.com/office/powerpoint/2010/main" val="30386619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EEED57-E19D-9B56-629A-F52EA5B4B41D}"/>
              </a:ext>
            </a:extLst>
          </p:cNvPr>
          <p:cNvSpPr>
            <a:spLocks noGrp="1"/>
          </p:cNvSpPr>
          <p:nvPr>
            <p:ph type="title"/>
          </p:nvPr>
        </p:nvSpPr>
        <p:spPr/>
        <p:txBody>
          <a:bodyPr/>
          <a:lstStyle/>
          <a:p>
            <a:r>
              <a:rPr lang="zh-CN" altLang="en-US" dirty="0"/>
              <a:t>哲学批判：缸中之脑</a:t>
            </a:r>
          </a:p>
        </p:txBody>
      </p:sp>
      <p:sp>
        <p:nvSpPr>
          <p:cNvPr id="3" name="内容占位符 2">
            <a:extLst>
              <a:ext uri="{FF2B5EF4-FFF2-40B4-BE49-F238E27FC236}">
                <a16:creationId xmlns:a16="http://schemas.microsoft.com/office/drawing/2014/main" id="{092B1B3A-967C-DF68-36E6-80C7C54EB178}"/>
              </a:ext>
            </a:extLst>
          </p:cNvPr>
          <p:cNvSpPr>
            <a:spLocks noGrp="1"/>
          </p:cNvSpPr>
          <p:nvPr>
            <p:ph idx="1"/>
          </p:nvPr>
        </p:nvSpPr>
        <p:spPr/>
        <p:txBody>
          <a:bodyPr/>
          <a:lstStyle/>
          <a:p>
            <a:r>
              <a:rPr lang="zh-CN" altLang="en-US" dirty="0"/>
              <a:t>希拉里</a:t>
            </a:r>
            <a:r>
              <a:rPr lang="en-US" altLang="zh-CN" dirty="0"/>
              <a:t>·</a:t>
            </a:r>
            <a:r>
              <a:rPr lang="zh-CN" altLang="en-US" dirty="0"/>
              <a:t>普特南（</a:t>
            </a:r>
            <a:r>
              <a:rPr lang="en-US" altLang="zh-CN" dirty="0"/>
              <a:t>Hilary Putnam</a:t>
            </a:r>
            <a:r>
              <a:rPr lang="zh-CN" altLang="en-US" dirty="0"/>
              <a:t>）</a:t>
            </a:r>
            <a:r>
              <a:rPr lang="en-US" altLang="zh-CN" dirty="0"/>
              <a:t>1981</a:t>
            </a:r>
            <a:r>
              <a:rPr lang="zh-CN" altLang="en-US" dirty="0"/>
              <a:t>年在</a:t>
            </a:r>
            <a:r>
              <a:rPr lang="en-US" altLang="zh-CN" dirty="0"/>
              <a:t>《</a:t>
            </a:r>
            <a:r>
              <a:rPr lang="zh-CN" altLang="en-US" dirty="0"/>
              <a:t>理性，真理与历史</a:t>
            </a:r>
            <a:r>
              <a:rPr lang="en-US" altLang="zh-CN" dirty="0"/>
              <a:t>》</a:t>
            </a:r>
            <a:r>
              <a:rPr lang="zh-CN" altLang="en-US" dirty="0"/>
              <a:t>（</a:t>
            </a:r>
            <a:r>
              <a:rPr lang="en-US" altLang="zh-CN" dirty="0"/>
              <a:t>Reason</a:t>
            </a:r>
            <a:r>
              <a:rPr lang="zh-CN" altLang="en-US" dirty="0"/>
              <a:t>、</a:t>
            </a:r>
            <a:r>
              <a:rPr lang="en-US" altLang="zh-CN" dirty="0"/>
              <a:t>Truth</a:t>
            </a:r>
            <a:r>
              <a:rPr lang="zh-CN" altLang="en-US" dirty="0"/>
              <a:t>、</a:t>
            </a:r>
            <a:r>
              <a:rPr lang="en-US" altLang="zh-CN" dirty="0"/>
              <a:t>and History</a:t>
            </a:r>
            <a:r>
              <a:rPr lang="zh-CN" altLang="en-US" dirty="0"/>
              <a:t>）一书中，阐述“缸中之脑”的假想。</a:t>
            </a:r>
            <a:endParaRPr lang="en-US" altLang="zh-CN" dirty="0"/>
          </a:p>
          <a:p>
            <a:endParaRPr lang="zh-CN" altLang="en-US" dirty="0"/>
          </a:p>
        </p:txBody>
      </p:sp>
      <p:pic>
        <p:nvPicPr>
          <p:cNvPr id="4" name="内容占位符 3">
            <a:extLst>
              <a:ext uri="{FF2B5EF4-FFF2-40B4-BE49-F238E27FC236}">
                <a16:creationId xmlns:a16="http://schemas.microsoft.com/office/drawing/2014/main" id="{C55A5754-AFBE-4E54-72C2-F6FAE4E26955}"/>
              </a:ext>
            </a:extLst>
          </p:cNvPr>
          <p:cNvPicPr>
            <a:picLocks noChangeAspect="1"/>
          </p:cNvPicPr>
          <p:nvPr/>
        </p:nvPicPr>
        <p:blipFill>
          <a:blip r:embed="rId3"/>
          <a:srcRect t="3774" b="3774"/>
          <a:stretch>
            <a:fillRect/>
          </a:stretch>
        </p:blipFill>
        <p:spPr>
          <a:xfrm>
            <a:off x="3130475" y="2915113"/>
            <a:ext cx="5931050" cy="3261850"/>
          </a:xfrm>
          <a:prstGeom prst="rect">
            <a:avLst/>
          </a:prstGeom>
        </p:spPr>
      </p:pic>
      <p:sp>
        <p:nvSpPr>
          <p:cNvPr id="5" name="日期占位符 4">
            <a:extLst>
              <a:ext uri="{FF2B5EF4-FFF2-40B4-BE49-F238E27FC236}">
                <a16:creationId xmlns:a16="http://schemas.microsoft.com/office/drawing/2014/main" id="{7220254C-9EF9-CF8F-A88C-3D4DA89D4BF8}"/>
              </a:ext>
            </a:extLst>
          </p:cNvPr>
          <p:cNvSpPr>
            <a:spLocks noGrp="1"/>
          </p:cNvSpPr>
          <p:nvPr>
            <p:ph type="dt" sz="half" idx="10"/>
          </p:nvPr>
        </p:nvSpPr>
        <p:spPr/>
        <p:txBody>
          <a:bodyPr/>
          <a:lstStyle/>
          <a:p>
            <a:fld id="{07C65155-F645-4EBD-9789-2288FC27709F}" type="datetime1">
              <a:rPr lang="en-US" altLang="zh-CN" smtClean="0"/>
              <a:t>6/28/2023</a:t>
            </a:fld>
            <a:endParaRPr lang="zh-CN" altLang="en-US"/>
          </a:p>
        </p:txBody>
      </p:sp>
      <p:sp>
        <p:nvSpPr>
          <p:cNvPr id="6" name="灯片编号占位符 5">
            <a:extLst>
              <a:ext uri="{FF2B5EF4-FFF2-40B4-BE49-F238E27FC236}">
                <a16:creationId xmlns:a16="http://schemas.microsoft.com/office/drawing/2014/main" id="{F7A74DEC-2292-0EC1-C503-E3C4BAB1ADFC}"/>
              </a:ext>
            </a:extLst>
          </p:cNvPr>
          <p:cNvSpPr>
            <a:spLocks noGrp="1"/>
          </p:cNvSpPr>
          <p:nvPr>
            <p:ph type="sldNum" sz="quarter" idx="12"/>
          </p:nvPr>
        </p:nvSpPr>
        <p:spPr/>
        <p:txBody>
          <a:bodyPr/>
          <a:lstStyle/>
          <a:p>
            <a:fld id="{90B84CC8-F017-4F0F-85E6-E9C4F513246C}" type="slidenum">
              <a:rPr lang="zh-CN" altLang="en-US" smtClean="0"/>
              <a:t>39</a:t>
            </a:fld>
            <a:endParaRPr lang="zh-CN" altLang="en-US"/>
          </a:p>
        </p:txBody>
      </p:sp>
    </p:spTree>
    <p:extLst>
      <p:ext uri="{BB962C8B-B14F-4D97-AF65-F5344CB8AC3E}">
        <p14:creationId xmlns:p14="http://schemas.microsoft.com/office/powerpoint/2010/main" val="23699148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人工智能系统的技术架构</a:t>
            </a:r>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t="14807"/>
          <a:stretch/>
        </p:blipFill>
        <p:spPr>
          <a:xfrm>
            <a:off x="395050" y="1326524"/>
            <a:ext cx="11542889" cy="5531476"/>
          </a:xfrm>
        </p:spPr>
      </p:pic>
      <p:sp>
        <p:nvSpPr>
          <p:cNvPr id="3" name="日期占位符 2">
            <a:extLst>
              <a:ext uri="{FF2B5EF4-FFF2-40B4-BE49-F238E27FC236}">
                <a16:creationId xmlns:a16="http://schemas.microsoft.com/office/drawing/2014/main" id="{724BEBF9-CB42-A38B-4F5B-1BA4EC87E4AD}"/>
              </a:ext>
            </a:extLst>
          </p:cNvPr>
          <p:cNvSpPr>
            <a:spLocks noGrp="1"/>
          </p:cNvSpPr>
          <p:nvPr>
            <p:ph type="dt" sz="half" idx="10"/>
          </p:nvPr>
        </p:nvSpPr>
        <p:spPr/>
        <p:txBody>
          <a:bodyPr/>
          <a:lstStyle/>
          <a:p>
            <a:fld id="{C05E9E3E-78CB-45CF-AAEC-8D0986C8569F}"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C25CEE09-4101-4C27-8EC8-90A3760A6380}"/>
              </a:ext>
            </a:extLst>
          </p:cNvPr>
          <p:cNvSpPr>
            <a:spLocks noGrp="1"/>
          </p:cNvSpPr>
          <p:nvPr>
            <p:ph type="sldNum" sz="quarter" idx="12"/>
          </p:nvPr>
        </p:nvSpPr>
        <p:spPr/>
        <p:txBody>
          <a:bodyPr/>
          <a:lstStyle/>
          <a:p>
            <a:fld id="{90B84CC8-F017-4F0F-85E6-E9C4F513246C}" type="slidenum">
              <a:rPr lang="zh-CN" altLang="en-US" smtClean="0"/>
              <a:t>4</a:t>
            </a:fld>
            <a:endParaRPr lang="zh-CN" altLang="en-US"/>
          </a:p>
        </p:txBody>
      </p:sp>
    </p:spTree>
    <p:extLst>
      <p:ext uri="{BB962C8B-B14F-4D97-AF65-F5344CB8AC3E}">
        <p14:creationId xmlns:p14="http://schemas.microsoft.com/office/powerpoint/2010/main" val="31585187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研究进展</a:t>
            </a:r>
          </a:p>
        </p:txBody>
      </p:sp>
      <p:sp>
        <p:nvSpPr>
          <p:cNvPr id="3" name="内容占位符 2"/>
          <p:cNvSpPr>
            <a:spLocks noGrp="1"/>
          </p:cNvSpPr>
          <p:nvPr>
            <p:ph idx="1"/>
          </p:nvPr>
        </p:nvSpPr>
        <p:spPr/>
        <p:txBody>
          <a:bodyPr>
            <a:normAutofit/>
          </a:bodyPr>
          <a:lstStyle/>
          <a:p>
            <a:r>
              <a:rPr lang="zh-CN" altLang="en-US" dirty="0"/>
              <a:t>神经网络</a:t>
            </a:r>
            <a:endParaRPr lang="en-US" altLang="zh-CN" dirty="0"/>
          </a:p>
          <a:p>
            <a:pPr lvl="1"/>
            <a:r>
              <a:rPr lang="en-US" altLang="zh-CN" dirty="0"/>
              <a:t>ANN</a:t>
            </a:r>
            <a:r>
              <a:rPr lang="zh-CN" altLang="en-US" dirty="0"/>
              <a:t> 、</a:t>
            </a:r>
            <a:r>
              <a:rPr lang="en-US" altLang="zh-CN" dirty="0"/>
              <a:t>DNN </a:t>
            </a:r>
            <a:r>
              <a:rPr lang="zh-CN" altLang="en-US" dirty="0"/>
              <a:t>、</a:t>
            </a:r>
            <a:r>
              <a:rPr lang="en-US" altLang="zh-CN" dirty="0"/>
              <a:t>CNN</a:t>
            </a:r>
            <a:r>
              <a:rPr lang="zh-CN" altLang="en-US" dirty="0"/>
              <a:t>、</a:t>
            </a:r>
            <a:r>
              <a:rPr lang="en-US" altLang="zh-CN" dirty="0"/>
              <a:t>RNN</a:t>
            </a:r>
            <a:endParaRPr lang="zh-CN" altLang="en-US" dirty="0"/>
          </a:p>
          <a:p>
            <a:r>
              <a:rPr lang="zh-CN" altLang="en-US" dirty="0"/>
              <a:t>深度学习</a:t>
            </a:r>
            <a:endParaRPr lang="en-US" altLang="zh-CN" dirty="0"/>
          </a:p>
          <a:p>
            <a:pPr lvl="1"/>
            <a:r>
              <a:rPr lang="en-US" altLang="zh-CN" dirty="0"/>
              <a:t>《A Fast Learning Algorithm for Deep Belief Nets》</a:t>
            </a:r>
            <a:endParaRPr lang="zh-CN" altLang="en-US" dirty="0"/>
          </a:p>
          <a:p>
            <a:pPr lvl="2"/>
            <a:r>
              <a:rPr lang="zh-CN" altLang="en-US" dirty="0"/>
              <a:t>辛顿</a:t>
            </a:r>
            <a:r>
              <a:rPr lang="en-US" altLang="zh-CN" dirty="0"/>
              <a:t>(Geoffrey Hinton)</a:t>
            </a:r>
            <a:r>
              <a:rPr lang="zh-CN" altLang="en-US" dirty="0"/>
              <a:t> </a:t>
            </a:r>
            <a:r>
              <a:rPr lang="en-US" altLang="zh-CN" dirty="0"/>
              <a:t>2006</a:t>
            </a:r>
            <a:r>
              <a:rPr lang="zh-CN" altLang="en-US" dirty="0"/>
              <a:t>年</a:t>
            </a:r>
            <a:endParaRPr lang="en-US" altLang="zh-CN" dirty="0"/>
          </a:p>
          <a:p>
            <a:pPr lvl="1"/>
            <a:r>
              <a:rPr lang="zh-CN" altLang="en-US" dirty="0"/>
              <a:t>语音辨识率（</a:t>
            </a:r>
            <a:r>
              <a:rPr lang="en-US" altLang="zh-CN" dirty="0"/>
              <a:t>2011</a:t>
            </a:r>
            <a:r>
              <a:rPr lang="zh-CN" altLang="en-US" dirty="0"/>
              <a:t>）</a:t>
            </a:r>
          </a:p>
          <a:p>
            <a:pPr lvl="1"/>
            <a:r>
              <a:rPr lang="en-US" altLang="zh-CN" dirty="0"/>
              <a:t>ImageNet </a:t>
            </a:r>
            <a:r>
              <a:rPr lang="zh-CN" altLang="en-US" dirty="0"/>
              <a:t>识别率（</a:t>
            </a:r>
            <a:r>
              <a:rPr lang="en-US" altLang="zh-CN" dirty="0"/>
              <a:t>2016</a:t>
            </a:r>
            <a:r>
              <a:rPr lang="zh-CN" altLang="en-US" dirty="0"/>
              <a:t>）</a:t>
            </a:r>
          </a:p>
          <a:p>
            <a:pPr lvl="1"/>
            <a:r>
              <a:rPr lang="en-US" altLang="zh-CN" dirty="0"/>
              <a:t>AlphaGo 2016 </a:t>
            </a:r>
            <a:r>
              <a:rPr lang="zh-CN" altLang="en-US" dirty="0"/>
              <a:t>战胜世界围棋冠军李世石</a:t>
            </a:r>
          </a:p>
        </p:txBody>
      </p:sp>
      <p:pic>
        <p:nvPicPr>
          <p:cNvPr id="4" name="图片 3"/>
          <p:cNvPicPr>
            <a:picLocks noChangeAspect="1"/>
          </p:cNvPicPr>
          <p:nvPr/>
        </p:nvPicPr>
        <p:blipFill>
          <a:blip r:embed="rId3"/>
          <a:stretch>
            <a:fillRect/>
          </a:stretch>
        </p:blipFill>
        <p:spPr>
          <a:xfrm>
            <a:off x="7814608" y="452596"/>
            <a:ext cx="3539192" cy="2476184"/>
          </a:xfrm>
          <a:prstGeom prst="rect">
            <a:avLst/>
          </a:prstGeom>
        </p:spPr>
      </p:pic>
      <p:sp>
        <p:nvSpPr>
          <p:cNvPr id="5" name="日期占位符 4">
            <a:extLst>
              <a:ext uri="{FF2B5EF4-FFF2-40B4-BE49-F238E27FC236}">
                <a16:creationId xmlns:a16="http://schemas.microsoft.com/office/drawing/2014/main" id="{639076A2-E987-5115-92C2-11D566551D81}"/>
              </a:ext>
            </a:extLst>
          </p:cNvPr>
          <p:cNvSpPr>
            <a:spLocks noGrp="1"/>
          </p:cNvSpPr>
          <p:nvPr>
            <p:ph type="dt" sz="half" idx="10"/>
          </p:nvPr>
        </p:nvSpPr>
        <p:spPr/>
        <p:txBody>
          <a:bodyPr/>
          <a:lstStyle/>
          <a:p>
            <a:fld id="{DC0F67F0-B492-4765-85DF-DB60AB88DCC9}" type="datetime1">
              <a:rPr lang="en-US" altLang="zh-CN" smtClean="0"/>
              <a:t>6/28/2023</a:t>
            </a:fld>
            <a:endParaRPr lang="zh-CN" altLang="en-US"/>
          </a:p>
        </p:txBody>
      </p:sp>
      <p:sp>
        <p:nvSpPr>
          <p:cNvPr id="6" name="灯片编号占位符 5">
            <a:extLst>
              <a:ext uri="{FF2B5EF4-FFF2-40B4-BE49-F238E27FC236}">
                <a16:creationId xmlns:a16="http://schemas.microsoft.com/office/drawing/2014/main" id="{E3A1F1A4-14D1-54F7-3BB2-7D9F073B4EBE}"/>
              </a:ext>
            </a:extLst>
          </p:cNvPr>
          <p:cNvSpPr>
            <a:spLocks noGrp="1"/>
          </p:cNvSpPr>
          <p:nvPr>
            <p:ph type="sldNum" sz="quarter" idx="12"/>
          </p:nvPr>
        </p:nvSpPr>
        <p:spPr/>
        <p:txBody>
          <a:bodyPr/>
          <a:lstStyle/>
          <a:p>
            <a:fld id="{90B84CC8-F017-4F0F-85E6-E9C4F513246C}" type="slidenum">
              <a:rPr lang="zh-CN" altLang="en-US" smtClean="0"/>
              <a:t>40</a:t>
            </a:fld>
            <a:endParaRPr lang="zh-CN" altLang="en-US"/>
          </a:p>
        </p:txBody>
      </p:sp>
    </p:spTree>
    <p:extLst>
      <p:ext uri="{BB962C8B-B14F-4D97-AF65-F5344CB8AC3E}">
        <p14:creationId xmlns:p14="http://schemas.microsoft.com/office/powerpoint/2010/main" val="151031303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实现联结主义面临的挑战</a:t>
            </a:r>
          </a:p>
        </p:txBody>
      </p:sp>
      <p:sp>
        <p:nvSpPr>
          <p:cNvPr id="3" name="内容占位符 2"/>
          <p:cNvSpPr>
            <a:spLocks noGrp="1"/>
          </p:cNvSpPr>
          <p:nvPr>
            <p:ph idx="1"/>
          </p:nvPr>
        </p:nvSpPr>
        <p:spPr/>
        <p:txBody>
          <a:bodyPr/>
          <a:lstStyle/>
          <a:p>
            <a:r>
              <a:rPr lang="zh-CN" altLang="en-US" dirty="0"/>
              <a:t>人脑如何表示概念的机制并不清楚</a:t>
            </a:r>
            <a:endParaRPr lang="en-US" altLang="zh-CN" dirty="0"/>
          </a:p>
          <a:p>
            <a:pPr lvl="1"/>
            <a:r>
              <a:rPr lang="zh-CN" altLang="en-US" dirty="0"/>
              <a:t>包括概念的表示形式、表示方式、组合方式等等。</a:t>
            </a:r>
          </a:p>
          <a:p>
            <a:r>
              <a:rPr lang="zh-CN" altLang="en-US" dirty="0"/>
              <a:t>现在的神经网络与深度学习实际上与人脑的真正机制距离尚远</a:t>
            </a:r>
          </a:p>
        </p:txBody>
      </p:sp>
      <p:sp>
        <p:nvSpPr>
          <p:cNvPr id="4" name="日期占位符 3">
            <a:extLst>
              <a:ext uri="{FF2B5EF4-FFF2-40B4-BE49-F238E27FC236}">
                <a16:creationId xmlns:a16="http://schemas.microsoft.com/office/drawing/2014/main" id="{271B9F80-025A-5AF5-FFDA-D6BAE74D85CD}"/>
              </a:ext>
            </a:extLst>
          </p:cNvPr>
          <p:cNvSpPr>
            <a:spLocks noGrp="1"/>
          </p:cNvSpPr>
          <p:nvPr>
            <p:ph type="dt" sz="half" idx="10"/>
          </p:nvPr>
        </p:nvSpPr>
        <p:spPr/>
        <p:txBody>
          <a:bodyPr/>
          <a:lstStyle/>
          <a:p>
            <a:fld id="{55366D9C-A9E2-4B64-908D-4DAF327F230C}"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79E4286B-2B00-DBF2-8CAC-1F4D14DB9056}"/>
              </a:ext>
            </a:extLst>
          </p:cNvPr>
          <p:cNvSpPr>
            <a:spLocks noGrp="1"/>
          </p:cNvSpPr>
          <p:nvPr>
            <p:ph type="sldNum" sz="quarter" idx="12"/>
          </p:nvPr>
        </p:nvSpPr>
        <p:spPr/>
        <p:txBody>
          <a:bodyPr/>
          <a:lstStyle/>
          <a:p>
            <a:fld id="{90B84CC8-F017-4F0F-85E6-E9C4F513246C}" type="slidenum">
              <a:rPr lang="zh-CN" altLang="en-US" smtClean="0"/>
              <a:t>41</a:t>
            </a:fld>
            <a:endParaRPr lang="zh-CN" altLang="en-US"/>
          </a:p>
        </p:txBody>
      </p:sp>
    </p:spTree>
    <p:extLst>
      <p:ext uri="{BB962C8B-B14F-4D97-AF65-F5344CB8AC3E}">
        <p14:creationId xmlns:p14="http://schemas.microsoft.com/office/powerpoint/2010/main" val="326728547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t>指物： 行为主义</a:t>
            </a:r>
          </a:p>
        </p:txBody>
      </p:sp>
      <p:sp>
        <p:nvSpPr>
          <p:cNvPr id="3" name="内容占位符 2"/>
          <p:cNvSpPr>
            <a:spLocks noGrp="1"/>
          </p:cNvSpPr>
          <p:nvPr>
            <p:ph idx="1"/>
          </p:nvPr>
        </p:nvSpPr>
        <p:spPr/>
        <p:txBody>
          <a:bodyPr/>
          <a:lstStyle/>
          <a:p>
            <a:r>
              <a:rPr lang="zh-CN" altLang="en-US" dirty="0"/>
              <a:t>智能取决于感知和行动，不需要知识、不需要表示、不需要推理。</a:t>
            </a:r>
            <a:endParaRPr lang="en-US" altLang="zh-CN" dirty="0"/>
          </a:p>
          <a:p>
            <a:pPr lvl="1"/>
            <a:r>
              <a:rPr lang="zh-CN" altLang="en-US" dirty="0"/>
              <a:t>基于“感知</a:t>
            </a:r>
            <a:r>
              <a:rPr lang="en-US" altLang="zh-CN" dirty="0"/>
              <a:t>—</a:t>
            </a:r>
            <a:r>
              <a:rPr lang="zh-CN" altLang="en-US" dirty="0"/>
              <a:t>行动”的行为智能模拟方法。</a:t>
            </a:r>
            <a:endParaRPr lang="en-US" altLang="zh-CN" dirty="0"/>
          </a:p>
          <a:p>
            <a:r>
              <a:rPr lang="zh-CN" altLang="en-US" dirty="0"/>
              <a:t>学派代表作：布鲁克斯</a:t>
            </a:r>
            <a:r>
              <a:rPr lang="en-US" altLang="zh-CN" dirty="0"/>
              <a:t>(Brooks)</a:t>
            </a:r>
            <a:r>
              <a:rPr lang="zh-CN" altLang="en-US" dirty="0"/>
              <a:t>的六足行走机器人</a:t>
            </a:r>
          </a:p>
        </p:txBody>
      </p:sp>
      <p:sp>
        <p:nvSpPr>
          <p:cNvPr id="4" name="日期占位符 3">
            <a:extLst>
              <a:ext uri="{FF2B5EF4-FFF2-40B4-BE49-F238E27FC236}">
                <a16:creationId xmlns:a16="http://schemas.microsoft.com/office/drawing/2014/main" id="{FC021203-F10F-F8EB-43EC-FEABFA997B4B}"/>
              </a:ext>
            </a:extLst>
          </p:cNvPr>
          <p:cNvSpPr>
            <a:spLocks noGrp="1"/>
          </p:cNvSpPr>
          <p:nvPr>
            <p:ph type="dt" sz="half" idx="10"/>
          </p:nvPr>
        </p:nvSpPr>
        <p:spPr/>
        <p:txBody>
          <a:bodyPr/>
          <a:lstStyle/>
          <a:p>
            <a:fld id="{18F74664-8594-4D29-8646-2535CDA3E36F}"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44E22E2C-F3B5-557D-B231-0E385E819C90}"/>
              </a:ext>
            </a:extLst>
          </p:cNvPr>
          <p:cNvSpPr>
            <a:spLocks noGrp="1"/>
          </p:cNvSpPr>
          <p:nvPr>
            <p:ph type="sldNum" sz="quarter" idx="12"/>
          </p:nvPr>
        </p:nvSpPr>
        <p:spPr/>
        <p:txBody>
          <a:bodyPr/>
          <a:lstStyle/>
          <a:p>
            <a:fld id="{90B84CC8-F017-4F0F-85E6-E9C4F513246C}" type="slidenum">
              <a:rPr lang="zh-CN" altLang="en-US" smtClean="0"/>
              <a:t>42</a:t>
            </a:fld>
            <a:endParaRPr lang="zh-CN" altLang="en-US"/>
          </a:p>
        </p:txBody>
      </p:sp>
    </p:spTree>
    <p:extLst>
      <p:ext uri="{BB962C8B-B14F-4D97-AF65-F5344CB8AC3E}">
        <p14:creationId xmlns:p14="http://schemas.microsoft.com/office/powerpoint/2010/main" val="265060886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哲学批判：完美伪装者与斯巴达人</a:t>
            </a:r>
          </a:p>
        </p:txBody>
      </p:sp>
      <p:sp>
        <p:nvSpPr>
          <p:cNvPr id="3" name="内容占位符 2"/>
          <p:cNvSpPr>
            <a:spLocks noGrp="1"/>
          </p:cNvSpPr>
          <p:nvPr>
            <p:ph idx="1"/>
          </p:nvPr>
        </p:nvSpPr>
        <p:spPr/>
        <p:txBody>
          <a:bodyPr/>
          <a:lstStyle/>
          <a:p>
            <a:r>
              <a:rPr lang="zh-CN" altLang="en-US" dirty="0"/>
              <a:t>完美伪装者                                 斯巴达战士</a:t>
            </a:r>
          </a:p>
        </p:txBody>
      </p:sp>
      <p:pic>
        <p:nvPicPr>
          <p:cNvPr id="4" name="图片 3" descr="9bf3a450ed7e882c187c7f23a16bd225.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789" y="2533650"/>
            <a:ext cx="5262115" cy="2959940"/>
          </a:xfrm>
          <a:prstGeom prst="rect">
            <a:avLst/>
          </a:prstGeom>
        </p:spPr>
      </p:pic>
      <p:pic>
        <p:nvPicPr>
          <p:cNvPr id="5" name="图片 4" descr="d782bbdc03ced75e747ab9cd6f84ef61.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5904" y="2533650"/>
            <a:ext cx="2491070" cy="2933742"/>
          </a:xfrm>
          <a:prstGeom prst="rect">
            <a:avLst/>
          </a:prstGeom>
        </p:spPr>
      </p:pic>
      <p:sp>
        <p:nvSpPr>
          <p:cNvPr id="6" name="日期占位符 5">
            <a:extLst>
              <a:ext uri="{FF2B5EF4-FFF2-40B4-BE49-F238E27FC236}">
                <a16:creationId xmlns:a16="http://schemas.microsoft.com/office/drawing/2014/main" id="{A52A1DE7-79AD-7D11-17DC-032F128160B4}"/>
              </a:ext>
            </a:extLst>
          </p:cNvPr>
          <p:cNvSpPr>
            <a:spLocks noGrp="1"/>
          </p:cNvSpPr>
          <p:nvPr>
            <p:ph type="dt" sz="half" idx="10"/>
          </p:nvPr>
        </p:nvSpPr>
        <p:spPr/>
        <p:txBody>
          <a:bodyPr/>
          <a:lstStyle/>
          <a:p>
            <a:fld id="{4574A83A-F217-4C3A-BBFF-1D5D9447553E}" type="datetime1">
              <a:rPr lang="en-US" altLang="zh-CN" smtClean="0"/>
              <a:t>6/28/2023</a:t>
            </a:fld>
            <a:endParaRPr lang="zh-CN" altLang="en-US"/>
          </a:p>
        </p:txBody>
      </p:sp>
      <p:sp>
        <p:nvSpPr>
          <p:cNvPr id="7" name="灯片编号占位符 6">
            <a:extLst>
              <a:ext uri="{FF2B5EF4-FFF2-40B4-BE49-F238E27FC236}">
                <a16:creationId xmlns:a16="http://schemas.microsoft.com/office/drawing/2014/main" id="{1E528D3C-7B04-A8B0-FD30-16A2435DC6AB}"/>
              </a:ext>
            </a:extLst>
          </p:cNvPr>
          <p:cNvSpPr>
            <a:spLocks noGrp="1"/>
          </p:cNvSpPr>
          <p:nvPr>
            <p:ph type="sldNum" sz="quarter" idx="12"/>
          </p:nvPr>
        </p:nvSpPr>
        <p:spPr/>
        <p:txBody>
          <a:bodyPr/>
          <a:lstStyle/>
          <a:p>
            <a:fld id="{90B84CC8-F017-4F0F-85E6-E9C4F513246C}" type="slidenum">
              <a:rPr lang="zh-CN" altLang="en-US" smtClean="0"/>
              <a:t>43</a:t>
            </a:fld>
            <a:endParaRPr lang="zh-CN" altLang="en-US"/>
          </a:p>
        </p:txBody>
      </p:sp>
    </p:spTree>
    <p:extLst>
      <p:ext uri="{BB962C8B-B14F-4D97-AF65-F5344CB8AC3E}">
        <p14:creationId xmlns:p14="http://schemas.microsoft.com/office/powerpoint/2010/main" val="16576858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研究进展</a:t>
            </a:r>
            <a:endParaRPr lang="zh-CN" altLang="en-US" dirty="0"/>
          </a:p>
        </p:txBody>
      </p:sp>
      <p:sp>
        <p:nvSpPr>
          <p:cNvPr id="3" name="内容占位符 2"/>
          <p:cNvSpPr>
            <a:spLocks noGrp="1"/>
          </p:cNvSpPr>
          <p:nvPr>
            <p:ph idx="1"/>
          </p:nvPr>
        </p:nvSpPr>
        <p:spPr/>
        <p:txBody>
          <a:bodyPr/>
          <a:lstStyle/>
          <a:p>
            <a:r>
              <a:rPr kumimoji="1" lang="zh-CN" altLang="en-US" dirty="0"/>
              <a:t>波士顿动力机器人：</a:t>
            </a:r>
            <a:r>
              <a:rPr kumimoji="1" lang="en-US" altLang="zh-CN" dirty="0"/>
              <a:t> </a:t>
            </a:r>
          </a:p>
          <a:p>
            <a:pPr lvl="1"/>
            <a:r>
              <a:rPr kumimoji="1" lang="zh-CN" altLang="en-US" dirty="0"/>
              <a:t>大狗机器人</a:t>
            </a:r>
            <a:endParaRPr kumimoji="1" lang="en-US" altLang="zh-CN" dirty="0"/>
          </a:p>
          <a:p>
            <a:pPr lvl="1"/>
            <a:r>
              <a:rPr kumimoji="1" lang="zh-CN" altLang="en-US" dirty="0"/>
              <a:t>阿特拉斯</a:t>
            </a:r>
            <a:endParaRPr kumimoji="1" lang="en-US" altLang="zh-CN" dirty="0"/>
          </a:p>
          <a:p>
            <a:pPr lvl="2"/>
            <a:r>
              <a:rPr kumimoji="1" lang="zh-CN" altLang="en-US" dirty="0"/>
              <a:t>人行机器人的后空翻动作</a:t>
            </a:r>
            <a:endParaRPr kumimoji="1" lang="en-US" altLang="zh-CN" dirty="0"/>
          </a:p>
          <a:p>
            <a:pPr lvl="1"/>
            <a:r>
              <a:rPr kumimoji="1" lang="en-US" altLang="zh-CN" dirty="0"/>
              <a:t> </a:t>
            </a:r>
            <a:r>
              <a:rPr kumimoji="1" lang="zh-CN" altLang="en-US" dirty="0"/>
              <a:t>缺点：</a:t>
            </a:r>
            <a:r>
              <a:rPr kumimoji="1" lang="en-US" altLang="zh-CN" dirty="0"/>
              <a:t> </a:t>
            </a:r>
          </a:p>
          <a:p>
            <a:pPr lvl="2"/>
            <a:r>
              <a:rPr kumimoji="1" lang="zh-CN" altLang="en-US" dirty="0"/>
              <a:t>能耗过高</a:t>
            </a:r>
            <a:endParaRPr kumimoji="1" lang="en-US" altLang="zh-CN" dirty="0"/>
          </a:p>
          <a:p>
            <a:pPr lvl="2"/>
            <a:r>
              <a:rPr kumimoji="1" lang="zh-CN" altLang="en-US" dirty="0"/>
              <a:t>噪音过大</a:t>
            </a:r>
            <a:endParaRPr kumimoji="1" lang="en-US" altLang="zh-CN" dirty="0"/>
          </a:p>
          <a:p>
            <a:endParaRPr lang="zh-CN" altLang="en-US" dirty="0"/>
          </a:p>
        </p:txBody>
      </p:sp>
      <p:pic>
        <p:nvPicPr>
          <p:cNvPr id="4" name="图片 3" descr="93436693090b0ba47b32cff053bab16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0755" y="1174257"/>
            <a:ext cx="4064000" cy="2514600"/>
          </a:xfrm>
          <a:prstGeom prst="rect">
            <a:avLst/>
          </a:prstGeom>
        </p:spPr>
      </p:pic>
      <p:pic>
        <p:nvPicPr>
          <p:cNvPr id="5" name="图片 4" descr="f0b724fd9c1eb7896f22eff342eec0c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26130" y="3433763"/>
            <a:ext cx="4238625" cy="2743200"/>
          </a:xfrm>
          <a:prstGeom prst="rect">
            <a:avLst/>
          </a:prstGeom>
        </p:spPr>
      </p:pic>
      <p:sp>
        <p:nvSpPr>
          <p:cNvPr id="6" name="日期占位符 5">
            <a:extLst>
              <a:ext uri="{FF2B5EF4-FFF2-40B4-BE49-F238E27FC236}">
                <a16:creationId xmlns:a16="http://schemas.microsoft.com/office/drawing/2014/main" id="{8D7252FA-81C8-F821-A6A4-D92334EB8CBA}"/>
              </a:ext>
            </a:extLst>
          </p:cNvPr>
          <p:cNvSpPr>
            <a:spLocks noGrp="1"/>
          </p:cNvSpPr>
          <p:nvPr>
            <p:ph type="dt" sz="half" idx="10"/>
          </p:nvPr>
        </p:nvSpPr>
        <p:spPr/>
        <p:txBody>
          <a:bodyPr/>
          <a:lstStyle/>
          <a:p>
            <a:fld id="{ECD2D514-5AAF-42EA-8E52-89B83F18A436}" type="datetime1">
              <a:rPr lang="en-US" altLang="zh-CN" smtClean="0"/>
              <a:t>6/28/2023</a:t>
            </a:fld>
            <a:endParaRPr lang="zh-CN" altLang="en-US"/>
          </a:p>
        </p:txBody>
      </p:sp>
      <p:sp>
        <p:nvSpPr>
          <p:cNvPr id="7" name="灯片编号占位符 6">
            <a:extLst>
              <a:ext uri="{FF2B5EF4-FFF2-40B4-BE49-F238E27FC236}">
                <a16:creationId xmlns:a16="http://schemas.microsoft.com/office/drawing/2014/main" id="{F4B917BF-D72E-B1EF-759E-D7D5AC6DAA97}"/>
              </a:ext>
            </a:extLst>
          </p:cNvPr>
          <p:cNvSpPr>
            <a:spLocks noGrp="1"/>
          </p:cNvSpPr>
          <p:nvPr>
            <p:ph type="sldNum" sz="quarter" idx="12"/>
          </p:nvPr>
        </p:nvSpPr>
        <p:spPr/>
        <p:txBody>
          <a:bodyPr/>
          <a:lstStyle/>
          <a:p>
            <a:fld id="{90B84CC8-F017-4F0F-85E6-E9C4F513246C}" type="slidenum">
              <a:rPr lang="zh-CN" altLang="en-US" smtClean="0"/>
              <a:t>44</a:t>
            </a:fld>
            <a:endParaRPr lang="zh-CN" altLang="en-US"/>
          </a:p>
        </p:txBody>
      </p:sp>
    </p:spTree>
    <p:extLst>
      <p:ext uri="{BB962C8B-B14F-4D97-AF65-F5344CB8AC3E}">
        <p14:creationId xmlns:p14="http://schemas.microsoft.com/office/powerpoint/2010/main" val="360239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实现行为主义面临的挑战</a:t>
            </a:r>
          </a:p>
        </p:txBody>
      </p:sp>
      <p:sp>
        <p:nvSpPr>
          <p:cNvPr id="3" name="内容占位符 2"/>
          <p:cNvSpPr>
            <a:spLocks noGrp="1"/>
          </p:cNvSpPr>
          <p:nvPr>
            <p:ph idx="1"/>
          </p:nvPr>
        </p:nvSpPr>
        <p:spPr/>
        <p:txBody>
          <a:bodyPr/>
          <a:lstStyle/>
          <a:p>
            <a:r>
              <a:rPr lang="zh-CN" altLang="en-US" dirty="0"/>
              <a:t>莫拉维克悖论</a:t>
            </a:r>
            <a:r>
              <a:rPr lang="en-US" altLang="zh-CN" dirty="0"/>
              <a:t>:</a:t>
            </a:r>
          </a:p>
          <a:p>
            <a:pPr lvl="1"/>
            <a:r>
              <a:rPr lang="zh-CN" altLang="en-US" dirty="0"/>
              <a:t>由汉斯</a:t>
            </a:r>
            <a:r>
              <a:rPr lang="en-US" altLang="zh-CN" dirty="0"/>
              <a:t>·</a:t>
            </a:r>
            <a:r>
              <a:rPr lang="zh-CN" altLang="en-US" dirty="0"/>
              <a:t>莫拉维克、布鲁克斯、马文</a:t>
            </a:r>
            <a:r>
              <a:rPr lang="en-US" altLang="zh-CN" dirty="0"/>
              <a:t>·</a:t>
            </a:r>
            <a:r>
              <a:rPr lang="zh-CN" altLang="en-US" dirty="0"/>
              <a:t>明斯基等人于</a:t>
            </a:r>
            <a:r>
              <a:rPr lang="en-US" altLang="zh-CN" dirty="0"/>
              <a:t>1980</a:t>
            </a:r>
            <a:r>
              <a:rPr lang="zh-CN" altLang="en-US" dirty="0"/>
              <a:t>年代提出。</a:t>
            </a:r>
            <a:endParaRPr lang="en-US" altLang="zh-CN" dirty="0"/>
          </a:p>
          <a:p>
            <a:r>
              <a:rPr lang="zh-CN" altLang="en-US" dirty="0"/>
              <a:t>困难的问题是简单的，简单的问题是困难的。 </a:t>
            </a:r>
          </a:p>
          <a:p>
            <a:pPr lvl="1"/>
            <a:r>
              <a:rPr lang="zh-CN" altLang="en-US" dirty="0"/>
              <a:t>最难以实现的人类技能是那些无意识的技能、感知和直觉。</a:t>
            </a:r>
          </a:p>
          <a:p>
            <a:r>
              <a:rPr lang="zh-CN" altLang="en-US" dirty="0"/>
              <a:t>模拟人类的行动技能面临很大挑战。</a:t>
            </a:r>
          </a:p>
        </p:txBody>
      </p:sp>
      <p:sp>
        <p:nvSpPr>
          <p:cNvPr id="4" name="日期占位符 3">
            <a:extLst>
              <a:ext uri="{FF2B5EF4-FFF2-40B4-BE49-F238E27FC236}">
                <a16:creationId xmlns:a16="http://schemas.microsoft.com/office/drawing/2014/main" id="{1D48919D-04BB-7B8E-313B-EF14DCBC3EB5}"/>
              </a:ext>
            </a:extLst>
          </p:cNvPr>
          <p:cNvSpPr>
            <a:spLocks noGrp="1"/>
          </p:cNvSpPr>
          <p:nvPr>
            <p:ph type="dt" sz="half" idx="10"/>
          </p:nvPr>
        </p:nvSpPr>
        <p:spPr/>
        <p:txBody>
          <a:bodyPr/>
          <a:lstStyle/>
          <a:p>
            <a:fld id="{875AED90-5BA1-4060-8A5C-B92C534795E3}"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5CF9303F-1791-E2E0-EB36-CB3894BCEBAF}"/>
              </a:ext>
            </a:extLst>
          </p:cNvPr>
          <p:cNvSpPr>
            <a:spLocks noGrp="1"/>
          </p:cNvSpPr>
          <p:nvPr>
            <p:ph type="sldNum" sz="quarter" idx="12"/>
          </p:nvPr>
        </p:nvSpPr>
        <p:spPr/>
        <p:txBody>
          <a:bodyPr/>
          <a:lstStyle/>
          <a:p>
            <a:fld id="{90B84CC8-F017-4F0F-85E6-E9C4F513246C}" type="slidenum">
              <a:rPr lang="zh-CN" altLang="en-US" smtClean="0"/>
              <a:t>45</a:t>
            </a:fld>
            <a:endParaRPr lang="zh-CN" altLang="en-US"/>
          </a:p>
        </p:txBody>
      </p:sp>
    </p:spTree>
    <p:extLst>
      <p:ext uri="{BB962C8B-B14F-4D97-AF65-F5344CB8AC3E}">
        <p14:creationId xmlns:p14="http://schemas.microsoft.com/office/powerpoint/2010/main" val="277748194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sp>
        <p:nvSpPr>
          <p:cNvPr id="3" name="内容占位符 2"/>
          <p:cNvSpPr>
            <a:spLocks noGrp="1"/>
          </p:cNvSpPr>
          <p:nvPr>
            <p:ph idx="1"/>
          </p:nvPr>
        </p:nvSpPr>
        <p:spPr/>
        <p:txBody>
          <a:bodyPr/>
          <a:lstStyle/>
          <a:p>
            <a:r>
              <a:rPr lang="zh-CN" altLang="en-US" dirty="0"/>
              <a:t>符号主义：</a:t>
            </a:r>
            <a:r>
              <a:rPr lang="en-US" altLang="zh-CN" dirty="0"/>
              <a:t> </a:t>
            </a:r>
            <a:r>
              <a:rPr lang="zh-CN" altLang="en-US" dirty="0"/>
              <a:t>实现指名功能足够了</a:t>
            </a:r>
            <a:endParaRPr lang="en-US" altLang="zh-CN" dirty="0"/>
          </a:p>
          <a:p>
            <a:r>
              <a:rPr lang="zh-CN" altLang="en-US" dirty="0"/>
              <a:t>联结主义：</a:t>
            </a:r>
            <a:r>
              <a:rPr lang="en-US" altLang="zh-CN" dirty="0"/>
              <a:t> </a:t>
            </a:r>
            <a:r>
              <a:rPr lang="zh-CN" altLang="en-US" dirty="0"/>
              <a:t>实现指心功能足够了</a:t>
            </a:r>
            <a:endParaRPr lang="en-US" altLang="zh-CN" dirty="0"/>
          </a:p>
          <a:p>
            <a:r>
              <a:rPr lang="zh-CN" altLang="en-US" dirty="0"/>
              <a:t>行为主义：</a:t>
            </a:r>
            <a:r>
              <a:rPr lang="en-US" altLang="zh-CN" dirty="0"/>
              <a:t> </a:t>
            </a:r>
            <a:r>
              <a:rPr lang="zh-CN" altLang="en-US" dirty="0"/>
              <a:t>实现指物功能足够了</a:t>
            </a:r>
            <a:endParaRPr lang="en-US" altLang="zh-CN" dirty="0"/>
          </a:p>
          <a:p>
            <a:endParaRPr lang="en-US" altLang="zh-CN" dirty="0"/>
          </a:p>
          <a:p>
            <a:r>
              <a:rPr lang="zh-CN" altLang="en-US" dirty="0"/>
              <a:t>三个主流学派如果可以实现人工智能的功能</a:t>
            </a:r>
            <a:endParaRPr lang="en-US" altLang="zh-CN" dirty="0"/>
          </a:p>
          <a:p>
            <a:pPr lvl="1"/>
            <a:r>
              <a:rPr lang="zh-CN" altLang="en-US" dirty="0"/>
              <a:t>前提：</a:t>
            </a:r>
            <a:r>
              <a:rPr lang="en-US" altLang="zh-CN" dirty="0"/>
              <a:t> </a:t>
            </a:r>
            <a:r>
              <a:rPr lang="zh-CN" altLang="en-US" dirty="0"/>
              <a:t>指名、指物、指心功能等价</a:t>
            </a:r>
            <a:endParaRPr lang="en-US" altLang="zh-CN" dirty="0"/>
          </a:p>
          <a:p>
            <a:endParaRPr lang="zh-CN" altLang="en-US" dirty="0"/>
          </a:p>
          <a:p>
            <a:endParaRPr lang="zh-CN" altLang="en-US" dirty="0"/>
          </a:p>
        </p:txBody>
      </p:sp>
      <p:sp>
        <p:nvSpPr>
          <p:cNvPr id="4" name="日期占位符 3">
            <a:extLst>
              <a:ext uri="{FF2B5EF4-FFF2-40B4-BE49-F238E27FC236}">
                <a16:creationId xmlns:a16="http://schemas.microsoft.com/office/drawing/2014/main" id="{0B677072-0949-E5C4-BBEF-84025A4CD1E9}"/>
              </a:ext>
            </a:extLst>
          </p:cNvPr>
          <p:cNvSpPr>
            <a:spLocks noGrp="1"/>
          </p:cNvSpPr>
          <p:nvPr>
            <p:ph type="dt" sz="half" idx="10"/>
          </p:nvPr>
        </p:nvSpPr>
        <p:spPr/>
        <p:txBody>
          <a:bodyPr/>
          <a:lstStyle/>
          <a:p>
            <a:fld id="{10E68316-0A88-411F-A294-AD820874FCBD}"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17F133CE-25D5-10D7-2DCC-0196937DEE44}"/>
              </a:ext>
            </a:extLst>
          </p:cNvPr>
          <p:cNvSpPr>
            <a:spLocks noGrp="1"/>
          </p:cNvSpPr>
          <p:nvPr>
            <p:ph type="sldNum" sz="quarter" idx="12"/>
          </p:nvPr>
        </p:nvSpPr>
        <p:spPr/>
        <p:txBody>
          <a:bodyPr/>
          <a:lstStyle/>
          <a:p>
            <a:fld id="{90B84CC8-F017-4F0F-85E6-E9C4F513246C}" type="slidenum">
              <a:rPr lang="zh-CN" altLang="en-US" smtClean="0"/>
              <a:t>46</a:t>
            </a:fld>
            <a:endParaRPr lang="zh-CN" altLang="en-US"/>
          </a:p>
        </p:txBody>
      </p:sp>
    </p:spTree>
    <p:extLst>
      <p:ext uri="{BB962C8B-B14F-4D97-AF65-F5344CB8AC3E}">
        <p14:creationId xmlns:p14="http://schemas.microsoft.com/office/powerpoint/2010/main" val="16346248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三个悖论挑战三个学派的理论基础</a:t>
            </a:r>
          </a:p>
        </p:txBody>
      </p:sp>
      <p:sp>
        <p:nvSpPr>
          <p:cNvPr id="3" name="内容占位符 2"/>
          <p:cNvSpPr>
            <a:spLocks noGrp="1"/>
          </p:cNvSpPr>
          <p:nvPr>
            <p:ph idx="1"/>
          </p:nvPr>
        </p:nvSpPr>
        <p:spPr/>
        <p:txBody>
          <a:bodyPr>
            <a:normAutofit fontScale="77500" lnSpcReduction="20000"/>
          </a:bodyPr>
          <a:lstStyle/>
          <a:p>
            <a:r>
              <a:rPr lang="zh-CN" altLang="en-US" dirty="0"/>
              <a:t>语言悖论</a:t>
            </a:r>
          </a:p>
          <a:p>
            <a:pPr lvl="1"/>
            <a:r>
              <a:rPr kumimoji="1" lang="zh-CN" altLang="en-US" dirty="0"/>
              <a:t>指名理论挑战：语言悖论。</a:t>
            </a:r>
            <a:endParaRPr kumimoji="1" lang="en-US" altLang="zh-CN" dirty="0"/>
          </a:p>
          <a:p>
            <a:pPr lvl="1"/>
            <a:r>
              <a:rPr kumimoji="1" lang="zh-CN" altLang="en-US" dirty="0"/>
              <a:t>语言的基本单位是词</a:t>
            </a:r>
            <a:r>
              <a:rPr kumimoji="1" lang="zh-CN" altLang="zh-CN" dirty="0"/>
              <a:t>，</a:t>
            </a:r>
            <a:r>
              <a:rPr kumimoji="1" lang="zh-CN" altLang="en-US" dirty="0"/>
              <a:t>语言自身也是一个词。</a:t>
            </a:r>
            <a:endParaRPr lang="en-US" altLang="zh-CN" dirty="0"/>
          </a:p>
          <a:p>
            <a:r>
              <a:rPr lang="zh-CN" altLang="en-US" dirty="0"/>
              <a:t>知识悖论</a:t>
            </a:r>
          </a:p>
          <a:p>
            <a:pPr lvl="1"/>
            <a:r>
              <a:rPr kumimoji="1" lang="zh-CN" altLang="en-US" dirty="0"/>
              <a:t>指心理论挑战：知识悖论。</a:t>
            </a:r>
            <a:endParaRPr kumimoji="1" lang="en-US" altLang="zh-CN" dirty="0"/>
          </a:p>
          <a:p>
            <a:pPr lvl="1"/>
            <a:r>
              <a:rPr kumimoji="1" lang="zh-CN" altLang="en-US" dirty="0"/>
              <a:t>知识的基本单位是概念，知识自身也是一个概念。</a:t>
            </a:r>
            <a:endParaRPr lang="zh-CN" altLang="en-US" dirty="0"/>
          </a:p>
          <a:p>
            <a:r>
              <a:rPr lang="zh-CN" altLang="en-US" dirty="0"/>
              <a:t>集合悖论</a:t>
            </a:r>
            <a:endParaRPr lang="en-US" altLang="zh-CN" dirty="0"/>
          </a:p>
          <a:p>
            <a:pPr lvl="1"/>
            <a:r>
              <a:rPr kumimoji="1" lang="zh-CN" altLang="en-US" dirty="0"/>
              <a:t>指物理论挑战：集合悖论。</a:t>
            </a:r>
            <a:endParaRPr kumimoji="1" lang="en-US" altLang="zh-CN" dirty="0"/>
          </a:p>
          <a:p>
            <a:pPr lvl="1"/>
            <a:r>
              <a:rPr kumimoji="1" lang="zh-CN" altLang="en-US" dirty="0"/>
              <a:t>集合的基本单位是元素</a:t>
            </a:r>
            <a:r>
              <a:rPr kumimoji="1" lang="zh-CN" altLang="zh-CN" dirty="0"/>
              <a:t>，</a:t>
            </a:r>
            <a:r>
              <a:rPr kumimoji="1" lang="zh-CN" altLang="en-US" dirty="0"/>
              <a:t>元素自身也是一个集合。</a:t>
            </a:r>
            <a:endParaRPr lang="en-US" altLang="zh-CN" dirty="0"/>
          </a:p>
          <a:p>
            <a:r>
              <a:rPr lang="zh-CN" altLang="en-US" dirty="0"/>
              <a:t>语言、知识、集合在英语世界里，恰是对同一对象的不同指称。</a:t>
            </a:r>
            <a:endParaRPr lang="en-US" altLang="zh-CN" dirty="0"/>
          </a:p>
          <a:p>
            <a:pPr lvl="1"/>
            <a:r>
              <a:rPr lang="zh-CN" altLang="en-US" dirty="0"/>
              <a:t>分别指名、指心与指物</a:t>
            </a:r>
          </a:p>
        </p:txBody>
      </p:sp>
      <p:grpSp>
        <p:nvGrpSpPr>
          <p:cNvPr id="7" name="组合 6"/>
          <p:cNvGrpSpPr/>
          <p:nvPr/>
        </p:nvGrpSpPr>
        <p:grpSpPr>
          <a:xfrm>
            <a:off x="9064258" y="33250"/>
            <a:ext cx="3127742" cy="6824750"/>
            <a:chOff x="9064258" y="33250"/>
            <a:chExt cx="3127742" cy="6824750"/>
          </a:xfrm>
        </p:grpSpPr>
        <p:pic>
          <p:nvPicPr>
            <p:cNvPr id="4" name="图片 3" descr="8435e5dde71190efe41e5f9cce1b9d16fcfa6088.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03851" y="33250"/>
              <a:ext cx="1988149" cy="2622426"/>
            </a:xfrm>
            <a:prstGeom prst="rect">
              <a:avLst/>
            </a:prstGeom>
          </p:spPr>
        </p:pic>
        <p:pic>
          <p:nvPicPr>
            <p:cNvPr id="5" name="图片 4" descr="efe53db47757525f03d206f64be949e9.jp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64258" y="2622426"/>
              <a:ext cx="3127742" cy="2276019"/>
            </a:xfrm>
            <a:prstGeom prst="rect">
              <a:avLst/>
            </a:prstGeom>
          </p:spPr>
        </p:pic>
        <p:pic>
          <p:nvPicPr>
            <p:cNvPr id="6" name="图片 5" descr="b93322e8be086b9c0377a501da8a63db.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80815" y="4391887"/>
              <a:ext cx="2211185" cy="2466113"/>
            </a:xfrm>
            <a:prstGeom prst="rect">
              <a:avLst/>
            </a:prstGeom>
          </p:spPr>
        </p:pic>
      </p:grpSp>
      <p:sp>
        <p:nvSpPr>
          <p:cNvPr id="8" name="日期占位符 7">
            <a:extLst>
              <a:ext uri="{FF2B5EF4-FFF2-40B4-BE49-F238E27FC236}">
                <a16:creationId xmlns:a16="http://schemas.microsoft.com/office/drawing/2014/main" id="{51900D29-DE4C-FB86-1D5C-DE64FB2D51BD}"/>
              </a:ext>
            </a:extLst>
          </p:cNvPr>
          <p:cNvSpPr>
            <a:spLocks noGrp="1"/>
          </p:cNvSpPr>
          <p:nvPr>
            <p:ph type="dt" sz="half" idx="10"/>
          </p:nvPr>
        </p:nvSpPr>
        <p:spPr/>
        <p:txBody>
          <a:bodyPr/>
          <a:lstStyle/>
          <a:p>
            <a:fld id="{99EBE0A1-DB68-4D57-9E8D-59FB0955641F}" type="datetime1">
              <a:rPr lang="en-US" altLang="zh-CN" smtClean="0"/>
              <a:t>6/28/2023</a:t>
            </a:fld>
            <a:endParaRPr lang="zh-CN" altLang="en-US"/>
          </a:p>
        </p:txBody>
      </p:sp>
      <p:sp>
        <p:nvSpPr>
          <p:cNvPr id="9" name="灯片编号占位符 8">
            <a:extLst>
              <a:ext uri="{FF2B5EF4-FFF2-40B4-BE49-F238E27FC236}">
                <a16:creationId xmlns:a16="http://schemas.microsoft.com/office/drawing/2014/main" id="{E7A5B8D9-E475-035F-B402-883CD9442E0F}"/>
              </a:ext>
            </a:extLst>
          </p:cNvPr>
          <p:cNvSpPr>
            <a:spLocks noGrp="1"/>
          </p:cNvSpPr>
          <p:nvPr>
            <p:ph type="sldNum" sz="quarter" idx="12"/>
          </p:nvPr>
        </p:nvSpPr>
        <p:spPr/>
        <p:txBody>
          <a:bodyPr/>
          <a:lstStyle/>
          <a:p>
            <a:fld id="{90B84CC8-F017-4F0F-85E6-E9C4F513246C}" type="slidenum">
              <a:rPr lang="zh-CN" altLang="en-US" smtClean="0"/>
              <a:t>47</a:t>
            </a:fld>
            <a:endParaRPr lang="zh-CN" altLang="en-US"/>
          </a:p>
        </p:txBody>
      </p:sp>
    </p:spTree>
    <p:extLst>
      <p:ext uri="{BB962C8B-B14F-4D97-AF65-F5344CB8AC3E}">
        <p14:creationId xmlns:p14="http://schemas.microsoft.com/office/powerpoint/2010/main" val="352934683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理论与现实的鸿沟</a:t>
            </a:r>
          </a:p>
        </p:txBody>
      </p:sp>
      <p:sp>
        <p:nvSpPr>
          <p:cNvPr id="3" name="内容占位符 2"/>
          <p:cNvSpPr>
            <a:spLocks noGrp="1"/>
          </p:cNvSpPr>
          <p:nvPr>
            <p:ph idx="1"/>
          </p:nvPr>
        </p:nvSpPr>
        <p:spPr/>
        <p:txBody>
          <a:bodyPr>
            <a:normAutofit/>
          </a:bodyPr>
          <a:lstStyle/>
          <a:p>
            <a:r>
              <a:rPr lang="zh-CN" altLang="en-US" dirty="0"/>
              <a:t>早期的</a:t>
            </a:r>
            <a:r>
              <a:rPr lang="en-US" altLang="zh-CN" dirty="0"/>
              <a:t>AI</a:t>
            </a:r>
            <a:r>
              <a:rPr lang="zh-CN" altLang="en-US" dirty="0"/>
              <a:t>理论假设：指名、指物、指心功能等价。</a:t>
            </a:r>
          </a:p>
          <a:p>
            <a:r>
              <a:rPr lang="zh-CN" altLang="en-US" dirty="0"/>
              <a:t>现实生活中：指名、指物、指心功能不等价。</a:t>
            </a:r>
          </a:p>
          <a:p>
            <a:endParaRPr lang="zh-CN" altLang="en-US" dirty="0"/>
          </a:p>
          <a:p>
            <a:pPr lvl="1"/>
            <a:r>
              <a:rPr lang="zh-CN" altLang="en-US" dirty="0"/>
              <a:t>奥斯汀在</a:t>
            </a:r>
            <a:r>
              <a:rPr lang="en-US" altLang="zh-CN" dirty="0"/>
              <a:t>《</a:t>
            </a:r>
            <a:r>
              <a:rPr lang="zh-CN" altLang="en-US" dirty="0"/>
              <a:t>如何以言行事</a:t>
            </a:r>
            <a:r>
              <a:rPr lang="en-US" altLang="zh-CN" dirty="0"/>
              <a:t>》</a:t>
            </a:r>
            <a:r>
              <a:rPr lang="zh-CN" altLang="en-US" dirty="0"/>
              <a:t>中明确论述了言语与行事之间的关系，即指名与指物的关系。</a:t>
            </a:r>
          </a:p>
        </p:txBody>
      </p:sp>
      <p:sp>
        <p:nvSpPr>
          <p:cNvPr id="4" name="日期占位符 3">
            <a:extLst>
              <a:ext uri="{FF2B5EF4-FFF2-40B4-BE49-F238E27FC236}">
                <a16:creationId xmlns:a16="http://schemas.microsoft.com/office/drawing/2014/main" id="{FF6638C0-E801-B4D6-C712-4668AD096203}"/>
              </a:ext>
            </a:extLst>
          </p:cNvPr>
          <p:cNvSpPr>
            <a:spLocks noGrp="1"/>
          </p:cNvSpPr>
          <p:nvPr>
            <p:ph type="dt" sz="half" idx="10"/>
          </p:nvPr>
        </p:nvSpPr>
        <p:spPr/>
        <p:txBody>
          <a:bodyPr/>
          <a:lstStyle/>
          <a:p>
            <a:fld id="{A3032413-ED5A-4A25-8668-605269CB6E1E}"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C5DC6693-D721-1270-4455-592684818A87}"/>
              </a:ext>
            </a:extLst>
          </p:cNvPr>
          <p:cNvSpPr>
            <a:spLocks noGrp="1"/>
          </p:cNvSpPr>
          <p:nvPr>
            <p:ph type="sldNum" sz="quarter" idx="12"/>
          </p:nvPr>
        </p:nvSpPr>
        <p:spPr/>
        <p:txBody>
          <a:bodyPr/>
          <a:lstStyle/>
          <a:p>
            <a:fld id="{90B84CC8-F017-4F0F-85E6-E9C4F513246C}" type="slidenum">
              <a:rPr lang="zh-CN" altLang="en-US" smtClean="0"/>
              <a:t>48</a:t>
            </a:fld>
            <a:endParaRPr lang="zh-CN" altLang="en-US"/>
          </a:p>
        </p:txBody>
      </p:sp>
    </p:spTree>
    <p:extLst>
      <p:ext uri="{BB962C8B-B14F-4D97-AF65-F5344CB8AC3E}">
        <p14:creationId xmlns:p14="http://schemas.microsoft.com/office/powerpoint/2010/main" val="37358277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理论与现实的鸿沟</a:t>
            </a:r>
          </a:p>
        </p:txBody>
      </p:sp>
      <p:sp>
        <p:nvSpPr>
          <p:cNvPr id="3" name="内容占位符 2"/>
          <p:cNvSpPr>
            <a:spLocks noGrp="1"/>
          </p:cNvSpPr>
          <p:nvPr>
            <p:ph idx="1"/>
          </p:nvPr>
        </p:nvSpPr>
        <p:spPr/>
        <p:txBody>
          <a:bodyPr>
            <a:normAutofit/>
          </a:bodyPr>
          <a:lstStyle/>
          <a:p>
            <a:r>
              <a:rPr lang="zh-CN" altLang="en-US" dirty="0"/>
              <a:t>早期的</a:t>
            </a:r>
            <a:r>
              <a:rPr lang="en-US" altLang="zh-CN" dirty="0"/>
              <a:t>AI</a:t>
            </a:r>
            <a:r>
              <a:rPr lang="zh-CN" altLang="en-US" dirty="0"/>
              <a:t>理论假设：指名、指物、指心功能等价。</a:t>
            </a:r>
          </a:p>
          <a:p>
            <a:r>
              <a:rPr lang="zh-CN" altLang="en-US" dirty="0"/>
              <a:t>现实生活中：指名、指物、指心功能不等价。</a:t>
            </a:r>
          </a:p>
          <a:p>
            <a:endParaRPr lang="zh-CN" altLang="en-US" dirty="0"/>
          </a:p>
          <a:p>
            <a:pPr lvl="1"/>
            <a:r>
              <a:rPr lang="zh-CN" altLang="en-US" dirty="0"/>
              <a:t>奥斯汀在</a:t>
            </a:r>
            <a:r>
              <a:rPr lang="en-US" altLang="zh-CN" dirty="0"/>
              <a:t>《</a:t>
            </a:r>
            <a:r>
              <a:rPr lang="zh-CN" altLang="en-US" dirty="0"/>
              <a:t>如何以言行事</a:t>
            </a:r>
            <a:r>
              <a:rPr lang="en-US" altLang="zh-CN" dirty="0"/>
              <a:t>》</a:t>
            </a:r>
            <a:r>
              <a:rPr lang="zh-CN" altLang="en-US" dirty="0"/>
              <a:t>中明确论述了言语与行事之间的关系，即指名与指物的关系。</a:t>
            </a:r>
          </a:p>
        </p:txBody>
      </p:sp>
      <p:sp>
        <p:nvSpPr>
          <p:cNvPr id="4" name="日期占位符 3">
            <a:extLst>
              <a:ext uri="{FF2B5EF4-FFF2-40B4-BE49-F238E27FC236}">
                <a16:creationId xmlns:a16="http://schemas.microsoft.com/office/drawing/2014/main" id="{E26F4623-8659-A3DA-0891-DD8A8C5234DD}"/>
              </a:ext>
            </a:extLst>
          </p:cNvPr>
          <p:cNvSpPr>
            <a:spLocks noGrp="1"/>
          </p:cNvSpPr>
          <p:nvPr>
            <p:ph type="dt" sz="half" idx="10"/>
          </p:nvPr>
        </p:nvSpPr>
        <p:spPr/>
        <p:txBody>
          <a:bodyPr/>
          <a:lstStyle/>
          <a:p>
            <a:fld id="{3E9A9DDA-6C49-4C57-BE24-DEB82DCD7457}"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12E0EDDD-1B75-7611-D796-15C2249A2FF2}"/>
              </a:ext>
            </a:extLst>
          </p:cNvPr>
          <p:cNvSpPr>
            <a:spLocks noGrp="1"/>
          </p:cNvSpPr>
          <p:nvPr>
            <p:ph type="sldNum" sz="quarter" idx="12"/>
          </p:nvPr>
        </p:nvSpPr>
        <p:spPr/>
        <p:txBody>
          <a:bodyPr/>
          <a:lstStyle/>
          <a:p>
            <a:fld id="{90B84CC8-F017-4F0F-85E6-E9C4F513246C}" type="slidenum">
              <a:rPr lang="zh-CN" altLang="en-US" smtClean="0"/>
              <a:t>49</a:t>
            </a:fld>
            <a:endParaRPr lang="zh-CN" altLang="en-US"/>
          </a:p>
        </p:txBody>
      </p:sp>
    </p:spTree>
    <p:extLst>
      <p:ext uri="{BB962C8B-B14F-4D97-AF65-F5344CB8AC3E}">
        <p14:creationId xmlns:p14="http://schemas.microsoft.com/office/powerpoint/2010/main" val="240131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人工智能展望</a:t>
            </a:r>
          </a:p>
        </p:txBody>
      </p:sp>
      <p:pic>
        <p:nvPicPr>
          <p:cNvPr id="4" name="内容占位符 3"/>
          <p:cNvPicPr>
            <a:picLocks noGrp="1" noChangeAspect="1"/>
          </p:cNvPicPr>
          <p:nvPr>
            <p:ph idx="1"/>
          </p:nvPr>
        </p:nvPicPr>
        <p:blipFill rotWithShape="1">
          <a:blip r:embed="rId2">
            <a:extLst>
              <a:ext uri="{28A0092B-C50C-407E-A947-70E740481C1C}">
                <a14:useLocalDpi xmlns:a14="http://schemas.microsoft.com/office/drawing/2010/main" val="0"/>
              </a:ext>
            </a:extLst>
          </a:blip>
          <a:srcRect t="15600"/>
          <a:stretch/>
        </p:blipFill>
        <p:spPr>
          <a:xfrm>
            <a:off x="128789" y="1378039"/>
            <a:ext cx="11542891" cy="5479961"/>
          </a:xfrm>
        </p:spPr>
      </p:pic>
      <p:sp>
        <p:nvSpPr>
          <p:cNvPr id="3" name="日期占位符 2">
            <a:extLst>
              <a:ext uri="{FF2B5EF4-FFF2-40B4-BE49-F238E27FC236}">
                <a16:creationId xmlns:a16="http://schemas.microsoft.com/office/drawing/2014/main" id="{C3CEF6CA-2407-F31F-B05B-7BAF857BAD2C}"/>
              </a:ext>
            </a:extLst>
          </p:cNvPr>
          <p:cNvSpPr>
            <a:spLocks noGrp="1"/>
          </p:cNvSpPr>
          <p:nvPr>
            <p:ph type="dt" sz="half" idx="10"/>
          </p:nvPr>
        </p:nvSpPr>
        <p:spPr/>
        <p:txBody>
          <a:bodyPr/>
          <a:lstStyle/>
          <a:p>
            <a:fld id="{8B2AADC5-9347-4B37-B4A8-A6CAC9CA46A0}"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B91ED23F-AD2A-D698-9971-3CF48295C086}"/>
              </a:ext>
            </a:extLst>
          </p:cNvPr>
          <p:cNvSpPr>
            <a:spLocks noGrp="1"/>
          </p:cNvSpPr>
          <p:nvPr>
            <p:ph type="sldNum" sz="quarter" idx="12"/>
          </p:nvPr>
        </p:nvSpPr>
        <p:spPr/>
        <p:txBody>
          <a:bodyPr/>
          <a:lstStyle/>
          <a:p>
            <a:fld id="{90B84CC8-F017-4F0F-85E6-E9C4F513246C}" type="slidenum">
              <a:rPr lang="zh-CN" altLang="en-US" smtClean="0"/>
              <a:t>5</a:t>
            </a:fld>
            <a:endParaRPr lang="zh-CN" altLang="en-US"/>
          </a:p>
        </p:txBody>
      </p:sp>
    </p:spTree>
    <p:extLst>
      <p:ext uri="{BB962C8B-B14F-4D97-AF65-F5344CB8AC3E}">
        <p14:creationId xmlns:p14="http://schemas.microsoft.com/office/powerpoint/2010/main" val="57109668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指名、指物不统一：</a:t>
            </a:r>
          </a:p>
        </p:txBody>
      </p:sp>
      <p:sp>
        <p:nvSpPr>
          <p:cNvPr id="3" name="内容占位符 2"/>
          <p:cNvSpPr>
            <a:spLocks noGrp="1"/>
          </p:cNvSpPr>
          <p:nvPr>
            <p:ph idx="1"/>
          </p:nvPr>
        </p:nvSpPr>
        <p:spPr/>
        <p:txBody>
          <a:bodyPr/>
          <a:lstStyle/>
          <a:p>
            <a:r>
              <a:rPr lang="zh-CN" altLang="en-US" dirty="0"/>
              <a:t>我现在手头上有一个亿， 谁有项目，通知一下，一起投资。</a:t>
            </a:r>
            <a:endParaRPr lang="en-US" altLang="zh-CN" dirty="0"/>
          </a:p>
          <a:p>
            <a:r>
              <a:rPr lang="zh-CN" altLang="en-US" dirty="0"/>
              <a:t>不然，再晚点，我就洗手不干了。</a:t>
            </a:r>
          </a:p>
        </p:txBody>
      </p:sp>
      <p:sp>
        <p:nvSpPr>
          <p:cNvPr id="4" name="日期占位符 3">
            <a:extLst>
              <a:ext uri="{FF2B5EF4-FFF2-40B4-BE49-F238E27FC236}">
                <a16:creationId xmlns:a16="http://schemas.microsoft.com/office/drawing/2014/main" id="{4D258069-5DFF-0A1C-DD62-929BA139E6DE}"/>
              </a:ext>
            </a:extLst>
          </p:cNvPr>
          <p:cNvSpPr>
            <a:spLocks noGrp="1"/>
          </p:cNvSpPr>
          <p:nvPr>
            <p:ph type="dt" sz="half" idx="10"/>
          </p:nvPr>
        </p:nvSpPr>
        <p:spPr/>
        <p:txBody>
          <a:bodyPr/>
          <a:lstStyle/>
          <a:p>
            <a:fld id="{685A725D-E408-4E54-91FB-8D35FA14E4B2}"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7029C487-CDB8-5BB4-060B-07AA7AF05A29}"/>
              </a:ext>
            </a:extLst>
          </p:cNvPr>
          <p:cNvSpPr>
            <a:spLocks noGrp="1"/>
          </p:cNvSpPr>
          <p:nvPr>
            <p:ph type="sldNum" sz="quarter" idx="12"/>
          </p:nvPr>
        </p:nvSpPr>
        <p:spPr/>
        <p:txBody>
          <a:bodyPr/>
          <a:lstStyle/>
          <a:p>
            <a:fld id="{90B84CC8-F017-4F0F-85E6-E9C4F513246C}" type="slidenum">
              <a:rPr lang="zh-CN" altLang="en-US" smtClean="0"/>
              <a:t>50</a:t>
            </a:fld>
            <a:endParaRPr lang="zh-CN" altLang="en-US"/>
          </a:p>
        </p:txBody>
      </p:sp>
    </p:spTree>
    <p:extLst>
      <p:ext uri="{BB962C8B-B14F-4D97-AF65-F5344CB8AC3E}">
        <p14:creationId xmlns:p14="http://schemas.microsoft.com/office/powerpoint/2010/main" val="219742361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手头有一个亿</a:t>
            </a:r>
          </a:p>
        </p:txBody>
      </p:sp>
      <p:pic>
        <p:nvPicPr>
          <p:cNvPr id="4" name="内容占位符 3" descr="IMG_1242.JPG"/>
          <p:cNvPicPr>
            <a:picLocks noGrp="1" noChangeAspect="1"/>
          </p:cNvPicPr>
          <p:nvPr>
            <p:ph idx="1"/>
          </p:nvPr>
        </p:nvPicPr>
        <p:blipFill>
          <a:blip r:embed="rId2" cstate="print">
            <a:extLst>
              <a:ext uri="{28A0092B-C50C-407E-A947-70E740481C1C}">
                <a14:useLocalDpi xmlns:a14="http://schemas.microsoft.com/office/drawing/2010/main" val="0"/>
              </a:ext>
            </a:extLst>
          </a:blip>
          <a:srcRect t="13336" b="13336"/>
          <a:stretch>
            <a:fillRect/>
          </a:stretch>
        </p:blipFill>
        <p:spPr>
          <a:xfrm>
            <a:off x="2139950" y="1825625"/>
            <a:ext cx="7912099" cy="4351338"/>
          </a:xfrm>
        </p:spPr>
      </p:pic>
      <p:sp>
        <p:nvSpPr>
          <p:cNvPr id="3" name="日期占位符 2">
            <a:extLst>
              <a:ext uri="{FF2B5EF4-FFF2-40B4-BE49-F238E27FC236}">
                <a16:creationId xmlns:a16="http://schemas.microsoft.com/office/drawing/2014/main" id="{FCEFB1B1-34BC-B391-7872-00747071C991}"/>
              </a:ext>
            </a:extLst>
          </p:cNvPr>
          <p:cNvSpPr>
            <a:spLocks noGrp="1"/>
          </p:cNvSpPr>
          <p:nvPr>
            <p:ph type="dt" sz="half" idx="10"/>
          </p:nvPr>
        </p:nvSpPr>
        <p:spPr/>
        <p:txBody>
          <a:bodyPr/>
          <a:lstStyle/>
          <a:p>
            <a:fld id="{EF2A9D66-06F6-41C6-B1A4-578B5E8C7F18}"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ECD167F2-BCF2-C456-2BC1-F9653BB79619}"/>
              </a:ext>
            </a:extLst>
          </p:cNvPr>
          <p:cNvSpPr>
            <a:spLocks noGrp="1"/>
          </p:cNvSpPr>
          <p:nvPr>
            <p:ph type="sldNum" sz="quarter" idx="12"/>
          </p:nvPr>
        </p:nvSpPr>
        <p:spPr/>
        <p:txBody>
          <a:bodyPr/>
          <a:lstStyle/>
          <a:p>
            <a:fld id="{90B84CC8-F017-4F0F-85E6-E9C4F513246C}" type="slidenum">
              <a:rPr lang="zh-CN" altLang="en-US" smtClean="0"/>
              <a:t>51</a:t>
            </a:fld>
            <a:endParaRPr lang="zh-CN" altLang="en-US"/>
          </a:p>
        </p:txBody>
      </p:sp>
    </p:spTree>
    <p:extLst>
      <p:ext uri="{BB962C8B-B14F-4D97-AF65-F5344CB8AC3E}">
        <p14:creationId xmlns:p14="http://schemas.microsoft.com/office/powerpoint/2010/main" val="42708055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这不是一个烟斗</a:t>
            </a:r>
          </a:p>
        </p:txBody>
      </p:sp>
      <p:pic>
        <p:nvPicPr>
          <p:cNvPr id="2050" name="Picture 2">
            <a:extLst>
              <a:ext uri="{FF2B5EF4-FFF2-40B4-BE49-F238E27FC236}">
                <a16:creationId xmlns:a16="http://schemas.microsoft.com/office/drawing/2014/main" id="{95282246-265F-9277-3AA5-F7890E8C1AC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525486" y="1501934"/>
            <a:ext cx="7141028" cy="4998720"/>
          </a:xfrm>
          <a:prstGeom prst="rect">
            <a:avLst/>
          </a:prstGeom>
          <a:noFill/>
          <a:extLst>
            <a:ext uri="{909E8E84-426E-40DD-AFC4-6F175D3DCCD1}">
              <a14:hiddenFill xmlns:a14="http://schemas.microsoft.com/office/drawing/2010/main">
                <a:solidFill>
                  <a:srgbClr val="FFFFFF"/>
                </a:solidFill>
              </a14:hiddenFill>
            </a:ext>
          </a:extLst>
        </p:spPr>
      </p:pic>
      <p:sp>
        <p:nvSpPr>
          <p:cNvPr id="3" name="日期占位符 2">
            <a:extLst>
              <a:ext uri="{FF2B5EF4-FFF2-40B4-BE49-F238E27FC236}">
                <a16:creationId xmlns:a16="http://schemas.microsoft.com/office/drawing/2014/main" id="{A966BBC2-9106-BF6A-127E-59CCC9046B84}"/>
              </a:ext>
            </a:extLst>
          </p:cNvPr>
          <p:cNvSpPr>
            <a:spLocks noGrp="1"/>
          </p:cNvSpPr>
          <p:nvPr>
            <p:ph type="dt" sz="half" idx="10"/>
          </p:nvPr>
        </p:nvSpPr>
        <p:spPr/>
        <p:txBody>
          <a:bodyPr/>
          <a:lstStyle/>
          <a:p>
            <a:fld id="{E01378A2-F162-424D-B619-B8D95A529096}" type="datetime1">
              <a:rPr lang="en-US" altLang="zh-CN" smtClean="0"/>
              <a:t>6/28/2023</a:t>
            </a:fld>
            <a:endParaRPr lang="zh-CN" altLang="en-US"/>
          </a:p>
        </p:txBody>
      </p:sp>
      <p:sp>
        <p:nvSpPr>
          <p:cNvPr id="4" name="灯片编号占位符 3">
            <a:extLst>
              <a:ext uri="{FF2B5EF4-FFF2-40B4-BE49-F238E27FC236}">
                <a16:creationId xmlns:a16="http://schemas.microsoft.com/office/drawing/2014/main" id="{A96AABDF-6711-913B-F060-2ECD4B5E1051}"/>
              </a:ext>
            </a:extLst>
          </p:cNvPr>
          <p:cNvSpPr>
            <a:spLocks noGrp="1"/>
          </p:cNvSpPr>
          <p:nvPr>
            <p:ph type="sldNum" sz="quarter" idx="12"/>
          </p:nvPr>
        </p:nvSpPr>
        <p:spPr/>
        <p:txBody>
          <a:bodyPr/>
          <a:lstStyle/>
          <a:p>
            <a:fld id="{90B84CC8-F017-4F0F-85E6-E9C4F513246C}" type="slidenum">
              <a:rPr lang="zh-CN" altLang="en-US" smtClean="0"/>
              <a:t>52</a:t>
            </a:fld>
            <a:endParaRPr lang="zh-CN" altLang="en-US"/>
          </a:p>
        </p:txBody>
      </p:sp>
    </p:spTree>
    <p:extLst>
      <p:ext uri="{BB962C8B-B14F-4D97-AF65-F5344CB8AC3E}">
        <p14:creationId xmlns:p14="http://schemas.microsoft.com/office/powerpoint/2010/main" val="3635001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dirty="0"/>
              <a:t>指心、指名不统一</a:t>
            </a:r>
            <a:endParaRPr lang="zh-CN" altLang="en-US" dirty="0"/>
          </a:p>
        </p:txBody>
      </p:sp>
      <p:pic>
        <p:nvPicPr>
          <p:cNvPr id="4" name="内容占位符 3" descr="doct1.jpg"/>
          <p:cNvPicPr>
            <a:picLocks noChangeAspect="1"/>
          </p:cNvPicPr>
          <p:nvPr/>
        </p:nvPicPr>
        <p:blipFill>
          <a:blip r:embed="rId2">
            <a:extLst>
              <a:ext uri="{28A0092B-C50C-407E-A947-70E740481C1C}">
                <a14:useLocalDpi xmlns:a14="http://schemas.microsoft.com/office/drawing/2010/main" val="0"/>
              </a:ext>
            </a:extLst>
          </a:blip>
          <a:srcRect l="-3426" r="-26508"/>
          <a:stretch>
            <a:fillRect/>
          </a:stretch>
        </p:blipFill>
        <p:spPr>
          <a:xfrm>
            <a:off x="838200" y="1690688"/>
            <a:ext cx="5688013" cy="4067175"/>
          </a:xfrm>
          <a:prstGeom prst="rect">
            <a:avLst/>
          </a:prstGeom>
        </p:spPr>
      </p:pic>
      <p:pic>
        <p:nvPicPr>
          <p:cNvPr id="5" name="图片 4" descr="doct2.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47569" y="1685926"/>
            <a:ext cx="5213350" cy="40767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日期占位符 2">
            <a:extLst>
              <a:ext uri="{FF2B5EF4-FFF2-40B4-BE49-F238E27FC236}">
                <a16:creationId xmlns:a16="http://schemas.microsoft.com/office/drawing/2014/main" id="{E917F091-DE47-5FF1-CF6C-310BFFE4F2CD}"/>
              </a:ext>
            </a:extLst>
          </p:cNvPr>
          <p:cNvSpPr>
            <a:spLocks noGrp="1"/>
          </p:cNvSpPr>
          <p:nvPr>
            <p:ph type="dt" sz="half" idx="10"/>
          </p:nvPr>
        </p:nvSpPr>
        <p:spPr/>
        <p:txBody>
          <a:bodyPr/>
          <a:lstStyle/>
          <a:p>
            <a:fld id="{AE607028-E7CE-4479-8168-64901F7266F9}" type="datetime1">
              <a:rPr lang="en-US" altLang="zh-CN" smtClean="0"/>
              <a:t>6/28/2023</a:t>
            </a:fld>
            <a:endParaRPr lang="zh-CN" altLang="en-US"/>
          </a:p>
        </p:txBody>
      </p:sp>
      <p:sp>
        <p:nvSpPr>
          <p:cNvPr id="6" name="灯片编号占位符 5">
            <a:extLst>
              <a:ext uri="{FF2B5EF4-FFF2-40B4-BE49-F238E27FC236}">
                <a16:creationId xmlns:a16="http://schemas.microsoft.com/office/drawing/2014/main" id="{092C7C98-1709-0E70-26FC-B98DC5A0677B}"/>
              </a:ext>
            </a:extLst>
          </p:cNvPr>
          <p:cNvSpPr>
            <a:spLocks noGrp="1"/>
          </p:cNvSpPr>
          <p:nvPr>
            <p:ph type="sldNum" sz="quarter" idx="12"/>
          </p:nvPr>
        </p:nvSpPr>
        <p:spPr/>
        <p:txBody>
          <a:bodyPr/>
          <a:lstStyle/>
          <a:p>
            <a:fld id="{90B84CC8-F017-4F0F-85E6-E9C4F513246C}" type="slidenum">
              <a:rPr lang="zh-CN" altLang="en-US" smtClean="0"/>
              <a:t>53</a:t>
            </a:fld>
            <a:endParaRPr lang="zh-CN" altLang="en-US"/>
          </a:p>
        </p:txBody>
      </p:sp>
    </p:spTree>
    <p:extLst>
      <p:ext uri="{BB962C8B-B14F-4D97-AF65-F5344CB8AC3E}">
        <p14:creationId xmlns:p14="http://schemas.microsoft.com/office/powerpoint/2010/main" val="23639724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人工智能的本质矛盾</a:t>
            </a:r>
            <a:br>
              <a:rPr lang="en-US" altLang="zh-CN" dirty="0"/>
            </a:br>
            <a:r>
              <a:rPr lang="en-US" altLang="zh-CN" dirty="0"/>
              <a:t> - </a:t>
            </a:r>
            <a:r>
              <a:rPr lang="zh-CN" altLang="en-US" dirty="0"/>
              <a:t>概念经典表示的基本假设不成立</a:t>
            </a:r>
          </a:p>
        </p:txBody>
      </p:sp>
      <p:sp>
        <p:nvSpPr>
          <p:cNvPr id="3" name="内容占位符 2"/>
          <p:cNvSpPr>
            <a:spLocks noGrp="1"/>
          </p:cNvSpPr>
          <p:nvPr>
            <p:ph idx="1"/>
          </p:nvPr>
        </p:nvSpPr>
        <p:spPr/>
        <p:txBody>
          <a:bodyPr>
            <a:normAutofit fontScale="85000" lnSpcReduction="20000"/>
          </a:bodyPr>
          <a:lstStyle/>
          <a:p>
            <a:r>
              <a:rPr lang="zh-CN" altLang="en-US" dirty="0"/>
              <a:t>符号表示： 概念名可能未知，其假设内涵表示与外延表示同名，这与实际不符。</a:t>
            </a:r>
            <a:endParaRPr lang="en-US" altLang="zh-CN" dirty="0"/>
          </a:p>
          <a:p>
            <a:pPr lvl="1"/>
            <a:r>
              <a:rPr lang="zh-CN" altLang="en-US" dirty="0"/>
              <a:t>有研究表明日常生活中成人日均说一次谎。</a:t>
            </a:r>
            <a:endParaRPr lang="en-US" altLang="zh-CN" dirty="0"/>
          </a:p>
          <a:p>
            <a:r>
              <a:rPr lang="zh-CN" altLang="en-US" dirty="0"/>
              <a:t>内涵表示： 可以外显的命题表示可能并不存在。</a:t>
            </a:r>
            <a:endParaRPr lang="en-US" altLang="zh-CN" dirty="0"/>
          </a:p>
          <a:p>
            <a:pPr lvl="1"/>
            <a:r>
              <a:rPr lang="zh-CN" altLang="en-US" dirty="0"/>
              <a:t>如，维特根斯坦：日常生活中的概念大多没有命题表示。</a:t>
            </a:r>
          </a:p>
          <a:p>
            <a:r>
              <a:rPr lang="zh-CN" altLang="en-US" dirty="0"/>
              <a:t>外延表示：经典集合表示不一定存在。</a:t>
            </a:r>
            <a:endParaRPr lang="en-US" altLang="zh-CN" dirty="0"/>
          </a:p>
          <a:p>
            <a:pPr lvl="1"/>
            <a:r>
              <a:rPr lang="zh-CN" altLang="en-US" dirty="0"/>
              <a:t>如，模糊概念： 美，丑等。</a:t>
            </a:r>
          </a:p>
          <a:p>
            <a:r>
              <a:rPr lang="zh-CN" altLang="en-US" dirty="0"/>
              <a:t>唯一表示： 认知科学指出，大多概念依赖于个人的自身感知条件，不可能与他人一致。 </a:t>
            </a:r>
          </a:p>
          <a:p>
            <a:pPr lvl="1"/>
            <a:r>
              <a:rPr lang="zh-CN" altLang="en-US" dirty="0"/>
              <a:t>参看： 乔治</a:t>
            </a:r>
            <a:r>
              <a:rPr lang="en-US" altLang="zh-CN" dirty="0"/>
              <a:t>.</a:t>
            </a:r>
            <a:r>
              <a:rPr lang="zh-CN" altLang="en-US" dirty="0"/>
              <a:t>莱考夫  马克</a:t>
            </a:r>
            <a:r>
              <a:rPr lang="en-US" altLang="zh-CN" dirty="0"/>
              <a:t>. </a:t>
            </a:r>
            <a:r>
              <a:rPr lang="zh-CN" altLang="en-US" dirty="0"/>
              <a:t>约翰逊， </a:t>
            </a:r>
            <a:r>
              <a:rPr lang="en-US" altLang="zh-CN" dirty="0"/>
              <a:t>《</a:t>
            </a:r>
            <a:r>
              <a:rPr lang="zh-CN" altLang="en-US" dirty="0"/>
              <a:t>我们赖以生存的隐喻</a:t>
            </a:r>
            <a:r>
              <a:rPr lang="en-US" altLang="zh-CN" dirty="0"/>
              <a:t>》</a:t>
            </a:r>
            <a:r>
              <a:rPr lang="zh-CN" altLang="en-US" dirty="0"/>
              <a:t>，浙江大学出版社</a:t>
            </a:r>
          </a:p>
        </p:txBody>
      </p:sp>
      <p:sp>
        <p:nvSpPr>
          <p:cNvPr id="4" name="日期占位符 3">
            <a:extLst>
              <a:ext uri="{FF2B5EF4-FFF2-40B4-BE49-F238E27FC236}">
                <a16:creationId xmlns:a16="http://schemas.microsoft.com/office/drawing/2014/main" id="{95E583C0-113E-F877-E706-E88B6469C22A}"/>
              </a:ext>
            </a:extLst>
          </p:cNvPr>
          <p:cNvSpPr>
            <a:spLocks noGrp="1"/>
          </p:cNvSpPr>
          <p:nvPr>
            <p:ph type="dt" sz="half" idx="10"/>
          </p:nvPr>
        </p:nvSpPr>
        <p:spPr/>
        <p:txBody>
          <a:bodyPr/>
          <a:lstStyle/>
          <a:p>
            <a:fld id="{9E81FE2E-A01D-4DFC-A144-1400385C6883}"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05BA6858-965A-F0F8-224C-8C23EA7FED05}"/>
              </a:ext>
            </a:extLst>
          </p:cNvPr>
          <p:cNvSpPr>
            <a:spLocks noGrp="1"/>
          </p:cNvSpPr>
          <p:nvPr>
            <p:ph type="sldNum" sz="quarter" idx="12"/>
          </p:nvPr>
        </p:nvSpPr>
        <p:spPr/>
        <p:txBody>
          <a:bodyPr/>
          <a:lstStyle/>
          <a:p>
            <a:fld id="{90B84CC8-F017-4F0F-85E6-E9C4F513246C}" type="slidenum">
              <a:rPr lang="zh-CN" altLang="en-US" smtClean="0"/>
              <a:t>54</a:t>
            </a:fld>
            <a:endParaRPr lang="zh-CN" altLang="en-US"/>
          </a:p>
        </p:txBody>
      </p:sp>
    </p:spTree>
    <p:extLst>
      <p:ext uri="{BB962C8B-B14F-4D97-AF65-F5344CB8AC3E}">
        <p14:creationId xmlns:p14="http://schemas.microsoft.com/office/powerpoint/2010/main" val="13475673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人工智能的本质矛盾</a:t>
            </a:r>
            <a:br>
              <a:rPr lang="en-US" altLang="zh-CN" dirty="0"/>
            </a:br>
            <a:r>
              <a:rPr lang="en-US" altLang="zh-CN" dirty="0"/>
              <a:t> - </a:t>
            </a:r>
            <a:r>
              <a:rPr lang="zh-CN" altLang="en-US" dirty="0"/>
              <a:t>概念经典表示的基本假设不成立</a:t>
            </a:r>
          </a:p>
        </p:txBody>
      </p:sp>
      <p:sp>
        <p:nvSpPr>
          <p:cNvPr id="3" name="内容占位符 2"/>
          <p:cNvSpPr>
            <a:spLocks noGrp="1"/>
          </p:cNvSpPr>
          <p:nvPr>
            <p:ph idx="1"/>
          </p:nvPr>
        </p:nvSpPr>
        <p:spPr/>
        <p:txBody>
          <a:bodyPr>
            <a:normAutofit fontScale="92500"/>
          </a:bodyPr>
          <a:lstStyle/>
          <a:p>
            <a:r>
              <a:rPr lang="zh-CN" altLang="en-US" dirty="0"/>
              <a:t>概念经典表示要求内涵表示与其外延表示指称一致， 这个要求太高。</a:t>
            </a:r>
          </a:p>
          <a:p>
            <a:pPr lvl="1"/>
            <a:r>
              <a:rPr lang="zh-CN" altLang="en-US" dirty="0"/>
              <a:t>俗语说： 知人知面不知心 </a:t>
            </a:r>
          </a:p>
          <a:p>
            <a:pPr lvl="1"/>
            <a:r>
              <a:rPr lang="zh-CN" altLang="en-US" dirty="0"/>
              <a:t>人心难测，司马迁</a:t>
            </a:r>
            <a:r>
              <a:rPr lang="en-US" altLang="zh-CN" dirty="0"/>
              <a:t>《</a:t>
            </a:r>
            <a:r>
              <a:rPr lang="zh-CN" altLang="en-US" dirty="0"/>
              <a:t>史记</a:t>
            </a:r>
            <a:r>
              <a:rPr lang="en-US" altLang="zh-CN" dirty="0"/>
              <a:t>.</a:t>
            </a:r>
            <a:r>
              <a:rPr lang="zh-CN" altLang="en-US" dirty="0"/>
              <a:t>淮阴侯列传</a:t>
            </a:r>
            <a:r>
              <a:rPr lang="en-US" altLang="zh-CN" dirty="0"/>
              <a:t>》</a:t>
            </a:r>
          </a:p>
          <a:p>
            <a:pPr lvl="1"/>
            <a:r>
              <a:rPr lang="zh-CN" altLang="en-US" dirty="0"/>
              <a:t>人之性恶</a:t>
            </a:r>
            <a:r>
              <a:rPr lang="en-US" altLang="zh-CN" dirty="0"/>
              <a:t>,</a:t>
            </a:r>
            <a:r>
              <a:rPr lang="zh-CN" altLang="en-US" dirty="0"/>
              <a:t>其善者伪也。 </a:t>
            </a:r>
            <a:r>
              <a:rPr lang="en-US" altLang="zh-CN" dirty="0"/>
              <a:t>《</a:t>
            </a:r>
            <a:r>
              <a:rPr lang="zh-CN" altLang="en-US" dirty="0"/>
              <a:t>荀子</a:t>
            </a:r>
            <a:r>
              <a:rPr lang="en-US" altLang="zh-CN" dirty="0"/>
              <a:t>》</a:t>
            </a:r>
          </a:p>
          <a:p>
            <a:pPr lvl="1"/>
            <a:r>
              <a:rPr lang="zh-CN" altLang="en-US" dirty="0"/>
              <a:t>我的嘴上这样发誓，但我的心却并非如此。</a:t>
            </a:r>
            <a:r>
              <a:rPr lang="en-US" altLang="zh-CN" dirty="0"/>
              <a:t>- </a:t>
            </a:r>
            <a:r>
              <a:rPr lang="zh-CN" altLang="en-US" dirty="0"/>
              <a:t>希波吕托斯</a:t>
            </a:r>
          </a:p>
          <a:p>
            <a:pPr lvl="1"/>
            <a:r>
              <a:rPr lang="zh-CN" altLang="en-US" b="1" dirty="0"/>
              <a:t>难得糊涂</a:t>
            </a:r>
            <a:endParaRPr lang="en-US" altLang="zh-CN" b="1" dirty="0"/>
          </a:p>
          <a:p>
            <a:r>
              <a:rPr lang="zh-CN" altLang="en-US" dirty="0"/>
              <a:t>如何解决概念经典表示存在的问题？</a:t>
            </a:r>
          </a:p>
          <a:p>
            <a:pPr lvl="1"/>
            <a:r>
              <a:rPr lang="zh-CN" altLang="en-US" dirty="0"/>
              <a:t>参考文献：</a:t>
            </a:r>
            <a:r>
              <a:rPr lang="en-US" altLang="zh-CN" dirty="0"/>
              <a:t>Yu Jian. Communication</a:t>
            </a:r>
            <a:r>
              <a:rPr lang="zh-CN" altLang="en-US" dirty="0"/>
              <a:t>：</a:t>
            </a:r>
            <a:r>
              <a:rPr lang="en-US" altLang="zh-CN" dirty="0"/>
              <a:t>words and conceptual systems, </a:t>
            </a:r>
            <a:r>
              <a:rPr lang="en-US" altLang="zh-CN" dirty="0" err="1"/>
              <a:t>arXiv</a:t>
            </a:r>
            <a:r>
              <a:rPr lang="en-US" altLang="zh-CN" dirty="0"/>
              <a:t> preprint arXiv:1507.08073, 2015</a:t>
            </a:r>
            <a:endParaRPr lang="zh-CN" altLang="en-US" dirty="0"/>
          </a:p>
        </p:txBody>
      </p:sp>
      <p:sp>
        <p:nvSpPr>
          <p:cNvPr id="4" name="日期占位符 3">
            <a:extLst>
              <a:ext uri="{FF2B5EF4-FFF2-40B4-BE49-F238E27FC236}">
                <a16:creationId xmlns:a16="http://schemas.microsoft.com/office/drawing/2014/main" id="{8A1B1572-D2A2-7759-94F6-B52176406348}"/>
              </a:ext>
            </a:extLst>
          </p:cNvPr>
          <p:cNvSpPr>
            <a:spLocks noGrp="1"/>
          </p:cNvSpPr>
          <p:nvPr>
            <p:ph type="dt" sz="half" idx="10"/>
          </p:nvPr>
        </p:nvSpPr>
        <p:spPr/>
        <p:txBody>
          <a:bodyPr/>
          <a:lstStyle/>
          <a:p>
            <a:fld id="{96539D78-3A24-40EA-9986-23C5E792DB03}"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F3029106-A4E3-AAC9-F4AF-C9D3E9A24B10}"/>
              </a:ext>
            </a:extLst>
          </p:cNvPr>
          <p:cNvSpPr>
            <a:spLocks noGrp="1"/>
          </p:cNvSpPr>
          <p:nvPr>
            <p:ph type="sldNum" sz="quarter" idx="12"/>
          </p:nvPr>
        </p:nvSpPr>
        <p:spPr/>
        <p:txBody>
          <a:bodyPr/>
          <a:lstStyle/>
          <a:p>
            <a:fld id="{90B84CC8-F017-4F0F-85E6-E9C4F513246C}" type="slidenum">
              <a:rPr lang="zh-CN" altLang="en-US" smtClean="0"/>
              <a:t>55</a:t>
            </a:fld>
            <a:endParaRPr lang="zh-CN" altLang="en-US"/>
          </a:p>
        </p:txBody>
      </p:sp>
    </p:spTree>
    <p:extLst>
      <p:ext uri="{BB962C8B-B14F-4D97-AF65-F5344CB8AC3E}">
        <p14:creationId xmlns:p14="http://schemas.microsoft.com/office/powerpoint/2010/main" val="131256528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人工智能的研究前景</a:t>
            </a:r>
            <a:endParaRPr lang="en-US" altLang="zh-CN" dirty="0"/>
          </a:p>
        </p:txBody>
      </p:sp>
      <p:sp>
        <p:nvSpPr>
          <p:cNvPr id="3" name="内容占位符 2"/>
          <p:cNvSpPr>
            <a:spLocks noGrp="1"/>
          </p:cNvSpPr>
          <p:nvPr>
            <p:ph idx="1"/>
          </p:nvPr>
        </p:nvSpPr>
        <p:spPr/>
        <p:txBody>
          <a:bodyPr>
            <a:normAutofit fontScale="77500" lnSpcReduction="20000"/>
          </a:bodyPr>
          <a:lstStyle/>
          <a:p>
            <a:r>
              <a:rPr lang="zh-CN" altLang="en-US" dirty="0"/>
              <a:t>单独遵循一个学派不足以实现</a:t>
            </a:r>
            <a:r>
              <a:rPr lang="en-US" altLang="zh-CN" dirty="0"/>
              <a:t>AI</a:t>
            </a:r>
            <a:r>
              <a:rPr lang="zh-CN" altLang="en-US" dirty="0"/>
              <a:t>，如今的</a:t>
            </a:r>
            <a:r>
              <a:rPr lang="en-US" altLang="zh-CN" dirty="0"/>
              <a:t>AI</a:t>
            </a:r>
            <a:r>
              <a:rPr lang="zh-CN" altLang="en-US" dirty="0"/>
              <a:t>已经不再严格遵循以前的三个学派。</a:t>
            </a:r>
          </a:p>
          <a:p>
            <a:r>
              <a:rPr lang="zh-CN" altLang="en-US" dirty="0"/>
              <a:t>如今的</a:t>
            </a:r>
            <a:r>
              <a:rPr lang="en-US" altLang="zh-CN" dirty="0"/>
              <a:t>AI</a:t>
            </a:r>
            <a:r>
              <a:rPr lang="zh-CN" altLang="en-US" dirty="0"/>
              <a:t>一般以</a:t>
            </a:r>
            <a:r>
              <a:rPr lang="en-US" altLang="zh-CN" dirty="0"/>
              <a:t>Agent</a:t>
            </a:r>
            <a:r>
              <a:rPr lang="zh-CN" altLang="en-US" dirty="0"/>
              <a:t>为载体来统一这三个学派的研究，进行多</a:t>
            </a:r>
            <a:r>
              <a:rPr lang="en-US" altLang="zh-CN" dirty="0"/>
              <a:t>Agent</a:t>
            </a:r>
            <a:r>
              <a:rPr lang="zh-CN" altLang="en-US" dirty="0"/>
              <a:t>研究。</a:t>
            </a:r>
            <a:endParaRPr lang="en-US" altLang="zh-CN" dirty="0"/>
          </a:p>
          <a:p>
            <a:pPr lvl="1"/>
            <a:r>
              <a:rPr lang="en-US" altLang="zh-CN" dirty="0"/>
              <a:t>Agent: MIT</a:t>
            </a:r>
            <a:r>
              <a:rPr lang="zh-CN" altLang="en-US" dirty="0"/>
              <a:t>的</a:t>
            </a:r>
            <a:r>
              <a:rPr lang="en-US" altLang="zh-CN" dirty="0"/>
              <a:t>Minsky</a:t>
            </a:r>
            <a:r>
              <a:rPr lang="zh-CN" altLang="en-US" dirty="0"/>
              <a:t>在“</a:t>
            </a:r>
            <a:r>
              <a:rPr lang="en-US" altLang="zh-CN" dirty="0"/>
              <a:t>Society of Mind”</a:t>
            </a:r>
            <a:r>
              <a:rPr lang="zh-CN" altLang="en-US" dirty="0"/>
              <a:t>书中提出</a:t>
            </a:r>
          </a:p>
          <a:p>
            <a:pPr lvl="2"/>
            <a:r>
              <a:rPr lang="zh-CN" altLang="en-US" dirty="0"/>
              <a:t>社会机制是开放的，部分个体在矛盾的情况下，需要通过某种协商机制达成一个可接受的解。</a:t>
            </a:r>
          </a:p>
          <a:p>
            <a:pPr lvl="2"/>
            <a:r>
              <a:rPr lang="zh-CN" altLang="en-US" dirty="0"/>
              <a:t>计算社会中的这种个体称为</a:t>
            </a:r>
            <a:r>
              <a:rPr lang="en-US" altLang="zh-CN" dirty="0"/>
              <a:t>Agent</a:t>
            </a:r>
            <a:r>
              <a:rPr lang="zh-CN" altLang="en-US" dirty="0"/>
              <a:t>。这些个体的有机组合则构成计算社会</a:t>
            </a:r>
            <a:r>
              <a:rPr lang="en-US" altLang="zh-CN" dirty="0"/>
              <a:t>—</a:t>
            </a:r>
            <a:r>
              <a:rPr lang="zh-CN" altLang="en-US" dirty="0"/>
              <a:t>多</a:t>
            </a:r>
            <a:r>
              <a:rPr lang="en-US" altLang="zh-CN" dirty="0"/>
              <a:t>Agent</a:t>
            </a:r>
            <a:r>
              <a:rPr lang="zh-CN" altLang="en-US" dirty="0"/>
              <a:t>系统。</a:t>
            </a:r>
            <a:endParaRPr lang="en-US" altLang="zh-CN" dirty="0"/>
          </a:p>
          <a:p>
            <a:r>
              <a:rPr lang="zh-CN" altLang="en-US" dirty="0"/>
              <a:t>如：</a:t>
            </a:r>
          </a:p>
          <a:p>
            <a:pPr lvl="1"/>
            <a:r>
              <a:rPr lang="zh-CN" altLang="en-US" dirty="0"/>
              <a:t>从专家系统发展起来的知识图谱，已经不完全遵循符号主义的路线了。</a:t>
            </a:r>
            <a:endParaRPr lang="en-US" altLang="zh-CN" dirty="0"/>
          </a:p>
          <a:p>
            <a:pPr lvl="1"/>
            <a:r>
              <a:rPr lang="en-US" altLang="zh-CN" dirty="0"/>
              <a:t>AlphaGo</a:t>
            </a:r>
            <a:r>
              <a:rPr lang="zh-CN" altLang="en-US" dirty="0"/>
              <a:t>综合了三种学习算法，分属三个学派</a:t>
            </a:r>
            <a:endParaRPr lang="en-US" altLang="zh-CN" dirty="0"/>
          </a:p>
          <a:p>
            <a:pPr lvl="2"/>
            <a:r>
              <a:rPr lang="zh-CN" altLang="en-US" dirty="0"/>
              <a:t>蒙特卡洛搜索树： 符号主义</a:t>
            </a:r>
            <a:endParaRPr lang="en-US" altLang="zh-CN" dirty="0"/>
          </a:p>
          <a:p>
            <a:pPr lvl="2"/>
            <a:r>
              <a:rPr lang="zh-CN" altLang="en-US" dirty="0"/>
              <a:t>深度学习：联结主义</a:t>
            </a:r>
          </a:p>
          <a:p>
            <a:pPr lvl="2"/>
            <a:r>
              <a:rPr lang="zh-CN" altLang="en-US" dirty="0"/>
              <a:t>强化学习：行为主义</a:t>
            </a:r>
            <a:endParaRPr lang="en-US" altLang="zh-CN" dirty="0"/>
          </a:p>
          <a:p>
            <a:pPr lvl="1"/>
            <a:r>
              <a:rPr lang="zh-CN" altLang="en-US" dirty="0"/>
              <a:t>无人驾驶技术，更是突破</a:t>
            </a:r>
            <a:r>
              <a:rPr lang="en-US" altLang="zh-CN" dirty="0"/>
              <a:t>AI</a:t>
            </a:r>
            <a:r>
              <a:rPr lang="zh-CN" altLang="en-US" dirty="0"/>
              <a:t>三个学派的区别，是一种综合技术。</a:t>
            </a:r>
          </a:p>
        </p:txBody>
      </p:sp>
      <p:sp>
        <p:nvSpPr>
          <p:cNvPr id="4" name="日期占位符 3">
            <a:extLst>
              <a:ext uri="{FF2B5EF4-FFF2-40B4-BE49-F238E27FC236}">
                <a16:creationId xmlns:a16="http://schemas.microsoft.com/office/drawing/2014/main" id="{10496D4C-95DB-8914-4563-0B23674D7E9F}"/>
              </a:ext>
            </a:extLst>
          </p:cNvPr>
          <p:cNvSpPr>
            <a:spLocks noGrp="1"/>
          </p:cNvSpPr>
          <p:nvPr>
            <p:ph type="dt" sz="half" idx="10"/>
          </p:nvPr>
        </p:nvSpPr>
        <p:spPr/>
        <p:txBody>
          <a:bodyPr/>
          <a:lstStyle/>
          <a:p>
            <a:fld id="{B2181F86-A08A-434C-95C5-0F569C08F66E}"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CFC6EB58-91FF-9A4A-77F5-EA784578D3C1}"/>
              </a:ext>
            </a:extLst>
          </p:cNvPr>
          <p:cNvSpPr>
            <a:spLocks noGrp="1"/>
          </p:cNvSpPr>
          <p:nvPr>
            <p:ph type="sldNum" sz="quarter" idx="12"/>
          </p:nvPr>
        </p:nvSpPr>
        <p:spPr/>
        <p:txBody>
          <a:bodyPr/>
          <a:lstStyle/>
          <a:p>
            <a:fld id="{90B84CC8-F017-4F0F-85E6-E9C4F513246C}" type="slidenum">
              <a:rPr lang="zh-CN" altLang="en-US" smtClean="0"/>
              <a:t>56</a:t>
            </a:fld>
            <a:endParaRPr lang="zh-CN" altLang="en-US"/>
          </a:p>
        </p:txBody>
      </p:sp>
    </p:spTree>
    <p:extLst>
      <p:ext uri="{BB962C8B-B14F-4D97-AF65-F5344CB8AC3E}">
        <p14:creationId xmlns:p14="http://schemas.microsoft.com/office/powerpoint/2010/main" val="106732095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人工智能的研究方面</a:t>
            </a:r>
          </a:p>
        </p:txBody>
      </p:sp>
      <p:sp>
        <p:nvSpPr>
          <p:cNvPr id="3" name="内容占位符 2"/>
          <p:cNvSpPr>
            <a:spLocks noGrp="1"/>
          </p:cNvSpPr>
          <p:nvPr>
            <p:ph idx="1"/>
          </p:nvPr>
        </p:nvSpPr>
        <p:spPr/>
        <p:txBody>
          <a:bodyPr/>
          <a:lstStyle/>
          <a:p>
            <a:r>
              <a:rPr kumimoji="1" lang="zh-CN" altLang="en-US" dirty="0"/>
              <a:t>人工智能的研究以知识的表示、获取和应用为皈依</a:t>
            </a:r>
            <a:endParaRPr kumimoji="1" lang="en-US" altLang="zh-CN" dirty="0"/>
          </a:p>
          <a:p>
            <a:r>
              <a:rPr lang="en-US" altLang="zh-CN" dirty="0"/>
              <a:t>AI</a:t>
            </a:r>
            <a:r>
              <a:rPr lang="zh-CN" altLang="en-US" dirty="0"/>
              <a:t>学科分类 </a:t>
            </a:r>
            <a:r>
              <a:rPr lang="en-US" altLang="zh-CN" dirty="0"/>
              <a:t>– </a:t>
            </a:r>
            <a:r>
              <a:rPr lang="zh-CN" altLang="en-US" dirty="0"/>
              <a:t>个人思考</a:t>
            </a:r>
            <a:endParaRPr lang="en-US" altLang="zh-CN" dirty="0"/>
          </a:p>
          <a:p>
            <a:pPr lvl="1"/>
            <a:r>
              <a:rPr lang="zh-CN" altLang="en-US" dirty="0"/>
              <a:t>从三个方面分类</a:t>
            </a:r>
            <a:r>
              <a:rPr lang="en-US" altLang="zh-CN" dirty="0"/>
              <a:t>:</a:t>
            </a:r>
          </a:p>
          <a:p>
            <a:pPr lvl="2"/>
            <a:r>
              <a:rPr lang="zh-CN" altLang="en-US" dirty="0"/>
              <a:t>知识表示、知识获取、知识应用</a:t>
            </a:r>
            <a:endParaRPr lang="en-US" altLang="zh-CN" dirty="0"/>
          </a:p>
          <a:p>
            <a:r>
              <a:rPr lang="zh-CN" altLang="en-US" dirty="0"/>
              <a:t>其中：</a:t>
            </a:r>
            <a:endParaRPr lang="en-US" altLang="zh-CN" dirty="0"/>
          </a:p>
        </p:txBody>
      </p:sp>
      <p:sp>
        <p:nvSpPr>
          <p:cNvPr id="4" name="日期占位符 3">
            <a:extLst>
              <a:ext uri="{FF2B5EF4-FFF2-40B4-BE49-F238E27FC236}">
                <a16:creationId xmlns:a16="http://schemas.microsoft.com/office/drawing/2014/main" id="{D5C74F7F-1F72-4A78-1FAF-7E84FE3A1E0C}"/>
              </a:ext>
            </a:extLst>
          </p:cNvPr>
          <p:cNvSpPr>
            <a:spLocks noGrp="1"/>
          </p:cNvSpPr>
          <p:nvPr>
            <p:ph type="dt" sz="half" idx="10"/>
          </p:nvPr>
        </p:nvSpPr>
        <p:spPr/>
        <p:txBody>
          <a:bodyPr/>
          <a:lstStyle/>
          <a:p>
            <a:fld id="{BBB04537-9FB7-4CE7-AB48-6B9C7B6B5712}"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3D696A7F-B485-9FE9-A969-D2A773D69CC7}"/>
              </a:ext>
            </a:extLst>
          </p:cNvPr>
          <p:cNvSpPr>
            <a:spLocks noGrp="1"/>
          </p:cNvSpPr>
          <p:nvPr>
            <p:ph type="sldNum" sz="quarter" idx="12"/>
          </p:nvPr>
        </p:nvSpPr>
        <p:spPr/>
        <p:txBody>
          <a:bodyPr/>
          <a:lstStyle/>
          <a:p>
            <a:fld id="{90B84CC8-F017-4F0F-85E6-E9C4F513246C}" type="slidenum">
              <a:rPr lang="zh-CN" altLang="en-US" smtClean="0"/>
              <a:t>57</a:t>
            </a:fld>
            <a:endParaRPr lang="zh-CN" altLang="en-US"/>
          </a:p>
        </p:txBody>
      </p:sp>
    </p:spTree>
    <p:extLst>
      <p:ext uri="{BB962C8B-B14F-4D97-AF65-F5344CB8AC3E}">
        <p14:creationId xmlns:p14="http://schemas.microsoft.com/office/powerpoint/2010/main" val="156138201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知识表示</a:t>
            </a:r>
          </a:p>
        </p:txBody>
      </p:sp>
      <p:sp>
        <p:nvSpPr>
          <p:cNvPr id="3" name="内容占位符 2"/>
          <p:cNvSpPr>
            <a:spLocks noGrp="1"/>
          </p:cNvSpPr>
          <p:nvPr>
            <p:ph idx="1"/>
          </p:nvPr>
        </p:nvSpPr>
        <p:spPr/>
        <p:txBody>
          <a:bodyPr>
            <a:normAutofit fontScale="85000" lnSpcReduction="10000"/>
          </a:bodyPr>
          <a:lstStyle/>
          <a:p>
            <a:r>
              <a:rPr lang="zh-CN" altLang="en-US" dirty="0"/>
              <a:t>概念表示：</a:t>
            </a:r>
            <a:endParaRPr lang="en-US" altLang="zh-CN" dirty="0"/>
          </a:p>
          <a:p>
            <a:pPr lvl="1"/>
            <a:r>
              <a:rPr lang="zh-CN" altLang="en-US" dirty="0"/>
              <a:t>经典概念的表示</a:t>
            </a:r>
            <a:endParaRPr lang="en-US" altLang="zh-CN" dirty="0"/>
          </a:p>
          <a:p>
            <a:pPr lvl="1"/>
            <a:r>
              <a:rPr lang="zh-CN" altLang="en-US" dirty="0"/>
              <a:t>现代概念表示理论</a:t>
            </a:r>
            <a:endParaRPr lang="en-US" altLang="zh-CN" dirty="0"/>
          </a:p>
          <a:p>
            <a:r>
              <a:rPr lang="zh-CN" altLang="en-US" dirty="0"/>
              <a:t>知识表示：</a:t>
            </a:r>
            <a:endParaRPr lang="en-US" altLang="zh-CN" dirty="0"/>
          </a:p>
          <a:p>
            <a:pPr lvl="1"/>
            <a:r>
              <a:rPr lang="zh-CN" altLang="en-US" dirty="0"/>
              <a:t>产生式、框架、槽位、状态空间等</a:t>
            </a:r>
            <a:endParaRPr lang="en-US" altLang="zh-CN" dirty="0"/>
          </a:p>
          <a:p>
            <a:r>
              <a:rPr lang="zh-CN" altLang="en-US" dirty="0"/>
              <a:t>知识图谱：</a:t>
            </a:r>
            <a:endParaRPr lang="en-US" altLang="zh-CN" dirty="0"/>
          </a:p>
          <a:p>
            <a:pPr lvl="1"/>
            <a:r>
              <a:rPr lang="zh-CN" altLang="en-US" dirty="0"/>
              <a:t>实体知识的表示方法</a:t>
            </a:r>
            <a:endParaRPr lang="en-US" altLang="zh-CN" dirty="0"/>
          </a:p>
          <a:p>
            <a:pPr lvl="2"/>
            <a:r>
              <a:rPr lang="en-US" altLang="zh-CN" dirty="0"/>
              <a:t>Wikipedia </a:t>
            </a:r>
            <a:r>
              <a:rPr lang="zh-CN" altLang="en-US" dirty="0"/>
              <a:t>右侧 </a:t>
            </a:r>
            <a:r>
              <a:rPr lang="en-US" altLang="zh-CN" dirty="0" err="1"/>
              <a:t>infobox</a:t>
            </a:r>
            <a:r>
              <a:rPr lang="zh-CN" altLang="en-US" dirty="0"/>
              <a:t>， 所有开源知识图谱的源头。</a:t>
            </a:r>
            <a:endParaRPr lang="en-US" altLang="zh-CN" dirty="0"/>
          </a:p>
          <a:p>
            <a:pPr lvl="1"/>
            <a:r>
              <a:rPr lang="en-US" altLang="zh-CN" dirty="0"/>
              <a:t>2011</a:t>
            </a:r>
            <a:r>
              <a:rPr lang="zh-CN" altLang="en-US" dirty="0"/>
              <a:t>年</a:t>
            </a:r>
            <a:r>
              <a:rPr lang="en-US" altLang="zh-CN" dirty="0"/>
              <a:t>2</a:t>
            </a:r>
            <a:r>
              <a:rPr lang="zh-CN" altLang="en-US" dirty="0"/>
              <a:t>月</a:t>
            </a:r>
            <a:r>
              <a:rPr lang="en-US" altLang="zh-CN" dirty="0"/>
              <a:t>17</a:t>
            </a:r>
            <a:r>
              <a:rPr lang="zh-CN" altLang="en-US" dirty="0"/>
              <a:t>日，美国最受欢迎的智力竞猜电视节目</a:t>
            </a:r>
            <a:r>
              <a:rPr lang="en-US" altLang="zh-CN" dirty="0"/>
              <a:t>《</a:t>
            </a:r>
            <a:r>
              <a:rPr lang="zh-CN" altLang="en-US" dirty="0"/>
              <a:t>危险边缘</a:t>
            </a:r>
            <a:r>
              <a:rPr lang="en-US" altLang="zh-CN" dirty="0"/>
              <a:t>》</a:t>
            </a:r>
            <a:r>
              <a:rPr lang="zh-CN" altLang="en-US" dirty="0"/>
              <a:t>，</a:t>
            </a:r>
            <a:r>
              <a:rPr lang="en-US" altLang="zh-CN" dirty="0"/>
              <a:t>IBM</a:t>
            </a:r>
            <a:r>
              <a:rPr lang="zh-CN" altLang="en-US" dirty="0"/>
              <a:t>的沃森取胜。</a:t>
            </a:r>
            <a:endParaRPr lang="en-US" altLang="zh-CN" dirty="0"/>
          </a:p>
          <a:p>
            <a:pPr lvl="2"/>
            <a:r>
              <a:rPr lang="zh-CN" altLang="en-US" dirty="0"/>
              <a:t>开源知识图谱：</a:t>
            </a:r>
            <a:r>
              <a:rPr lang="en-US" altLang="zh-CN" dirty="0" err="1"/>
              <a:t>Yago</a:t>
            </a:r>
            <a:r>
              <a:rPr lang="zh-CN" altLang="en-US" dirty="0"/>
              <a:t>，</a:t>
            </a:r>
            <a:r>
              <a:rPr lang="en-US" altLang="zh-CN" dirty="0" err="1"/>
              <a:t>DBpedia</a:t>
            </a:r>
            <a:endParaRPr lang="en-US" altLang="zh-CN" dirty="0"/>
          </a:p>
          <a:p>
            <a:pPr lvl="1"/>
            <a:endParaRPr lang="en-US" altLang="zh-CN" dirty="0"/>
          </a:p>
        </p:txBody>
      </p:sp>
      <p:sp>
        <p:nvSpPr>
          <p:cNvPr id="4" name="日期占位符 3">
            <a:extLst>
              <a:ext uri="{FF2B5EF4-FFF2-40B4-BE49-F238E27FC236}">
                <a16:creationId xmlns:a16="http://schemas.microsoft.com/office/drawing/2014/main" id="{82852A08-2B35-123E-C2DE-985E802C0570}"/>
              </a:ext>
            </a:extLst>
          </p:cNvPr>
          <p:cNvSpPr>
            <a:spLocks noGrp="1"/>
          </p:cNvSpPr>
          <p:nvPr>
            <p:ph type="dt" sz="half" idx="10"/>
          </p:nvPr>
        </p:nvSpPr>
        <p:spPr/>
        <p:txBody>
          <a:bodyPr/>
          <a:lstStyle/>
          <a:p>
            <a:fld id="{346000F2-E76F-4E5A-8C18-A47A4AEE53ED}"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C3BA8C09-7EDA-9CDC-DB34-59E21F00C470}"/>
              </a:ext>
            </a:extLst>
          </p:cNvPr>
          <p:cNvSpPr>
            <a:spLocks noGrp="1"/>
          </p:cNvSpPr>
          <p:nvPr>
            <p:ph type="sldNum" sz="quarter" idx="12"/>
          </p:nvPr>
        </p:nvSpPr>
        <p:spPr/>
        <p:txBody>
          <a:bodyPr/>
          <a:lstStyle/>
          <a:p>
            <a:fld id="{90B84CC8-F017-4F0F-85E6-E9C4F513246C}" type="slidenum">
              <a:rPr lang="zh-CN" altLang="en-US" smtClean="0"/>
              <a:t>58</a:t>
            </a:fld>
            <a:endParaRPr lang="zh-CN" altLang="en-US"/>
          </a:p>
        </p:txBody>
      </p:sp>
    </p:spTree>
    <p:extLst>
      <p:ext uri="{BB962C8B-B14F-4D97-AF65-F5344CB8AC3E}">
        <p14:creationId xmlns:p14="http://schemas.microsoft.com/office/powerpoint/2010/main" val="284754161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D5DA64-DA00-4224-A93C-3F036E9ACCBE}"/>
              </a:ext>
            </a:extLst>
          </p:cNvPr>
          <p:cNvSpPr>
            <a:spLocks noGrp="1"/>
          </p:cNvSpPr>
          <p:nvPr>
            <p:ph type="title"/>
          </p:nvPr>
        </p:nvSpPr>
        <p:spPr/>
        <p:txBody>
          <a:bodyPr/>
          <a:lstStyle/>
          <a:p>
            <a:r>
              <a:rPr lang="en-US" altLang="zh-CN" dirty="0"/>
              <a:t>IBM“</a:t>
            </a:r>
            <a:r>
              <a:rPr lang="zh-CN" altLang="en-US" dirty="0"/>
              <a:t>沃森”在智力竞赛节目中大获全胜</a:t>
            </a:r>
          </a:p>
        </p:txBody>
      </p:sp>
      <p:pic>
        <p:nvPicPr>
          <p:cNvPr id="5" name="内容占位符 4">
            <a:extLst>
              <a:ext uri="{FF2B5EF4-FFF2-40B4-BE49-F238E27FC236}">
                <a16:creationId xmlns:a16="http://schemas.microsoft.com/office/drawing/2014/main" id="{D37D0A15-59ED-4AE6-8D64-83EC3FFE613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603500" y="2001044"/>
            <a:ext cx="6985000" cy="4000500"/>
          </a:xfrm>
        </p:spPr>
      </p:pic>
      <p:sp>
        <p:nvSpPr>
          <p:cNvPr id="3" name="日期占位符 2">
            <a:extLst>
              <a:ext uri="{FF2B5EF4-FFF2-40B4-BE49-F238E27FC236}">
                <a16:creationId xmlns:a16="http://schemas.microsoft.com/office/drawing/2014/main" id="{1F29504D-7EA4-2B00-8524-65C8E5D6B260}"/>
              </a:ext>
            </a:extLst>
          </p:cNvPr>
          <p:cNvSpPr>
            <a:spLocks noGrp="1"/>
          </p:cNvSpPr>
          <p:nvPr>
            <p:ph type="dt" sz="half" idx="10"/>
          </p:nvPr>
        </p:nvSpPr>
        <p:spPr/>
        <p:txBody>
          <a:bodyPr/>
          <a:lstStyle/>
          <a:p>
            <a:fld id="{0CE58410-5F76-44A4-8FFD-399308359929}" type="datetime1">
              <a:rPr lang="en-US" altLang="zh-CN" smtClean="0"/>
              <a:t>6/28/2023</a:t>
            </a:fld>
            <a:endParaRPr lang="zh-CN" altLang="en-US"/>
          </a:p>
        </p:txBody>
      </p:sp>
      <p:sp>
        <p:nvSpPr>
          <p:cNvPr id="4" name="灯片编号占位符 3">
            <a:extLst>
              <a:ext uri="{FF2B5EF4-FFF2-40B4-BE49-F238E27FC236}">
                <a16:creationId xmlns:a16="http://schemas.microsoft.com/office/drawing/2014/main" id="{C7FF79CD-2A33-7118-FD08-FE3C89AAB4D0}"/>
              </a:ext>
            </a:extLst>
          </p:cNvPr>
          <p:cNvSpPr>
            <a:spLocks noGrp="1"/>
          </p:cNvSpPr>
          <p:nvPr>
            <p:ph type="sldNum" sz="quarter" idx="12"/>
          </p:nvPr>
        </p:nvSpPr>
        <p:spPr/>
        <p:txBody>
          <a:bodyPr/>
          <a:lstStyle/>
          <a:p>
            <a:fld id="{90B84CC8-F017-4F0F-85E6-E9C4F513246C}" type="slidenum">
              <a:rPr lang="zh-CN" altLang="en-US" smtClean="0"/>
              <a:t>59</a:t>
            </a:fld>
            <a:endParaRPr lang="zh-CN" altLang="en-US"/>
          </a:p>
        </p:txBody>
      </p:sp>
    </p:spTree>
    <p:extLst>
      <p:ext uri="{BB962C8B-B14F-4D97-AF65-F5344CB8AC3E}">
        <p14:creationId xmlns:p14="http://schemas.microsoft.com/office/powerpoint/2010/main" val="6324530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56008C-7A28-8787-F946-448B36A54689}"/>
              </a:ext>
            </a:extLst>
          </p:cNvPr>
          <p:cNvSpPr>
            <a:spLocks noGrp="1"/>
          </p:cNvSpPr>
          <p:nvPr>
            <p:ph type="title"/>
          </p:nvPr>
        </p:nvSpPr>
        <p:spPr/>
        <p:txBody>
          <a:bodyPr/>
          <a:lstStyle/>
          <a:p>
            <a:r>
              <a:rPr lang="zh-CN" altLang="en-US" dirty="0"/>
              <a:t>厘清如下概念</a:t>
            </a:r>
            <a:r>
              <a:rPr lang="en-US" altLang="zh-CN" dirty="0"/>
              <a:t>/</a:t>
            </a:r>
            <a:r>
              <a:rPr lang="zh-CN" altLang="en-US" dirty="0"/>
              <a:t>术语</a:t>
            </a:r>
          </a:p>
        </p:txBody>
      </p:sp>
      <p:sp>
        <p:nvSpPr>
          <p:cNvPr id="3" name="内容占位符 2">
            <a:extLst>
              <a:ext uri="{FF2B5EF4-FFF2-40B4-BE49-F238E27FC236}">
                <a16:creationId xmlns:a16="http://schemas.microsoft.com/office/drawing/2014/main" id="{8998B58B-9DC9-CDE3-BD78-27A7BD3D60B8}"/>
              </a:ext>
            </a:extLst>
          </p:cNvPr>
          <p:cNvSpPr>
            <a:spLocks noGrp="1"/>
          </p:cNvSpPr>
          <p:nvPr>
            <p:ph idx="1"/>
          </p:nvPr>
        </p:nvSpPr>
        <p:spPr/>
        <p:txBody>
          <a:bodyPr>
            <a:normAutofit fontScale="70000" lnSpcReduction="20000"/>
          </a:bodyPr>
          <a:lstStyle/>
          <a:p>
            <a:r>
              <a:rPr lang="zh-CN" altLang="en-US" dirty="0"/>
              <a:t>人工智能</a:t>
            </a:r>
            <a:endParaRPr lang="en-US" altLang="zh-CN" dirty="0"/>
          </a:p>
          <a:p>
            <a:pPr lvl="1"/>
            <a:r>
              <a:rPr lang="en-US" altLang="zh-CN" dirty="0"/>
              <a:t>Artificial Intelligence</a:t>
            </a:r>
          </a:p>
          <a:p>
            <a:r>
              <a:rPr lang="zh-CN" altLang="en-US" dirty="0"/>
              <a:t>机器学习</a:t>
            </a:r>
            <a:endParaRPr lang="en-US" altLang="zh-CN" dirty="0"/>
          </a:p>
          <a:p>
            <a:pPr lvl="1"/>
            <a:r>
              <a:rPr lang="en-US" altLang="zh-CN" dirty="0"/>
              <a:t>Machine Learning</a:t>
            </a:r>
          </a:p>
          <a:p>
            <a:r>
              <a:rPr lang="zh-CN" altLang="en-US" dirty="0"/>
              <a:t>神经网络</a:t>
            </a:r>
            <a:endParaRPr lang="en-US" altLang="zh-CN" dirty="0"/>
          </a:p>
          <a:p>
            <a:pPr lvl="1"/>
            <a:r>
              <a:rPr lang="en-US" altLang="zh-CN" dirty="0"/>
              <a:t>Artificial Natural Network</a:t>
            </a:r>
          </a:p>
          <a:p>
            <a:r>
              <a:rPr lang="zh-CN" altLang="en-US" dirty="0"/>
              <a:t>深度神经网络</a:t>
            </a:r>
            <a:endParaRPr lang="en-US" altLang="zh-CN" dirty="0"/>
          </a:p>
          <a:p>
            <a:pPr lvl="1"/>
            <a:r>
              <a:rPr lang="en-US" altLang="zh-CN" dirty="0"/>
              <a:t>Deep Natural Network</a:t>
            </a:r>
          </a:p>
          <a:p>
            <a:r>
              <a:rPr lang="zh-CN" altLang="en-US" dirty="0"/>
              <a:t>深度学习</a:t>
            </a:r>
            <a:endParaRPr lang="en-US" altLang="zh-CN" dirty="0"/>
          </a:p>
          <a:p>
            <a:pPr lvl="1"/>
            <a:r>
              <a:rPr lang="en-US" altLang="zh-CN" dirty="0"/>
              <a:t>Deep Learning</a:t>
            </a:r>
          </a:p>
          <a:p>
            <a:r>
              <a:rPr lang="en-US" altLang="zh-CN" dirty="0"/>
              <a:t> </a:t>
            </a:r>
            <a:r>
              <a:rPr lang="zh-CN" altLang="en-US" dirty="0"/>
              <a:t>各自的含义及其关系</a:t>
            </a:r>
          </a:p>
        </p:txBody>
      </p:sp>
      <p:sp>
        <p:nvSpPr>
          <p:cNvPr id="4" name="日期占位符 3">
            <a:extLst>
              <a:ext uri="{FF2B5EF4-FFF2-40B4-BE49-F238E27FC236}">
                <a16:creationId xmlns:a16="http://schemas.microsoft.com/office/drawing/2014/main" id="{57FCA337-3A22-F6CB-291A-3FC2DB49D30E}"/>
              </a:ext>
            </a:extLst>
          </p:cNvPr>
          <p:cNvSpPr>
            <a:spLocks noGrp="1"/>
          </p:cNvSpPr>
          <p:nvPr>
            <p:ph type="dt" sz="half" idx="10"/>
          </p:nvPr>
        </p:nvSpPr>
        <p:spPr/>
        <p:txBody>
          <a:bodyPr/>
          <a:lstStyle/>
          <a:p>
            <a:fld id="{E348B2F3-794F-4153-BC55-A5AE577060DB}"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B52C0308-8254-5FF9-7434-78DF63BE0976}"/>
              </a:ext>
            </a:extLst>
          </p:cNvPr>
          <p:cNvSpPr>
            <a:spLocks noGrp="1"/>
          </p:cNvSpPr>
          <p:nvPr>
            <p:ph type="sldNum" sz="quarter" idx="12"/>
          </p:nvPr>
        </p:nvSpPr>
        <p:spPr/>
        <p:txBody>
          <a:bodyPr/>
          <a:lstStyle/>
          <a:p>
            <a:fld id="{90B84CC8-F017-4F0F-85E6-E9C4F513246C}" type="slidenum">
              <a:rPr lang="zh-CN" altLang="en-US" smtClean="0"/>
              <a:t>6</a:t>
            </a:fld>
            <a:endParaRPr lang="zh-CN" altLang="en-US"/>
          </a:p>
        </p:txBody>
      </p:sp>
    </p:spTree>
    <p:extLst>
      <p:ext uri="{BB962C8B-B14F-4D97-AF65-F5344CB8AC3E}">
        <p14:creationId xmlns:p14="http://schemas.microsoft.com/office/powerpoint/2010/main" val="151493001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知识获取</a:t>
            </a:r>
          </a:p>
        </p:txBody>
      </p:sp>
      <p:sp>
        <p:nvSpPr>
          <p:cNvPr id="3" name="内容占位符 2"/>
          <p:cNvSpPr>
            <a:spLocks noGrp="1"/>
          </p:cNvSpPr>
          <p:nvPr>
            <p:ph idx="1"/>
          </p:nvPr>
        </p:nvSpPr>
        <p:spPr/>
        <p:txBody>
          <a:bodyPr>
            <a:normAutofit lnSpcReduction="10000"/>
          </a:bodyPr>
          <a:lstStyle/>
          <a:p>
            <a:r>
              <a:rPr lang="zh-CN" altLang="en-US" dirty="0"/>
              <a:t>搜索技术</a:t>
            </a:r>
            <a:endParaRPr lang="en-US" altLang="zh-CN" dirty="0"/>
          </a:p>
          <a:p>
            <a:pPr lvl="1"/>
            <a:r>
              <a:rPr lang="zh-CN" altLang="en-US" dirty="0"/>
              <a:t>图搜索技术、盲目搜索、启发式搜索、博弈搜索等</a:t>
            </a:r>
            <a:endParaRPr lang="en-US" altLang="zh-CN" dirty="0"/>
          </a:p>
          <a:p>
            <a:r>
              <a:rPr lang="zh-CN" altLang="en-US" dirty="0"/>
              <a:t>群智能算法</a:t>
            </a:r>
            <a:endParaRPr lang="en-US" altLang="zh-CN" dirty="0"/>
          </a:p>
          <a:p>
            <a:pPr lvl="1"/>
            <a:r>
              <a:rPr lang="zh-CN" altLang="en-US" dirty="0"/>
              <a:t>遗传算法、粒子群算法、蚁群算法等</a:t>
            </a:r>
            <a:endParaRPr lang="en-US" altLang="zh-CN" dirty="0"/>
          </a:p>
          <a:p>
            <a:r>
              <a:rPr lang="zh-CN" altLang="en-US" dirty="0"/>
              <a:t>机器学习</a:t>
            </a:r>
            <a:endParaRPr lang="en-US" altLang="zh-CN" dirty="0"/>
          </a:p>
          <a:p>
            <a:pPr lvl="1"/>
            <a:r>
              <a:rPr lang="zh-CN" altLang="en-US" dirty="0"/>
              <a:t>监督学习、弱监督学习、无监督学习、强化学习</a:t>
            </a:r>
            <a:endParaRPr lang="en-US" altLang="zh-CN" dirty="0"/>
          </a:p>
          <a:p>
            <a:r>
              <a:rPr lang="zh-CN" altLang="en-US" dirty="0"/>
              <a:t>人工神经网络与深度学习</a:t>
            </a:r>
            <a:endParaRPr lang="en-US" altLang="zh-CN" dirty="0"/>
          </a:p>
          <a:p>
            <a:pPr lvl="1"/>
            <a:r>
              <a:rPr lang="en-US" altLang="zh-CN" dirty="0"/>
              <a:t>BP</a:t>
            </a:r>
            <a:r>
              <a:rPr lang="zh-CN" altLang="en-US" dirty="0"/>
              <a:t>神经网络、卷积神经网络、生成对抗网络</a:t>
            </a:r>
          </a:p>
        </p:txBody>
      </p:sp>
      <p:sp>
        <p:nvSpPr>
          <p:cNvPr id="4" name="日期占位符 3">
            <a:extLst>
              <a:ext uri="{FF2B5EF4-FFF2-40B4-BE49-F238E27FC236}">
                <a16:creationId xmlns:a16="http://schemas.microsoft.com/office/drawing/2014/main" id="{12B6E669-9A5E-730E-D41B-5BA37E73F608}"/>
              </a:ext>
            </a:extLst>
          </p:cNvPr>
          <p:cNvSpPr>
            <a:spLocks noGrp="1"/>
          </p:cNvSpPr>
          <p:nvPr>
            <p:ph type="dt" sz="half" idx="10"/>
          </p:nvPr>
        </p:nvSpPr>
        <p:spPr/>
        <p:txBody>
          <a:bodyPr/>
          <a:lstStyle/>
          <a:p>
            <a:fld id="{1811B5E8-639F-42BB-B363-0A1949477544}"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43A416F0-D46B-BFED-3265-5D44E6A9A841}"/>
              </a:ext>
            </a:extLst>
          </p:cNvPr>
          <p:cNvSpPr>
            <a:spLocks noGrp="1"/>
          </p:cNvSpPr>
          <p:nvPr>
            <p:ph type="sldNum" sz="quarter" idx="12"/>
          </p:nvPr>
        </p:nvSpPr>
        <p:spPr/>
        <p:txBody>
          <a:bodyPr/>
          <a:lstStyle/>
          <a:p>
            <a:fld id="{90B84CC8-F017-4F0F-85E6-E9C4F513246C}" type="slidenum">
              <a:rPr lang="zh-CN" altLang="en-US" smtClean="0"/>
              <a:t>60</a:t>
            </a:fld>
            <a:endParaRPr lang="zh-CN" altLang="en-US"/>
          </a:p>
        </p:txBody>
      </p:sp>
    </p:spTree>
    <p:extLst>
      <p:ext uri="{BB962C8B-B14F-4D97-AF65-F5344CB8AC3E}">
        <p14:creationId xmlns:p14="http://schemas.microsoft.com/office/powerpoint/2010/main" val="59989442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知识应用</a:t>
            </a:r>
          </a:p>
        </p:txBody>
      </p:sp>
      <p:sp>
        <p:nvSpPr>
          <p:cNvPr id="5" name="内容占位符 4"/>
          <p:cNvSpPr>
            <a:spLocks noGrp="1"/>
          </p:cNvSpPr>
          <p:nvPr>
            <p:ph sz="half" idx="1"/>
          </p:nvPr>
        </p:nvSpPr>
        <p:spPr/>
        <p:txBody>
          <a:bodyPr>
            <a:normAutofit fontScale="92500" lnSpcReduction="20000"/>
          </a:bodyPr>
          <a:lstStyle/>
          <a:p>
            <a:r>
              <a:rPr lang="zh-CN" altLang="en-US" dirty="0"/>
              <a:t>模式识别：</a:t>
            </a:r>
            <a:endParaRPr lang="en-US" altLang="zh-CN" dirty="0"/>
          </a:p>
          <a:p>
            <a:pPr lvl="1"/>
            <a:r>
              <a:rPr lang="zh-CN" altLang="en-US" dirty="0"/>
              <a:t>文字识别、人脸识别、物体识别等</a:t>
            </a:r>
            <a:endParaRPr lang="en-US" altLang="zh-CN" dirty="0"/>
          </a:p>
          <a:p>
            <a:r>
              <a:rPr lang="zh-CN" altLang="en-US" dirty="0"/>
              <a:t>专家系统：</a:t>
            </a:r>
            <a:endParaRPr lang="en-US" altLang="zh-CN" dirty="0"/>
          </a:p>
          <a:p>
            <a:pPr lvl="1"/>
            <a:r>
              <a:rPr lang="zh-CN" altLang="en-US" dirty="0"/>
              <a:t>专家系统、非确定性推理等</a:t>
            </a:r>
            <a:endParaRPr lang="en-US" altLang="zh-CN" dirty="0"/>
          </a:p>
          <a:p>
            <a:r>
              <a:rPr lang="zh-CN" altLang="en-US" dirty="0"/>
              <a:t>计算机视觉：</a:t>
            </a:r>
            <a:endParaRPr lang="en-US" altLang="zh-CN" dirty="0"/>
          </a:p>
          <a:p>
            <a:pPr lvl="1"/>
            <a:r>
              <a:rPr lang="zh-CN" altLang="en-US" dirty="0"/>
              <a:t>数字图像类型、计算机视觉模型等关键技术</a:t>
            </a:r>
            <a:endParaRPr lang="en-US" altLang="zh-CN" dirty="0"/>
          </a:p>
          <a:p>
            <a:r>
              <a:rPr lang="zh-CN" altLang="en-US" dirty="0"/>
              <a:t>自然语言处理：</a:t>
            </a:r>
            <a:endParaRPr lang="en-US" altLang="zh-CN" dirty="0"/>
          </a:p>
          <a:p>
            <a:pPr lvl="1"/>
            <a:r>
              <a:rPr lang="zh-CN" altLang="en-US" dirty="0"/>
              <a:t>机器翻译、人机对话、智能问答等</a:t>
            </a:r>
            <a:endParaRPr lang="en-US" altLang="zh-CN" dirty="0"/>
          </a:p>
          <a:p>
            <a:endParaRPr lang="zh-CN" altLang="en-US" dirty="0"/>
          </a:p>
        </p:txBody>
      </p:sp>
      <p:sp>
        <p:nvSpPr>
          <p:cNvPr id="6" name="内容占位符 5"/>
          <p:cNvSpPr>
            <a:spLocks noGrp="1"/>
          </p:cNvSpPr>
          <p:nvPr>
            <p:ph sz="half" idx="2"/>
          </p:nvPr>
        </p:nvSpPr>
        <p:spPr/>
        <p:txBody>
          <a:bodyPr>
            <a:normAutofit fontScale="92500" lnSpcReduction="20000"/>
          </a:bodyPr>
          <a:lstStyle/>
          <a:p>
            <a:r>
              <a:rPr lang="zh-CN" altLang="en-US" dirty="0"/>
              <a:t>语音处理：</a:t>
            </a:r>
            <a:endParaRPr lang="en-US" altLang="zh-CN" dirty="0"/>
          </a:p>
          <a:p>
            <a:pPr lvl="1"/>
            <a:r>
              <a:rPr lang="zh-CN" altLang="en-US" dirty="0"/>
              <a:t>语音识别、语音增强、语音转换、语音情感的</a:t>
            </a:r>
            <a:endParaRPr lang="en-US" altLang="zh-CN" dirty="0"/>
          </a:p>
          <a:p>
            <a:r>
              <a:rPr lang="zh-CN" altLang="en-US" dirty="0"/>
              <a:t>规划：</a:t>
            </a:r>
            <a:endParaRPr lang="en-US" altLang="zh-CN" dirty="0"/>
          </a:p>
          <a:p>
            <a:pPr lvl="1"/>
            <a:r>
              <a:rPr lang="zh-CN" altLang="en-US" dirty="0"/>
              <a:t>经典规划、概率规划</a:t>
            </a:r>
            <a:endParaRPr lang="en-US" altLang="zh-CN" dirty="0"/>
          </a:p>
          <a:p>
            <a:r>
              <a:rPr lang="zh-CN" altLang="en-US" dirty="0"/>
              <a:t>多智能体系统：</a:t>
            </a:r>
            <a:endParaRPr lang="en-US" altLang="zh-CN" dirty="0"/>
          </a:p>
          <a:p>
            <a:pPr lvl="1"/>
            <a:r>
              <a:rPr lang="zh-CN" altLang="en-US" dirty="0"/>
              <a:t>结构、协商机制、学习</a:t>
            </a:r>
            <a:endParaRPr lang="en-US" altLang="zh-CN" dirty="0"/>
          </a:p>
          <a:p>
            <a:r>
              <a:rPr lang="zh-CN" altLang="en-US" dirty="0"/>
              <a:t>智能机器人：</a:t>
            </a:r>
            <a:endParaRPr lang="en-US" altLang="zh-CN" dirty="0"/>
          </a:p>
          <a:p>
            <a:r>
              <a:rPr lang="zh-CN" altLang="en-US" dirty="0"/>
              <a:t>自动驾驶：</a:t>
            </a:r>
            <a:endParaRPr lang="en-US" altLang="zh-CN" dirty="0"/>
          </a:p>
        </p:txBody>
      </p:sp>
      <p:sp>
        <p:nvSpPr>
          <p:cNvPr id="2" name="日期占位符 1">
            <a:extLst>
              <a:ext uri="{FF2B5EF4-FFF2-40B4-BE49-F238E27FC236}">
                <a16:creationId xmlns:a16="http://schemas.microsoft.com/office/drawing/2014/main" id="{59BBAC38-5A55-7E97-88A7-502B7CFC8034}"/>
              </a:ext>
            </a:extLst>
          </p:cNvPr>
          <p:cNvSpPr>
            <a:spLocks noGrp="1"/>
          </p:cNvSpPr>
          <p:nvPr>
            <p:ph type="dt" sz="half" idx="10"/>
          </p:nvPr>
        </p:nvSpPr>
        <p:spPr/>
        <p:txBody>
          <a:bodyPr/>
          <a:lstStyle/>
          <a:p>
            <a:fld id="{8B70FEEC-A92D-411B-A77C-71E88EBFA444}" type="datetime1">
              <a:rPr lang="en-US" altLang="zh-CN" smtClean="0"/>
              <a:t>6/28/2023</a:t>
            </a:fld>
            <a:endParaRPr lang="zh-CN" altLang="en-US"/>
          </a:p>
        </p:txBody>
      </p:sp>
      <p:sp>
        <p:nvSpPr>
          <p:cNvPr id="3" name="灯片编号占位符 2">
            <a:extLst>
              <a:ext uri="{FF2B5EF4-FFF2-40B4-BE49-F238E27FC236}">
                <a16:creationId xmlns:a16="http://schemas.microsoft.com/office/drawing/2014/main" id="{4C21DEBF-12F6-837B-F88D-B0D4A73131CE}"/>
              </a:ext>
            </a:extLst>
          </p:cNvPr>
          <p:cNvSpPr>
            <a:spLocks noGrp="1"/>
          </p:cNvSpPr>
          <p:nvPr>
            <p:ph type="sldNum" sz="quarter" idx="12"/>
          </p:nvPr>
        </p:nvSpPr>
        <p:spPr/>
        <p:txBody>
          <a:bodyPr/>
          <a:lstStyle/>
          <a:p>
            <a:fld id="{90B84CC8-F017-4F0F-85E6-E9C4F513246C}" type="slidenum">
              <a:rPr lang="zh-CN" altLang="en-US" smtClean="0"/>
              <a:t>61</a:t>
            </a:fld>
            <a:endParaRPr lang="zh-CN" altLang="en-US"/>
          </a:p>
        </p:txBody>
      </p:sp>
    </p:spTree>
    <p:extLst>
      <p:ext uri="{BB962C8B-B14F-4D97-AF65-F5344CB8AC3E}">
        <p14:creationId xmlns:p14="http://schemas.microsoft.com/office/powerpoint/2010/main" val="298612334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2A62ECB-FBDC-CFB7-554E-3721F9B2B736}"/>
              </a:ext>
            </a:extLst>
          </p:cNvPr>
          <p:cNvSpPr>
            <a:spLocks noGrp="1"/>
          </p:cNvSpPr>
          <p:nvPr>
            <p:ph type="title"/>
          </p:nvPr>
        </p:nvSpPr>
        <p:spPr/>
        <p:txBody>
          <a:bodyPr/>
          <a:lstStyle/>
          <a:p>
            <a:r>
              <a:rPr lang="zh-CN" altLang="en-US" dirty="0"/>
              <a:t>人工智能的主要研究领域</a:t>
            </a:r>
          </a:p>
        </p:txBody>
      </p:sp>
      <p:sp>
        <p:nvSpPr>
          <p:cNvPr id="6" name="内容占位符 5">
            <a:extLst>
              <a:ext uri="{FF2B5EF4-FFF2-40B4-BE49-F238E27FC236}">
                <a16:creationId xmlns:a16="http://schemas.microsoft.com/office/drawing/2014/main" id="{CEBB48A1-EEA4-E742-46C7-9BF9D6028427}"/>
              </a:ext>
            </a:extLst>
          </p:cNvPr>
          <p:cNvSpPr>
            <a:spLocks noGrp="1"/>
          </p:cNvSpPr>
          <p:nvPr>
            <p:ph idx="1"/>
          </p:nvPr>
        </p:nvSpPr>
        <p:spPr/>
        <p:txBody>
          <a:bodyPr>
            <a:normAutofit fontScale="62500" lnSpcReduction="20000"/>
          </a:bodyPr>
          <a:lstStyle/>
          <a:p>
            <a:r>
              <a:rPr lang="zh-CN" altLang="en-US" dirty="0"/>
              <a:t>人工智能主要研究如何让机器像人一样能够感知、获取知识、储存知识、应用知识、推理思考、学习、行动等能力，并最终创建拟人、类人、或超越人的智能系统</a:t>
            </a:r>
          </a:p>
          <a:p>
            <a:pPr lvl="1"/>
            <a:r>
              <a:rPr lang="zh-CN" altLang="en-US" dirty="0"/>
              <a:t>认知建模：研究人类的思维方式、信息处理的过程、心理过程，以及人类的知觉、记忆、思考、学习、想象、概念、语言等相关的活动模式</a:t>
            </a:r>
          </a:p>
          <a:p>
            <a:pPr lvl="1"/>
            <a:r>
              <a:rPr lang="zh-CN" altLang="en-US" dirty="0"/>
              <a:t>知识表示：将人类已经掌握的知识概念化、形式化、模型化</a:t>
            </a:r>
          </a:p>
          <a:p>
            <a:pPr lvl="1"/>
            <a:r>
              <a:rPr lang="zh-CN" altLang="en-US" dirty="0"/>
              <a:t>知识推理：研究人类如何利用已有的知识去推导出新的知识或结论的过程，从而可以让机器也可以具备像人一样的推理能力</a:t>
            </a:r>
          </a:p>
          <a:p>
            <a:pPr lvl="1"/>
            <a:r>
              <a:rPr lang="zh-CN" altLang="en-US" dirty="0"/>
              <a:t>机器感知：研究如何使机器具有类似于人类的感觉，包括视觉、听觉、触觉、嗅觉、痛觉等</a:t>
            </a:r>
          </a:p>
          <a:p>
            <a:pPr lvl="1"/>
            <a:r>
              <a:rPr lang="zh-CN" altLang="en-US" dirty="0"/>
              <a:t>机器思维：利用机器感知的信息、认知模型、知识表示和推理来有目标的处理感知信息和智能系统</a:t>
            </a:r>
          </a:p>
          <a:p>
            <a:pPr lvl="1"/>
            <a:r>
              <a:rPr lang="zh-CN" altLang="en-US" dirty="0"/>
              <a:t>内部的信息，从而针对特定场景给出合适的判断，制定事宜的策略</a:t>
            </a:r>
          </a:p>
          <a:p>
            <a:pPr lvl="1"/>
            <a:r>
              <a:rPr lang="zh-CN" altLang="en-US" dirty="0"/>
              <a:t>机器学习：研究如何让机器在与人类、自然交互的过程中自发的学习新的知识，或者利用人类已有的文献数据资料进行知识学习</a:t>
            </a:r>
          </a:p>
          <a:p>
            <a:pPr lvl="1"/>
            <a:r>
              <a:rPr lang="zh-CN" altLang="en-US" dirty="0"/>
              <a:t>机器行为：研究智能系统具有的表达能力和行动能力，包括与人对话、与机器对话、描述场景、移动、操作机器和抓取物体等能力</a:t>
            </a:r>
          </a:p>
          <a:p>
            <a:pPr lvl="1"/>
            <a:r>
              <a:rPr lang="zh-CN" altLang="en-US" dirty="0"/>
              <a:t>智能系统构建：研究如何构建从感知</a:t>
            </a:r>
            <a:r>
              <a:rPr lang="en-US" altLang="zh-CN" dirty="0"/>
              <a:t>-&gt;</a:t>
            </a:r>
            <a:r>
              <a:rPr lang="zh-CN" altLang="en-US" dirty="0"/>
              <a:t>智能分析决策</a:t>
            </a:r>
            <a:r>
              <a:rPr lang="en-US" altLang="zh-CN" dirty="0"/>
              <a:t>-&gt;</a:t>
            </a:r>
            <a:r>
              <a:rPr lang="zh-CN" altLang="en-US" dirty="0"/>
              <a:t>操控</a:t>
            </a:r>
            <a:r>
              <a:rPr lang="en-US" altLang="zh-CN" dirty="0"/>
              <a:t>-&gt;</a:t>
            </a:r>
            <a:r>
              <a:rPr lang="zh-CN" altLang="en-US" dirty="0"/>
              <a:t>感知的无限循环的闭环系统</a:t>
            </a:r>
          </a:p>
          <a:p>
            <a:endParaRPr lang="zh-CN" altLang="en-US" dirty="0"/>
          </a:p>
        </p:txBody>
      </p:sp>
      <p:sp>
        <p:nvSpPr>
          <p:cNvPr id="2" name="日期占位符 1">
            <a:extLst>
              <a:ext uri="{FF2B5EF4-FFF2-40B4-BE49-F238E27FC236}">
                <a16:creationId xmlns:a16="http://schemas.microsoft.com/office/drawing/2014/main" id="{C2D1C0A4-D6A4-0D9A-73B5-711B452B1C56}"/>
              </a:ext>
            </a:extLst>
          </p:cNvPr>
          <p:cNvSpPr>
            <a:spLocks noGrp="1"/>
          </p:cNvSpPr>
          <p:nvPr>
            <p:ph type="dt" sz="half" idx="10"/>
          </p:nvPr>
        </p:nvSpPr>
        <p:spPr/>
        <p:txBody>
          <a:bodyPr/>
          <a:lstStyle/>
          <a:p>
            <a:fld id="{A3D67B65-25B3-4131-80AE-56AC2DADFB3D}" type="datetime1">
              <a:rPr lang="en-US" altLang="zh-CN" smtClean="0"/>
              <a:t>6/28/2023</a:t>
            </a:fld>
            <a:endParaRPr lang="zh-CN" altLang="en-US"/>
          </a:p>
        </p:txBody>
      </p:sp>
      <p:sp>
        <p:nvSpPr>
          <p:cNvPr id="3" name="灯片编号占位符 2">
            <a:extLst>
              <a:ext uri="{FF2B5EF4-FFF2-40B4-BE49-F238E27FC236}">
                <a16:creationId xmlns:a16="http://schemas.microsoft.com/office/drawing/2014/main" id="{B9A1F31F-E042-942B-687D-AEB375AA9C0C}"/>
              </a:ext>
            </a:extLst>
          </p:cNvPr>
          <p:cNvSpPr>
            <a:spLocks noGrp="1"/>
          </p:cNvSpPr>
          <p:nvPr>
            <p:ph type="sldNum" sz="quarter" idx="12"/>
          </p:nvPr>
        </p:nvSpPr>
        <p:spPr/>
        <p:txBody>
          <a:bodyPr/>
          <a:lstStyle/>
          <a:p>
            <a:fld id="{90B84CC8-F017-4F0F-85E6-E9C4F513246C}" type="slidenum">
              <a:rPr lang="zh-CN" altLang="en-US" smtClean="0"/>
              <a:t>62</a:t>
            </a:fld>
            <a:endParaRPr lang="zh-CN" altLang="en-US"/>
          </a:p>
        </p:txBody>
      </p:sp>
    </p:spTree>
    <p:extLst>
      <p:ext uri="{BB962C8B-B14F-4D97-AF65-F5344CB8AC3E}">
        <p14:creationId xmlns:p14="http://schemas.microsoft.com/office/powerpoint/2010/main" val="20017220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7B13F339-928E-D314-9332-AF6B4F881743}"/>
              </a:ext>
            </a:extLst>
          </p:cNvPr>
          <p:cNvSpPr>
            <a:spLocks noGrp="1"/>
          </p:cNvSpPr>
          <p:nvPr>
            <p:ph type="title"/>
          </p:nvPr>
        </p:nvSpPr>
        <p:spPr/>
        <p:txBody>
          <a:bodyPr/>
          <a:lstStyle/>
          <a:p>
            <a:r>
              <a:rPr lang="zh-CN" altLang="en-US" dirty="0"/>
              <a:t>人工智能应用领域</a:t>
            </a:r>
          </a:p>
        </p:txBody>
      </p:sp>
      <p:sp>
        <p:nvSpPr>
          <p:cNvPr id="6" name="内容占位符 5">
            <a:extLst>
              <a:ext uri="{FF2B5EF4-FFF2-40B4-BE49-F238E27FC236}">
                <a16:creationId xmlns:a16="http://schemas.microsoft.com/office/drawing/2014/main" id="{8C8CB4DF-F571-26F6-CCA4-6B43306360CB}"/>
              </a:ext>
            </a:extLst>
          </p:cNvPr>
          <p:cNvSpPr>
            <a:spLocks noGrp="1"/>
          </p:cNvSpPr>
          <p:nvPr>
            <p:ph idx="1"/>
          </p:nvPr>
        </p:nvSpPr>
        <p:spPr/>
        <p:txBody>
          <a:bodyPr/>
          <a:lstStyle/>
          <a:p>
            <a:r>
              <a:rPr lang="zh-CN" altLang="en-US" dirty="0"/>
              <a:t>智能认知</a:t>
            </a:r>
          </a:p>
          <a:p>
            <a:r>
              <a:rPr lang="en-US" altLang="zh-CN" dirty="0"/>
              <a:t>VR/AR</a:t>
            </a:r>
          </a:p>
          <a:p>
            <a:r>
              <a:rPr lang="zh-CN" altLang="en-US" dirty="0"/>
              <a:t>机器人</a:t>
            </a:r>
          </a:p>
          <a:p>
            <a:r>
              <a:rPr lang="zh-CN" altLang="en-US" dirty="0"/>
              <a:t>智能制造</a:t>
            </a:r>
          </a:p>
          <a:p>
            <a:r>
              <a:rPr lang="zh-CN" altLang="en-US" dirty="0"/>
              <a:t>其它行业</a:t>
            </a:r>
          </a:p>
          <a:p>
            <a:endParaRPr lang="zh-CN" altLang="en-US" dirty="0"/>
          </a:p>
        </p:txBody>
      </p:sp>
      <p:sp>
        <p:nvSpPr>
          <p:cNvPr id="2" name="日期占位符 1">
            <a:extLst>
              <a:ext uri="{FF2B5EF4-FFF2-40B4-BE49-F238E27FC236}">
                <a16:creationId xmlns:a16="http://schemas.microsoft.com/office/drawing/2014/main" id="{554D1275-D5BA-3537-A7BF-981C9D4E4592}"/>
              </a:ext>
            </a:extLst>
          </p:cNvPr>
          <p:cNvSpPr>
            <a:spLocks noGrp="1"/>
          </p:cNvSpPr>
          <p:nvPr>
            <p:ph type="dt" sz="half" idx="10"/>
          </p:nvPr>
        </p:nvSpPr>
        <p:spPr/>
        <p:txBody>
          <a:bodyPr/>
          <a:lstStyle/>
          <a:p>
            <a:fld id="{AC2F06EB-C9D7-4869-99D2-7A7D443CC4DB}" type="datetime1">
              <a:rPr lang="en-US" altLang="zh-CN" smtClean="0"/>
              <a:t>6/28/2023</a:t>
            </a:fld>
            <a:endParaRPr lang="zh-CN" altLang="en-US"/>
          </a:p>
        </p:txBody>
      </p:sp>
      <p:sp>
        <p:nvSpPr>
          <p:cNvPr id="3" name="灯片编号占位符 2">
            <a:extLst>
              <a:ext uri="{FF2B5EF4-FFF2-40B4-BE49-F238E27FC236}">
                <a16:creationId xmlns:a16="http://schemas.microsoft.com/office/drawing/2014/main" id="{F7A54F27-FA3C-CEEE-10DF-583054174FE0}"/>
              </a:ext>
            </a:extLst>
          </p:cNvPr>
          <p:cNvSpPr>
            <a:spLocks noGrp="1"/>
          </p:cNvSpPr>
          <p:nvPr>
            <p:ph type="sldNum" sz="quarter" idx="12"/>
          </p:nvPr>
        </p:nvSpPr>
        <p:spPr/>
        <p:txBody>
          <a:bodyPr/>
          <a:lstStyle/>
          <a:p>
            <a:fld id="{90B84CC8-F017-4F0F-85E6-E9C4F513246C}" type="slidenum">
              <a:rPr lang="zh-CN" altLang="en-US" smtClean="0"/>
              <a:t>63</a:t>
            </a:fld>
            <a:endParaRPr lang="zh-CN" altLang="en-US"/>
          </a:p>
        </p:txBody>
      </p:sp>
    </p:spTree>
    <p:extLst>
      <p:ext uri="{BB962C8B-B14F-4D97-AF65-F5344CB8AC3E}">
        <p14:creationId xmlns:p14="http://schemas.microsoft.com/office/powerpoint/2010/main" val="124521938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99CE9-88FD-B046-5635-0297110A66E2}"/>
              </a:ext>
            </a:extLst>
          </p:cNvPr>
          <p:cNvSpPr>
            <a:spLocks noGrp="1"/>
          </p:cNvSpPr>
          <p:nvPr>
            <p:ph type="title"/>
          </p:nvPr>
        </p:nvSpPr>
        <p:spPr/>
        <p:txBody>
          <a:bodyPr/>
          <a:lstStyle/>
          <a:p>
            <a:r>
              <a:rPr lang="zh-CN" altLang="en-US" dirty="0"/>
              <a:t>智能认知</a:t>
            </a:r>
          </a:p>
        </p:txBody>
      </p:sp>
      <p:sp>
        <p:nvSpPr>
          <p:cNvPr id="4" name="object 3">
            <a:extLst>
              <a:ext uri="{FF2B5EF4-FFF2-40B4-BE49-F238E27FC236}">
                <a16:creationId xmlns:a16="http://schemas.microsoft.com/office/drawing/2014/main" id="{E8391254-8A58-FCEE-6B92-AF61257E38EF}"/>
              </a:ext>
            </a:extLst>
          </p:cNvPr>
          <p:cNvSpPr/>
          <p:nvPr/>
        </p:nvSpPr>
        <p:spPr>
          <a:xfrm>
            <a:off x="2017776" y="1413018"/>
            <a:ext cx="722630" cy="460375"/>
          </a:xfrm>
          <a:custGeom>
            <a:avLst/>
            <a:gdLst/>
            <a:ahLst/>
            <a:cxnLst/>
            <a:rect l="l" t="t" r="r" b="b"/>
            <a:pathLst>
              <a:path w="722630" h="460375">
                <a:moveTo>
                  <a:pt x="354044" y="0"/>
                </a:moveTo>
                <a:lnTo>
                  <a:pt x="304165" y="6461"/>
                </a:lnTo>
                <a:lnTo>
                  <a:pt x="256486" y="20643"/>
                </a:lnTo>
                <a:lnTo>
                  <a:pt x="212347" y="39719"/>
                </a:lnTo>
                <a:lnTo>
                  <a:pt x="171358" y="63200"/>
                </a:lnTo>
                <a:lnTo>
                  <a:pt x="133127" y="90598"/>
                </a:lnTo>
                <a:lnTo>
                  <a:pt x="97266" y="121425"/>
                </a:lnTo>
                <a:lnTo>
                  <a:pt x="63384" y="155193"/>
                </a:lnTo>
                <a:lnTo>
                  <a:pt x="31092" y="191414"/>
                </a:lnTo>
                <a:lnTo>
                  <a:pt x="0" y="229600"/>
                </a:lnTo>
                <a:lnTo>
                  <a:pt x="31398" y="269663"/>
                </a:lnTo>
                <a:lnTo>
                  <a:pt x="64586" y="307027"/>
                </a:lnTo>
                <a:lnTo>
                  <a:pt x="99869" y="341471"/>
                </a:lnTo>
                <a:lnTo>
                  <a:pt x="137555" y="372771"/>
                </a:lnTo>
                <a:lnTo>
                  <a:pt x="177949" y="400706"/>
                </a:lnTo>
                <a:lnTo>
                  <a:pt x="221361" y="425053"/>
                </a:lnTo>
                <a:lnTo>
                  <a:pt x="265200" y="443429"/>
                </a:lnTo>
                <a:lnTo>
                  <a:pt x="309315" y="455142"/>
                </a:lnTo>
                <a:lnTo>
                  <a:pt x="353663" y="460025"/>
                </a:lnTo>
                <a:lnTo>
                  <a:pt x="398201" y="457913"/>
                </a:lnTo>
                <a:lnTo>
                  <a:pt x="442887" y="448639"/>
                </a:lnTo>
                <a:lnTo>
                  <a:pt x="487680" y="432038"/>
                </a:lnTo>
                <a:lnTo>
                  <a:pt x="532438" y="408817"/>
                </a:lnTo>
                <a:lnTo>
                  <a:pt x="574054" y="381783"/>
                </a:lnTo>
                <a:lnTo>
                  <a:pt x="612790" y="351250"/>
                </a:lnTo>
                <a:lnTo>
                  <a:pt x="648913" y="317531"/>
                </a:lnTo>
                <a:lnTo>
                  <a:pt x="682686" y="280940"/>
                </a:lnTo>
                <a:lnTo>
                  <a:pt x="714375" y="241792"/>
                </a:lnTo>
                <a:lnTo>
                  <a:pt x="722376" y="229219"/>
                </a:lnTo>
                <a:lnTo>
                  <a:pt x="690765" y="189073"/>
                </a:lnTo>
                <a:lnTo>
                  <a:pt x="657196" y="151509"/>
                </a:lnTo>
                <a:lnTo>
                  <a:pt x="621363" y="116824"/>
                </a:lnTo>
                <a:lnTo>
                  <a:pt x="582958" y="85314"/>
                </a:lnTo>
                <a:lnTo>
                  <a:pt x="541674" y="57275"/>
                </a:lnTo>
                <a:lnTo>
                  <a:pt x="497205" y="33004"/>
                </a:lnTo>
                <a:lnTo>
                  <a:pt x="450611" y="14319"/>
                </a:lnTo>
                <a:lnTo>
                  <a:pt x="402875" y="2968"/>
                </a:lnTo>
                <a:lnTo>
                  <a:pt x="354044" y="0"/>
                </a:lnTo>
                <a:close/>
              </a:path>
            </a:pathLst>
          </a:custGeom>
          <a:solidFill>
            <a:srgbClr val="25AB8E"/>
          </a:solidFill>
        </p:spPr>
        <p:txBody>
          <a:bodyPr wrap="square" lIns="0" tIns="0" rIns="0" bIns="0" rtlCol="0"/>
          <a:lstStyle/>
          <a:p>
            <a:endParaRPr/>
          </a:p>
        </p:txBody>
      </p:sp>
      <p:sp>
        <p:nvSpPr>
          <p:cNvPr id="5" name="object 4">
            <a:extLst>
              <a:ext uri="{FF2B5EF4-FFF2-40B4-BE49-F238E27FC236}">
                <a16:creationId xmlns:a16="http://schemas.microsoft.com/office/drawing/2014/main" id="{9644976B-CEF1-D4E3-DB9B-41978A61F5C2}"/>
              </a:ext>
            </a:extLst>
          </p:cNvPr>
          <p:cNvSpPr/>
          <p:nvPr/>
        </p:nvSpPr>
        <p:spPr>
          <a:xfrm>
            <a:off x="2079990" y="2696512"/>
            <a:ext cx="638810" cy="559435"/>
          </a:xfrm>
          <a:custGeom>
            <a:avLst/>
            <a:gdLst/>
            <a:ahLst/>
            <a:cxnLst/>
            <a:rect l="l" t="t" r="r" b="b"/>
            <a:pathLst>
              <a:path w="638810" h="559435">
                <a:moveTo>
                  <a:pt x="319674" y="0"/>
                </a:moveTo>
                <a:lnTo>
                  <a:pt x="272417" y="1109"/>
                </a:lnTo>
                <a:lnTo>
                  <a:pt x="225131" y="4292"/>
                </a:lnTo>
                <a:lnTo>
                  <a:pt x="177808" y="9507"/>
                </a:lnTo>
                <a:lnTo>
                  <a:pt x="130444" y="16716"/>
                </a:lnTo>
                <a:lnTo>
                  <a:pt x="81301" y="34803"/>
                </a:lnTo>
                <a:lnTo>
                  <a:pt x="44767" y="66357"/>
                </a:lnTo>
                <a:lnTo>
                  <a:pt x="20306" y="106745"/>
                </a:lnTo>
                <a:lnTo>
                  <a:pt x="7381" y="151336"/>
                </a:lnTo>
                <a:lnTo>
                  <a:pt x="2315" y="191789"/>
                </a:lnTo>
                <a:lnTo>
                  <a:pt x="0" y="235124"/>
                </a:lnTo>
                <a:lnTo>
                  <a:pt x="1470" y="280316"/>
                </a:lnTo>
                <a:lnTo>
                  <a:pt x="7762" y="326342"/>
                </a:lnTo>
                <a:lnTo>
                  <a:pt x="25338" y="377021"/>
                </a:lnTo>
                <a:lnTo>
                  <a:pt x="54165" y="415734"/>
                </a:lnTo>
                <a:lnTo>
                  <a:pt x="94684" y="442517"/>
                </a:lnTo>
                <a:lnTo>
                  <a:pt x="147335" y="457406"/>
                </a:lnTo>
                <a:lnTo>
                  <a:pt x="192674" y="464518"/>
                </a:lnTo>
                <a:lnTo>
                  <a:pt x="182272" y="493146"/>
                </a:lnTo>
                <a:lnTo>
                  <a:pt x="163655" y="523239"/>
                </a:lnTo>
                <a:lnTo>
                  <a:pt x="146276" y="547689"/>
                </a:lnTo>
                <a:lnTo>
                  <a:pt x="139588" y="559387"/>
                </a:lnTo>
                <a:lnTo>
                  <a:pt x="183324" y="551100"/>
                </a:lnTo>
                <a:lnTo>
                  <a:pt x="247538" y="531193"/>
                </a:lnTo>
                <a:lnTo>
                  <a:pt x="293925" y="504428"/>
                </a:lnTo>
                <a:lnTo>
                  <a:pt x="312011" y="490188"/>
                </a:lnTo>
                <a:lnTo>
                  <a:pt x="331358" y="476329"/>
                </a:lnTo>
                <a:lnTo>
                  <a:pt x="337200" y="472519"/>
                </a:lnTo>
                <a:lnTo>
                  <a:pt x="344693" y="470741"/>
                </a:lnTo>
                <a:lnTo>
                  <a:pt x="464425" y="458801"/>
                </a:lnTo>
                <a:lnTo>
                  <a:pt x="501919" y="454612"/>
                </a:lnTo>
                <a:lnTo>
                  <a:pt x="552753" y="438846"/>
                </a:lnTo>
                <a:lnTo>
                  <a:pt x="590931" y="408876"/>
                </a:lnTo>
                <a:lnTo>
                  <a:pt x="616702" y="369548"/>
                </a:lnTo>
                <a:lnTo>
                  <a:pt x="630316" y="325707"/>
                </a:lnTo>
                <a:lnTo>
                  <a:pt x="636365" y="279473"/>
                </a:lnTo>
                <a:lnTo>
                  <a:pt x="638413" y="233203"/>
                </a:lnTo>
                <a:lnTo>
                  <a:pt x="636031" y="186957"/>
                </a:lnTo>
                <a:lnTo>
                  <a:pt x="628792" y="140795"/>
                </a:lnTo>
                <a:lnTo>
                  <a:pt x="613858" y="95232"/>
                </a:lnTo>
                <a:lnTo>
                  <a:pt x="589232" y="58800"/>
                </a:lnTo>
                <a:lnTo>
                  <a:pt x="554319" y="32442"/>
                </a:lnTo>
                <a:lnTo>
                  <a:pt x="508523" y="17097"/>
                </a:lnTo>
                <a:lnTo>
                  <a:pt x="461326" y="9512"/>
                </a:lnTo>
                <a:lnTo>
                  <a:pt x="414123" y="4161"/>
                </a:lnTo>
                <a:lnTo>
                  <a:pt x="366907" y="1003"/>
                </a:lnTo>
                <a:lnTo>
                  <a:pt x="319674" y="0"/>
                </a:lnTo>
                <a:close/>
              </a:path>
            </a:pathLst>
          </a:custGeom>
          <a:solidFill>
            <a:srgbClr val="25AB8E"/>
          </a:solidFill>
        </p:spPr>
        <p:txBody>
          <a:bodyPr wrap="square" lIns="0" tIns="0" rIns="0" bIns="0" rtlCol="0"/>
          <a:lstStyle/>
          <a:p>
            <a:endParaRPr/>
          </a:p>
        </p:txBody>
      </p:sp>
      <p:sp>
        <p:nvSpPr>
          <p:cNvPr id="6" name="object 5">
            <a:extLst>
              <a:ext uri="{FF2B5EF4-FFF2-40B4-BE49-F238E27FC236}">
                <a16:creationId xmlns:a16="http://schemas.microsoft.com/office/drawing/2014/main" id="{51CEB514-E66F-9651-AC83-CB99DA098458}"/>
              </a:ext>
            </a:extLst>
          </p:cNvPr>
          <p:cNvSpPr/>
          <p:nvPr/>
        </p:nvSpPr>
        <p:spPr>
          <a:xfrm>
            <a:off x="2124455" y="4058920"/>
            <a:ext cx="515620" cy="632460"/>
          </a:xfrm>
          <a:custGeom>
            <a:avLst/>
            <a:gdLst/>
            <a:ahLst/>
            <a:cxnLst/>
            <a:rect l="l" t="t" r="r" b="b"/>
            <a:pathLst>
              <a:path w="515619" h="632460">
                <a:moveTo>
                  <a:pt x="279781" y="0"/>
                </a:moveTo>
                <a:lnTo>
                  <a:pt x="232404" y="4765"/>
                </a:lnTo>
                <a:lnTo>
                  <a:pt x="188253" y="18434"/>
                </a:lnTo>
                <a:lnTo>
                  <a:pt x="148282" y="40063"/>
                </a:lnTo>
                <a:lnTo>
                  <a:pt x="113442" y="68706"/>
                </a:lnTo>
                <a:lnTo>
                  <a:pt x="84687" y="103423"/>
                </a:lnTo>
                <a:lnTo>
                  <a:pt x="62968" y="143267"/>
                </a:lnTo>
                <a:lnTo>
                  <a:pt x="49238" y="187297"/>
                </a:lnTo>
                <a:lnTo>
                  <a:pt x="44450" y="234568"/>
                </a:lnTo>
                <a:lnTo>
                  <a:pt x="49114" y="281203"/>
                </a:lnTo>
                <a:lnTo>
                  <a:pt x="62502" y="324729"/>
                </a:lnTo>
                <a:lnTo>
                  <a:pt x="83708" y="364220"/>
                </a:lnTo>
                <a:lnTo>
                  <a:pt x="111825" y="398747"/>
                </a:lnTo>
                <a:lnTo>
                  <a:pt x="145947" y="427382"/>
                </a:lnTo>
                <a:lnTo>
                  <a:pt x="185166" y="449198"/>
                </a:lnTo>
                <a:lnTo>
                  <a:pt x="177492" y="459523"/>
                </a:lnTo>
                <a:lnTo>
                  <a:pt x="139826" y="491616"/>
                </a:lnTo>
                <a:lnTo>
                  <a:pt x="81867" y="520064"/>
                </a:lnTo>
                <a:lnTo>
                  <a:pt x="51512" y="531764"/>
                </a:lnTo>
                <a:lnTo>
                  <a:pt x="14731" y="546734"/>
                </a:lnTo>
                <a:lnTo>
                  <a:pt x="4444" y="551179"/>
                </a:lnTo>
                <a:lnTo>
                  <a:pt x="2393" y="572599"/>
                </a:lnTo>
                <a:lnTo>
                  <a:pt x="1365" y="589311"/>
                </a:lnTo>
                <a:lnTo>
                  <a:pt x="0" y="622426"/>
                </a:lnTo>
                <a:lnTo>
                  <a:pt x="7238" y="625220"/>
                </a:lnTo>
                <a:lnTo>
                  <a:pt x="64623" y="632062"/>
                </a:lnTo>
                <a:lnTo>
                  <a:pt x="117907" y="631142"/>
                </a:lnTo>
                <a:lnTo>
                  <a:pt x="169513" y="623252"/>
                </a:lnTo>
                <a:lnTo>
                  <a:pt x="219446" y="608800"/>
                </a:lnTo>
                <a:lnTo>
                  <a:pt x="267714" y="588195"/>
                </a:lnTo>
                <a:lnTo>
                  <a:pt x="314325" y="561847"/>
                </a:lnTo>
                <a:lnTo>
                  <a:pt x="350226" y="537372"/>
                </a:lnTo>
                <a:lnTo>
                  <a:pt x="385774" y="508942"/>
                </a:lnTo>
                <a:lnTo>
                  <a:pt x="419601" y="476187"/>
                </a:lnTo>
                <a:lnTo>
                  <a:pt x="450342" y="438737"/>
                </a:lnTo>
                <a:lnTo>
                  <a:pt x="476629" y="396220"/>
                </a:lnTo>
                <a:lnTo>
                  <a:pt x="497097" y="348267"/>
                </a:lnTo>
                <a:lnTo>
                  <a:pt x="510380" y="294507"/>
                </a:lnTo>
                <a:lnTo>
                  <a:pt x="515112" y="234568"/>
                </a:lnTo>
                <a:lnTo>
                  <a:pt x="510328" y="187297"/>
                </a:lnTo>
                <a:lnTo>
                  <a:pt x="496611" y="143267"/>
                </a:lnTo>
                <a:lnTo>
                  <a:pt x="474908" y="103423"/>
                </a:lnTo>
                <a:lnTo>
                  <a:pt x="446166" y="68706"/>
                </a:lnTo>
                <a:lnTo>
                  <a:pt x="411335" y="40063"/>
                </a:lnTo>
                <a:lnTo>
                  <a:pt x="371361" y="18434"/>
                </a:lnTo>
                <a:lnTo>
                  <a:pt x="327194" y="4765"/>
                </a:lnTo>
                <a:lnTo>
                  <a:pt x="279781" y="0"/>
                </a:lnTo>
                <a:close/>
              </a:path>
            </a:pathLst>
          </a:custGeom>
          <a:solidFill>
            <a:srgbClr val="25AB8E"/>
          </a:solidFill>
        </p:spPr>
        <p:txBody>
          <a:bodyPr wrap="square" lIns="0" tIns="0" rIns="0" bIns="0" rtlCol="0"/>
          <a:lstStyle/>
          <a:p>
            <a:endParaRPr/>
          </a:p>
        </p:txBody>
      </p:sp>
      <p:sp>
        <p:nvSpPr>
          <p:cNvPr id="7" name="object 6">
            <a:extLst>
              <a:ext uri="{FF2B5EF4-FFF2-40B4-BE49-F238E27FC236}">
                <a16:creationId xmlns:a16="http://schemas.microsoft.com/office/drawing/2014/main" id="{4C41684D-CEF0-EE58-5C3F-ED0C4D5D2C82}"/>
              </a:ext>
            </a:extLst>
          </p:cNvPr>
          <p:cNvSpPr/>
          <p:nvPr/>
        </p:nvSpPr>
        <p:spPr>
          <a:xfrm>
            <a:off x="2106167" y="5528056"/>
            <a:ext cx="649605" cy="649605"/>
          </a:xfrm>
          <a:custGeom>
            <a:avLst/>
            <a:gdLst/>
            <a:ahLst/>
            <a:cxnLst/>
            <a:rect l="l" t="t" r="r" b="b"/>
            <a:pathLst>
              <a:path w="649605" h="649604">
                <a:moveTo>
                  <a:pt x="389508" y="0"/>
                </a:moveTo>
                <a:lnTo>
                  <a:pt x="259461" y="0"/>
                </a:lnTo>
                <a:lnTo>
                  <a:pt x="259461" y="63627"/>
                </a:lnTo>
                <a:lnTo>
                  <a:pt x="239982" y="69375"/>
                </a:lnTo>
                <a:lnTo>
                  <a:pt x="221075" y="76469"/>
                </a:lnTo>
                <a:lnTo>
                  <a:pt x="202882" y="84826"/>
                </a:lnTo>
                <a:lnTo>
                  <a:pt x="185546" y="94361"/>
                </a:lnTo>
                <a:lnTo>
                  <a:pt x="143890" y="49403"/>
                </a:lnTo>
                <a:lnTo>
                  <a:pt x="49149" y="143510"/>
                </a:lnTo>
                <a:lnTo>
                  <a:pt x="94106" y="185547"/>
                </a:lnTo>
                <a:lnTo>
                  <a:pt x="84411" y="203049"/>
                </a:lnTo>
                <a:lnTo>
                  <a:pt x="76072" y="221265"/>
                </a:lnTo>
                <a:lnTo>
                  <a:pt x="69068" y="240196"/>
                </a:lnTo>
                <a:lnTo>
                  <a:pt x="63373" y="259842"/>
                </a:lnTo>
                <a:lnTo>
                  <a:pt x="0" y="259842"/>
                </a:lnTo>
                <a:lnTo>
                  <a:pt x="0" y="389102"/>
                </a:lnTo>
                <a:lnTo>
                  <a:pt x="63373" y="389102"/>
                </a:lnTo>
                <a:lnTo>
                  <a:pt x="69127" y="408753"/>
                </a:lnTo>
                <a:lnTo>
                  <a:pt x="76263" y="427796"/>
                </a:lnTo>
                <a:lnTo>
                  <a:pt x="84732" y="446149"/>
                </a:lnTo>
                <a:lnTo>
                  <a:pt x="94487" y="463727"/>
                </a:lnTo>
                <a:lnTo>
                  <a:pt x="47879" y="504520"/>
                </a:lnTo>
                <a:lnTo>
                  <a:pt x="143129" y="599757"/>
                </a:lnTo>
                <a:lnTo>
                  <a:pt x="185546" y="554736"/>
                </a:lnTo>
                <a:lnTo>
                  <a:pt x="202882" y="564466"/>
                </a:lnTo>
                <a:lnTo>
                  <a:pt x="221075" y="572831"/>
                </a:lnTo>
                <a:lnTo>
                  <a:pt x="239982" y="579851"/>
                </a:lnTo>
                <a:lnTo>
                  <a:pt x="259461" y="585546"/>
                </a:lnTo>
                <a:lnTo>
                  <a:pt x="259461" y="649224"/>
                </a:lnTo>
                <a:lnTo>
                  <a:pt x="388746" y="649224"/>
                </a:lnTo>
                <a:lnTo>
                  <a:pt x="388746" y="585876"/>
                </a:lnTo>
                <a:lnTo>
                  <a:pt x="408604" y="580307"/>
                </a:lnTo>
                <a:lnTo>
                  <a:pt x="427783" y="573154"/>
                </a:lnTo>
                <a:lnTo>
                  <a:pt x="446272" y="564577"/>
                </a:lnTo>
                <a:lnTo>
                  <a:pt x="464057" y="554736"/>
                </a:lnTo>
                <a:lnTo>
                  <a:pt x="505587" y="600189"/>
                </a:lnTo>
                <a:lnTo>
                  <a:pt x="599058" y="506476"/>
                </a:lnTo>
                <a:lnTo>
                  <a:pt x="554482" y="464820"/>
                </a:lnTo>
                <a:lnTo>
                  <a:pt x="564223" y="447244"/>
                </a:lnTo>
                <a:lnTo>
                  <a:pt x="572785" y="428880"/>
                </a:lnTo>
                <a:lnTo>
                  <a:pt x="580038" y="409747"/>
                </a:lnTo>
                <a:lnTo>
                  <a:pt x="585851" y="389864"/>
                </a:lnTo>
                <a:lnTo>
                  <a:pt x="649224" y="389864"/>
                </a:lnTo>
                <a:lnTo>
                  <a:pt x="649224" y="259842"/>
                </a:lnTo>
                <a:lnTo>
                  <a:pt x="585851" y="259842"/>
                </a:lnTo>
                <a:lnTo>
                  <a:pt x="580322" y="240422"/>
                </a:lnTo>
                <a:lnTo>
                  <a:pt x="573341" y="221646"/>
                </a:lnTo>
                <a:lnTo>
                  <a:pt x="565026" y="203584"/>
                </a:lnTo>
                <a:lnTo>
                  <a:pt x="555498" y="186309"/>
                </a:lnTo>
                <a:lnTo>
                  <a:pt x="600075" y="144272"/>
                </a:lnTo>
                <a:lnTo>
                  <a:pt x="506094" y="50165"/>
                </a:lnTo>
                <a:lnTo>
                  <a:pt x="464438" y="94361"/>
                </a:lnTo>
                <a:lnTo>
                  <a:pt x="446819" y="84607"/>
                </a:lnTo>
                <a:lnTo>
                  <a:pt x="428355" y="76057"/>
                </a:lnTo>
                <a:lnTo>
                  <a:pt x="409199" y="68911"/>
                </a:lnTo>
                <a:lnTo>
                  <a:pt x="389508" y="63373"/>
                </a:lnTo>
                <a:lnTo>
                  <a:pt x="389508" y="0"/>
                </a:lnTo>
                <a:close/>
              </a:path>
            </a:pathLst>
          </a:custGeom>
          <a:solidFill>
            <a:srgbClr val="25AB8E"/>
          </a:solidFill>
        </p:spPr>
        <p:txBody>
          <a:bodyPr wrap="square" lIns="0" tIns="0" rIns="0" bIns="0" rtlCol="0"/>
          <a:lstStyle/>
          <a:p>
            <a:endParaRPr/>
          </a:p>
        </p:txBody>
      </p:sp>
      <p:sp>
        <p:nvSpPr>
          <p:cNvPr id="8" name="object 7">
            <a:extLst>
              <a:ext uri="{FF2B5EF4-FFF2-40B4-BE49-F238E27FC236}">
                <a16:creationId xmlns:a16="http://schemas.microsoft.com/office/drawing/2014/main" id="{3BD2CE48-0BAC-28DF-56F8-CEDAA5AC1129}"/>
              </a:ext>
            </a:extLst>
          </p:cNvPr>
          <p:cNvSpPr txBox="1"/>
          <p:nvPr/>
        </p:nvSpPr>
        <p:spPr>
          <a:xfrm>
            <a:off x="1943226" y="1678255"/>
            <a:ext cx="7973059" cy="820096"/>
          </a:xfrm>
          <a:prstGeom prst="rect">
            <a:avLst/>
          </a:prstGeom>
        </p:spPr>
        <p:txBody>
          <a:bodyPr vert="horz" wrap="square" lIns="0" tIns="12065" rIns="0" bIns="0" rtlCol="0">
            <a:spAutoFit/>
          </a:bodyPr>
          <a:lstStyle/>
          <a:p>
            <a:pPr marL="1657985">
              <a:lnSpc>
                <a:spcPts val="2110"/>
              </a:lnSpc>
              <a:spcBef>
                <a:spcPts val="95"/>
              </a:spcBef>
            </a:pPr>
            <a:r>
              <a:rPr sz="2000" b="1" spc="-20" dirty="0" err="1">
                <a:latin typeface="微软雅黑"/>
                <a:cs typeface="微软雅黑"/>
              </a:rPr>
              <a:t>图像分类</a:t>
            </a:r>
            <a:r>
              <a:rPr lang="en-US" sz="2000" b="1" spc="-20" dirty="0">
                <a:latin typeface="微软雅黑"/>
                <a:cs typeface="微软雅黑"/>
              </a:rPr>
              <a:t>(</a:t>
            </a:r>
            <a:r>
              <a:rPr lang="zh-CN" altLang="en-US" sz="2000" b="1" spc="-20" dirty="0">
                <a:latin typeface="微软雅黑"/>
                <a:cs typeface="微软雅黑"/>
              </a:rPr>
              <a:t>动物</a:t>
            </a:r>
            <a:r>
              <a:rPr lang="en-US" altLang="zh-CN" sz="2000" b="1" spc="-20" dirty="0">
                <a:latin typeface="微软雅黑"/>
                <a:cs typeface="微软雅黑"/>
              </a:rPr>
              <a:t>\</a:t>
            </a:r>
            <a:r>
              <a:rPr lang="zh-CN" altLang="en-US" sz="2000" b="1" spc="-20" dirty="0">
                <a:latin typeface="微软雅黑"/>
                <a:cs typeface="微软雅黑"/>
              </a:rPr>
              <a:t>植物</a:t>
            </a:r>
            <a:r>
              <a:rPr lang="en-US" altLang="zh-CN" sz="2000" b="1" spc="-20" dirty="0">
                <a:latin typeface="微软雅黑"/>
                <a:cs typeface="微软雅黑"/>
              </a:rPr>
              <a:t>\</a:t>
            </a:r>
            <a:r>
              <a:rPr lang="zh-CN" altLang="en-US" sz="2000" b="1" spc="-20" dirty="0">
                <a:latin typeface="微软雅黑"/>
                <a:cs typeface="微软雅黑"/>
              </a:rPr>
              <a:t>人</a:t>
            </a:r>
            <a:r>
              <a:rPr lang="en-US" sz="2000" b="1" spc="-20" dirty="0">
                <a:latin typeface="微软雅黑"/>
                <a:cs typeface="微软雅黑"/>
              </a:rPr>
              <a:t>)</a:t>
            </a:r>
            <a:r>
              <a:rPr sz="2000" b="1" spc="-20" dirty="0">
                <a:latin typeface="微软雅黑"/>
                <a:cs typeface="微软雅黑"/>
              </a:rPr>
              <a:t>、</a:t>
            </a:r>
            <a:r>
              <a:rPr sz="2000" b="1" spc="-20" dirty="0" err="1">
                <a:latin typeface="微软雅黑"/>
                <a:cs typeface="微软雅黑"/>
              </a:rPr>
              <a:t>内容审查</a:t>
            </a:r>
            <a:r>
              <a:rPr lang="en-US" sz="2000" b="1" spc="-20" dirty="0">
                <a:latin typeface="微软雅黑"/>
                <a:cs typeface="微软雅黑"/>
              </a:rPr>
              <a:t>(</a:t>
            </a:r>
            <a:r>
              <a:rPr lang="zh-CN" altLang="en-US" sz="2000" b="1" spc="-20" dirty="0">
                <a:latin typeface="微软雅黑"/>
                <a:cs typeface="微软雅黑"/>
              </a:rPr>
              <a:t>消极</a:t>
            </a:r>
            <a:r>
              <a:rPr lang="en-US" altLang="zh-CN" sz="2000" b="1" spc="-20" dirty="0">
                <a:latin typeface="微软雅黑"/>
                <a:cs typeface="微软雅黑"/>
              </a:rPr>
              <a:t>\</a:t>
            </a:r>
            <a:r>
              <a:rPr lang="zh-CN" altLang="en-US" sz="2000" b="1" spc="-20" dirty="0">
                <a:latin typeface="微软雅黑"/>
                <a:cs typeface="微软雅黑"/>
              </a:rPr>
              <a:t>积极</a:t>
            </a:r>
            <a:r>
              <a:rPr lang="en-US" sz="2000" b="1" spc="-20" dirty="0">
                <a:latin typeface="微软雅黑"/>
                <a:cs typeface="微软雅黑"/>
              </a:rPr>
              <a:t>)</a:t>
            </a:r>
            <a:r>
              <a:rPr sz="2000" b="1" spc="-20" dirty="0">
                <a:latin typeface="微软雅黑"/>
                <a:cs typeface="微软雅黑"/>
              </a:rPr>
              <a:t>、人脸识别、</a:t>
            </a:r>
            <a:r>
              <a:rPr sz="2000" b="1" dirty="0">
                <a:latin typeface="微软雅黑"/>
                <a:cs typeface="微软雅黑"/>
              </a:rPr>
              <a:t>情</a:t>
            </a:r>
            <a:r>
              <a:rPr sz="2000" b="1" spc="-20" dirty="0">
                <a:latin typeface="微软雅黑"/>
                <a:cs typeface="微软雅黑"/>
              </a:rPr>
              <a:t>绪识</a:t>
            </a:r>
            <a:r>
              <a:rPr sz="2000" b="1" dirty="0">
                <a:latin typeface="微软雅黑"/>
                <a:cs typeface="微软雅黑"/>
              </a:rPr>
              <a:t>别</a:t>
            </a:r>
            <a:r>
              <a:rPr sz="2000" b="1" spc="-20" dirty="0">
                <a:latin typeface="微软雅黑"/>
                <a:cs typeface="微软雅黑"/>
              </a:rPr>
              <a:t>、视</a:t>
            </a:r>
            <a:r>
              <a:rPr sz="2000" b="1" spc="-30" dirty="0">
                <a:latin typeface="微软雅黑"/>
                <a:cs typeface="微软雅黑"/>
              </a:rPr>
              <a:t>频捕捉...</a:t>
            </a:r>
            <a:endParaRPr sz="2000" dirty="0">
              <a:latin typeface="微软雅黑"/>
              <a:cs typeface="微软雅黑"/>
            </a:endParaRPr>
          </a:p>
          <a:p>
            <a:pPr marL="12700">
              <a:lnSpc>
                <a:spcPts val="2110"/>
              </a:lnSpc>
            </a:pPr>
            <a:r>
              <a:rPr sz="2000" b="1" spc="-10" dirty="0">
                <a:latin typeface="微软雅黑"/>
                <a:cs typeface="微软雅黑"/>
              </a:rPr>
              <a:t>Vision</a:t>
            </a:r>
            <a:endParaRPr sz="2000" dirty="0">
              <a:latin typeface="微软雅黑"/>
              <a:cs typeface="微软雅黑"/>
            </a:endParaRPr>
          </a:p>
        </p:txBody>
      </p:sp>
      <p:sp>
        <p:nvSpPr>
          <p:cNvPr id="9" name="object 8">
            <a:extLst>
              <a:ext uri="{FF2B5EF4-FFF2-40B4-BE49-F238E27FC236}">
                <a16:creationId xmlns:a16="http://schemas.microsoft.com/office/drawing/2014/main" id="{2CF1CC47-5793-6C47-87BA-3B0DE2AD4988}"/>
              </a:ext>
            </a:extLst>
          </p:cNvPr>
          <p:cNvSpPr txBox="1">
            <a:spLocks/>
          </p:cNvSpPr>
          <p:nvPr/>
        </p:nvSpPr>
        <p:spPr>
          <a:xfrm>
            <a:off x="1476883" y="2999233"/>
            <a:ext cx="9238233" cy="2362570"/>
          </a:xfrm>
          <a:prstGeom prst="rect">
            <a:avLst/>
          </a:prstGeom>
        </p:spPr>
        <p:txBody>
          <a:bodyPr vert="horz" wrap="square" lIns="0" tIns="11430" rIns="0" bIns="0" rtlCol="0">
            <a:sp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23440">
              <a:lnSpc>
                <a:spcPts val="2320"/>
              </a:lnSpc>
              <a:spcBef>
                <a:spcPts val="90"/>
              </a:spcBef>
            </a:pPr>
            <a:r>
              <a:rPr lang="zh-CN" altLang="en-US" sz="2000" b="1" spc="-20" dirty="0">
                <a:latin typeface="微软雅黑"/>
              </a:rPr>
              <a:t>语音转录、说话人识别</a:t>
            </a:r>
            <a:r>
              <a:rPr lang="en-US" altLang="zh-CN" sz="2000" b="1" spc="-20" dirty="0">
                <a:latin typeface="微软雅黑"/>
              </a:rPr>
              <a:t>(</a:t>
            </a:r>
            <a:r>
              <a:rPr lang="zh-CN" altLang="en-US" sz="2000" b="1" spc="-20" dirty="0">
                <a:latin typeface="微软雅黑"/>
              </a:rPr>
              <a:t>是谁在说话</a:t>
            </a:r>
            <a:r>
              <a:rPr lang="en-US" altLang="zh-CN" sz="2000" b="1" spc="-20" dirty="0">
                <a:latin typeface="微软雅黑"/>
              </a:rPr>
              <a:t>)...</a:t>
            </a:r>
          </a:p>
          <a:p>
            <a:pPr marL="460375">
              <a:lnSpc>
                <a:spcPts val="2320"/>
              </a:lnSpc>
            </a:pPr>
            <a:r>
              <a:rPr lang="en-US" altLang="zh-CN" sz="2000" b="1" spc="-20" dirty="0">
                <a:latin typeface="微软雅黑"/>
              </a:rPr>
              <a:t>Speech</a:t>
            </a:r>
          </a:p>
          <a:p>
            <a:pPr marL="304800">
              <a:lnSpc>
                <a:spcPct val="100000"/>
              </a:lnSpc>
              <a:spcBef>
                <a:spcPts val="20"/>
              </a:spcBef>
            </a:pPr>
            <a:endParaRPr lang="zh-CN" altLang="en-US" sz="3050" dirty="0"/>
          </a:p>
          <a:p>
            <a:pPr marL="2388235">
              <a:lnSpc>
                <a:spcPts val="2320"/>
              </a:lnSpc>
            </a:pPr>
            <a:r>
              <a:rPr lang="zh-CN" altLang="en-US" sz="2000" b="1" spc="-20" dirty="0">
                <a:latin typeface="微软雅黑"/>
              </a:rPr>
              <a:t>拼写检查、文本分析、自然语言理解</a:t>
            </a:r>
            <a:r>
              <a:rPr lang="en-US" altLang="zh-CN" sz="2000" b="1" spc="-20" dirty="0">
                <a:latin typeface="微软雅黑"/>
              </a:rPr>
              <a:t>(NLP)</a:t>
            </a:r>
            <a:r>
              <a:rPr lang="zh-CN" altLang="en-US" sz="2000" b="1" spc="-20" dirty="0">
                <a:latin typeface="微软雅黑"/>
              </a:rPr>
              <a:t>、机器翻译、对话机器人</a:t>
            </a:r>
            <a:r>
              <a:rPr lang="en-US" altLang="zh-CN" sz="2000" b="1" spc="-20" dirty="0">
                <a:latin typeface="微软雅黑"/>
              </a:rPr>
              <a:t>(</a:t>
            </a:r>
            <a:r>
              <a:rPr lang="zh-CN" altLang="en-US" sz="2000" b="1" spc="-20" dirty="0">
                <a:latin typeface="微软雅黑"/>
              </a:rPr>
              <a:t>智能客服</a:t>
            </a:r>
            <a:r>
              <a:rPr lang="en-US" altLang="zh-CN" sz="2000" b="1" spc="-20" dirty="0">
                <a:latin typeface="微软雅黑"/>
              </a:rPr>
              <a:t>)...</a:t>
            </a:r>
          </a:p>
          <a:p>
            <a:pPr marL="546100">
              <a:lnSpc>
                <a:spcPts val="2320"/>
              </a:lnSpc>
              <a:spcBef>
                <a:spcPts val="965"/>
              </a:spcBef>
            </a:pPr>
            <a:r>
              <a:rPr lang="en-US" altLang="zh-CN" sz="2000" b="1" spc="-20" dirty="0">
                <a:latin typeface="微软雅黑"/>
              </a:rPr>
              <a:t>Language</a:t>
            </a:r>
          </a:p>
        </p:txBody>
      </p:sp>
      <p:sp>
        <p:nvSpPr>
          <p:cNvPr id="10" name="object 9">
            <a:extLst>
              <a:ext uri="{FF2B5EF4-FFF2-40B4-BE49-F238E27FC236}">
                <a16:creationId xmlns:a16="http://schemas.microsoft.com/office/drawing/2014/main" id="{C648E727-7DDE-DEE8-6029-5B9156EB3E48}"/>
              </a:ext>
            </a:extLst>
          </p:cNvPr>
          <p:cNvSpPr txBox="1"/>
          <p:nvPr/>
        </p:nvSpPr>
        <p:spPr>
          <a:xfrm>
            <a:off x="1733804" y="5745480"/>
            <a:ext cx="6946900" cy="747395"/>
          </a:xfrm>
          <a:prstGeom prst="rect">
            <a:avLst/>
          </a:prstGeom>
        </p:spPr>
        <p:txBody>
          <a:bodyPr vert="horz" wrap="square" lIns="0" tIns="68580" rIns="0" bIns="0" rtlCol="0">
            <a:spAutoFit/>
          </a:bodyPr>
          <a:lstStyle/>
          <a:p>
            <a:pPr marL="1903095">
              <a:lnSpc>
                <a:spcPct val="100000"/>
              </a:lnSpc>
              <a:spcBef>
                <a:spcPts val="540"/>
              </a:spcBef>
            </a:pPr>
            <a:r>
              <a:rPr sz="2000" b="1" spc="-20" dirty="0">
                <a:latin typeface="微软雅黑"/>
                <a:cs typeface="微软雅黑"/>
              </a:rPr>
              <a:t>商品推荐、定价策略、搜索建议、</a:t>
            </a:r>
            <a:r>
              <a:rPr sz="2000" b="1" dirty="0">
                <a:latin typeface="微软雅黑"/>
                <a:cs typeface="微软雅黑"/>
              </a:rPr>
              <a:t>知</a:t>
            </a:r>
            <a:r>
              <a:rPr sz="2000" b="1" spc="-20" dirty="0">
                <a:latin typeface="微软雅黑"/>
                <a:cs typeface="微软雅黑"/>
              </a:rPr>
              <a:t>识图</a:t>
            </a:r>
            <a:r>
              <a:rPr sz="2000" b="1" spc="-25" dirty="0">
                <a:latin typeface="微软雅黑"/>
                <a:cs typeface="微软雅黑"/>
              </a:rPr>
              <a:t>谱...</a:t>
            </a:r>
            <a:endParaRPr sz="2000">
              <a:latin typeface="微软雅黑"/>
              <a:cs typeface="微软雅黑"/>
            </a:endParaRPr>
          </a:p>
          <a:p>
            <a:pPr marL="12700">
              <a:lnSpc>
                <a:spcPct val="100000"/>
              </a:lnSpc>
              <a:spcBef>
                <a:spcPts val="445"/>
              </a:spcBef>
            </a:pPr>
            <a:r>
              <a:rPr sz="2000" b="1" spc="-10" dirty="0">
                <a:latin typeface="微软雅黑"/>
                <a:cs typeface="微软雅黑"/>
              </a:rPr>
              <a:t>Knowledge</a:t>
            </a:r>
            <a:endParaRPr sz="2000">
              <a:latin typeface="微软雅黑"/>
              <a:cs typeface="微软雅黑"/>
            </a:endParaRPr>
          </a:p>
        </p:txBody>
      </p:sp>
      <p:sp>
        <p:nvSpPr>
          <p:cNvPr id="3" name="日期占位符 2">
            <a:extLst>
              <a:ext uri="{FF2B5EF4-FFF2-40B4-BE49-F238E27FC236}">
                <a16:creationId xmlns:a16="http://schemas.microsoft.com/office/drawing/2014/main" id="{D8BE2267-8F4B-2FA4-CBCE-BD1AB267315A}"/>
              </a:ext>
            </a:extLst>
          </p:cNvPr>
          <p:cNvSpPr>
            <a:spLocks noGrp="1"/>
          </p:cNvSpPr>
          <p:nvPr>
            <p:ph type="dt" sz="half" idx="10"/>
          </p:nvPr>
        </p:nvSpPr>
        <p:spPr/>
        <p:txBody>
          <a:bodyPr/>
          <a:lstStyle/>
          <a:p>
            <a:fld id="{16AFFAEB-D6D6-41DB-9C56-2E714A86C3E7}" type="datetime1">
              <a:rPr lang="en-US" altLang="zh-CN" smtClean="0"/>
              <a:t>6/28/2023</a:t>
            </a:fld>
            <a:endParaRPr lang="zh-CN" altLang="en-US"/>
          </a:p>
        </p:txBody>
      </p:sp>
      <p:sp>
        <p:nvSpPr>
          <p:cNvPr id="11" name="灯片编号占位符 10">
            <a:extLst>
              <a:ext uri="{FF2B5EF4-FFF2-40B4-BE49-F238E27FC236}">
                <a16:creationId xmlns:a16="http://schemas.microsoft.com/office/drawing/2014/main" id="{6A0BE170-F731-E0DF-B4D2-E94BAFCA0D40}"/>
              </a:ext>
            </a:extLst>
          </p:cNvPr>
          <p:cNvSpPr>
            <a:spLocks noGrp="1"/>
          </p:cNvSpPr>
          <p:nvPr>
            <p:ph type="sldNum" sz="quarter" idx="12"/>
          </p:nvPr>
        </p:nvSpPr>
        <p:spPr/>
        <p:txBody>
          <a:bodyPr/>
          <a:lstStyle/>
          <a:p>
            <a:fld id="{90B84CC8-F017-4F0F-85E6-E9C4F513246C}" type="slidenum">
              <a:rPr lang="zh-CN" altLang="en-US" smtClean="0"/>
              <a:t>64</a:t>
            </a:fld>
            <a:endParaRPr lang="zh-CN" altLang="en-US"/>
          </a:p>
        </p:txBody>
      </p:sp>
    </p:spTree>
    <p:extLst>
      <p:ext uri="{BB962C8B-B14F-4D97-AF65-F5344CB8AC3E}">
        <p14:creationId xmlns:p14="http://schemas.microsoft.com/office/powerpoint/2010/main" val="126014617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6791959" cy="453390"/>
          </a:xfrm>
          <a:prstGeom prst="rect">
            <a:avLst/>
          </a:prstGeom>
        </p:spPr>
        <p:txBody>
          <a:bodyPr vert="horz" wrap="square" lIns="0" tIns="13335" rIns="0" bIns="0" rtlCol="0">
            <a:spAutoFit/>
          </a:bodyPr>
          <a:lstStyle/>
          <a:p>
            <a:pPr marL="12700">
              <a:lnSpc>
                <a:spcPct val="100000"/>
              </a:lnSpc>
              <a:spcBef>
                <a:spcPts val="105"/>
              </a:spcBef>
            </a:pPr>
            <a:r>
              <a:rPr spc="-20" dirty="0">
                <a:solidFill>
                  <a:schemeClr val="tx1"/>
                </a:solidFill>
              </a:rPr>
              <a:t>智能认知：图像分类、物体检测、内容分析</a:t>
            </a:r>
          </a:p>
        </p:txBody>
      </p:sp>
      <p:pic>
        <p:nvPicPr>
          <p:cNvPr id="3" name="object 3"/>
          <p:cNvPicPr/>
          <p:nvPr/>
        </p:nvPicPr>
        <p:blipFill>
          <a:blip r:embed="rId3" cstate="print"/>
          <a:stretch>
            <a:fillRect/>
          </a:stretch>
        </p:blipFill>
        <p:spPr>
          <a:xfrm>
            <a:off x="2228088" y="725423"/>
            <a:ext cx="4776216" cy="5635752"/>
          </a:xfrm>
          <a:prstGeom prst="rect">
            <a:avLst/>
          </a:prstGeom>
        </p:spPr>
      </p:pic>
      <p:pic>
        <p:nvPicPr>
          <p:cNvPr id="5" name="object 5"/>
          <p:cNvPicPr/>
          <p:nvPr/>
        </p:nvPicPr>
        <p:blipFill>
          <a:blip r:embed="rId4" cstate="print"/>
          <a:stretch>
            <a:fillRect/>
          </a:stretch>
        </p:blipFill>
        <p:spPr>
          <a:xfrm>
            <a:off x="344424" y="920495"/>
            <a:ext cx="8991114" cy="4843912"/>
          </a:xfrm>
          <a:prstGeom prst="rect">
            <a:avLst/>
          </a:prstGeom>
        </p:spPr>
      </p:pic>
      <p:pic>
        <p:nvPicPr>
          <p:cNvPr id="6" name="object 6"/>
          <p:cNvPicPr/>
          <p:nvPr/>
        </p:nvPicPr>
        <p:blipFill>
          <a:blip r:embed="rId5" cstate="print"/>
          <a:stretch>
            <a:fillRect/>
          </a:stretch>
        </p:blipFill>
        <p:spPr>
          <a:xfrm>
            <a:off x="5193791" y="786383"/>
            <a:ext cx="6550152" cy="5861304"/>
          </a:xfrm>
          <a:prstGeom prst="rect">
            <a:avLst/>
          </a:prstGeom>
        </p:spPr>
      </p:pic>
      <p:sp>
        <p:nvSpPr>
          <p:cNvPr id="8" name="object 8"/>
          <p:cNvSpPr txBox="1"/>
          <p:nvPr/>
        </p:nvSpPr>
        <p:spPr>
          <a:xfrm>
            <a:off x="11774678" y="6587743"/>
            <a:ext cx="1663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65</a:t>
            </a:fld>
            <a:endParaRPr sz="1200">
              <a:latin typeface="Calibri"/>
              <a:cs typeface="Calibri"/>
            </a:endParaRPr>
          </a:p>
        </p:txBody>
      </p:sp>
      <p:sp>
        <p:nvSpPr>
          <p:cNvPr id="4" name="日期占位符 3">
            <a:extLst>
              <a:ext uri="{FF2B5EF4-FFF2-40B4-BE49-F238E27FC236}">
                <a16:creationId xmlns:a16="http://schemas.microsoft.com/office/drawing/2014/main" id="{992659F7-D355-43F6-7CA6-49D047C5C542}"/>
              </a:ext>
            </a:extLst>
          </p:cNvPr>
          <p:cNvSpPr>
            <a:spLocks noGrp="1"/>
          </p:cNvSpPr>
          <p:nvPr>
            <p:ph type="dt" sz="half" idx="6"/>
          </p:nvPr>
        </p:nvSpPr>
        <p:spPr/>
        <p:txBody>
          <a:bodyPr/>
          <a:lstStyle/>
          <a:p>
            <a:fld id="{C0C9397C-727A-4B3C-A6F6-719EDB0AF2D2}" type="datetime1">
              <a:rPr lang="en-US" altLang="zh-CN" smtClean="0"/>
              <a:t>6/28/2023</a:t>
            </a:fld>
            <a:endParaRPr lang="en-US"/>
          </a:p>
        </p:txBody>
      </p:sp>
      <p:sp>
        <p:nvSpPr>
          <p:cNvPr id="9" name="灯片编号占位符 8">
            <a:extLst>
              <a:ext uri="{FF2B5EF4-FFF2-40B4-BE49-F238E27FC236}">
                <a16:creationId xmlns:a16="http://schemas.microsoft.com/office/drawing/2014/main" id="{DF4C4DBF-6E3C-1F03-78B2-5A1363EEA484}"/>
              </a:ext>
            </a:extLst>
          </p:cNvPr>
          <p:cNvSpPr>
            <a:spLocks noGrp="1"/>
          </p:cNvSpPr>
          <p:nvPr>
            <p:ph type="sldNum" sz="quarter" idx="7"/>
          </p:nvPr>
        </p:nvSpPr>
        <p:spPr/>
        <p:txBody>
          <a:bodyPr/>
          <a:lstStyle/>
          <a:p>
            <a:pPr marL="38100">
              <a:lnSpc>
                <a:spcPts val="1240"/>
              </a:lnSpc>
            </a:pPr>
            <a:fld id="{81D60167-4931-47E6-BA6A-407CBD079E47}" type="slidenum">
              <a:rPr lang="en-US" altLang="zh-CN" spc="-25" smtClean="0"/>
              <a:t>65</a:t>
            </a:fld>
            <a:endParaRPr lang="en-US" altLang="zh-CN" spc="-2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6791959" cy="453390"/>
          </a:xfrm>
          <a:prstGeom prst="rect">
            <a:avLst/>
          </a:prstGeom>
        </p:spPr>
        <p:txBody>
          <a:bodyPr vert="horz" wrap="square" lIns="0" tIns="13335" rIns="0" bIns="0" rtlCol="0">
            <a:spAutoFit/>
          </a:bodyPr>
          <a:lstStyle/>
          <a:p>
            <a:pPr marL="12700">
              <a:lnSpc>
                <a:spcPct val="100000"/>
              </a:lnSpc>
              <a:spcBef>
                <a:spcPts val="105"/>
              </a:spcBef>
            </a:pPr>
            <a:r>
              <a:rPr spc="-20" dirty="0">
                <a:solidFill>
                  <a:schemeClr val="tx1"/>
                </a:solidFill>
              </a:rPr>
              <a:t>智能认知：人脸识别、情绪识别、人脸属性</a:t>
            </a:r>
          </a:p>
        </p:txBody>
      </p:sp>
      <p:pic>
        <p:nvPicPr>
          <p:cNvPr id="4" name="object 4"/>
          <p:cNvPicPr/>
          <p:nvPr/>
        </p:nvPicPr>
        <p:blipFill>
          <a:blip r:embed="rId3" cstate="print"/>
          <a:stretch>
            <a:fillRect/>
          </a:stretch>
        </p:blipFill>
        <p:spPr>
          <a:xfrm>
            <a:off x="182879" y="886967"/>
            <a:ext cx="9144000" cy="4916424"/>
          </a:xfrm>
          <a:prstGeom prst="rect">
            <a:avLst/>
          </a:prstGeom>
        </p:spPr>
      </p:pic>
      <p:pic>
        <p:nvPicPr>
          <p:cNvPr id="5" name="object 5"/>
          <p:cNvPicPr/>
          <p:nvPr/>
        </p:nvPicPr>
        <p:blipFill>
          <a:blip r:embed="rId4" cstate="print"/>
          <a:stretch>
            <a:fillRect/>
          </a:stretch>
        </p:blipFill>
        <p:spPr>
          <a:xfrm>
            <a:off x="1414271" y="1118615"/>
            <a:ext cx="9473184" cy="5099304"/>
          </a:xfrm>
          <a:prstGeom prst="rect">
            <a:avLst/>
          </a:prstGeom>
        </p:spPr>
      </p:pic>
      <p:pic>
        <p:nvPicPr>
          <p:cNvPr id="6" name="object 6"/>
          <p:cNvPicPr/>
          <p:nvPr/>
        </p:nvPicPr>
        <p:blipFill>
          <a:blip r:embed="rId5" cstate="print"/>
          <a:stretch>
            <a:fillRect/>
          </a:stretch>
        </p:blipFill>
        <p:spPr>
          <a:xfrm>
            <a:off x="3017519" y="1350264"/>
            <a:ext cx="9119616" cy="5099304"/>
          </a:xfrm>
          <a:prstGeom prst="rect">
            <a:avLst/>
          </a:prstGeom>
        </p:spPr>
      </p:pic>
      <p:pic>
        <p:nvPicPr>
          <p:cNvPr id="7" name="object 7"/>
          <p:cNvPicPr/>
          <p:nvPr/>
        </p:nvPicPr>
        <p:blipFill>
          <a:blip r:embed="rId6" cstate="print"/>
          <a:stretch>
            <a:fillRect/>
          </a:stretch>
        </p:blipFill>
        <p:spPr>
          <a:xfrm>
            <a:off x="2865119" y="1627631"/>
            <a:ext cx="4907279" cy="4821936"/>
          </a:xfrm>
          <a:prstGeom prst="rect">
            <a:avLst/>
          </a:prstGeom>
        </p:spPr>
      </p:pic>
      <p:sp>
        <p:nvSpPr>
          <p:cNvPr id="9" name="object 9"/>
          <p:cNvSpPr txBox="1"/>
          <p:nvPr/>
        </p:nvSpPr>
        <p:spPr>
          <a:xfrm>
            <a:off x="11774678" y="6587743"/>
            <a:ext cx="166370" cy="177800"/>
          </a:xfrm>
          <a:prstGeom prst="rect">
            <a:avLst/>
          </a:prstGeom>
        </p:spPr>
        <p:txBody>
          <a:bodyPr vert="horz" wrap="square" lIns="0" tIns="0" rIns="0" bIns="0" rtlCol="0">
            <a:spAutoFit/>
          </a:bodyPr>
          <a:lstStyle/>
          <a:p>
            <a:pPr marL="38100">
              <a:lnSpc>
                <a:spcPts val="1240"/>
              </a:lnSpc>
            </a:pPr>
            <a:fld id="{81D60167-4931-47E6-BA6A-407CBD079E47}" type="slidenum">
              <a:rPr sz="1200" dirty="0">
                <a:solidFill>
                  <a:srgbClr val="888888"/>
                </a:solidFill>
                <a:latin typeface="Calibri"/>
                <a:cs typeface="Calibri"/>
              </a:rPr>
              <a:t>66</a:t>
            </a:fld>
            <a:endParaRPr sz="1200">
              <a:latin typeface="Calibri"/>
              <a:cs typeface="Calibri"/>
            </a:endParaRPr>
          </a:p>
        </p:txBody>
      </p:sp>
      <p:sp>
        <p:nvSpPr>
          <p:cNvPr id="3" name="日期占位符 2">
            <a:extLst>
              <a:ext uri="{FF2B5EF4-FFF2-40B4-BE49-F238E27FC236}">
                <a16:creationId xmlns:a16="http://schemas.microsoft.com/office/drawing/2014/main" id="{E6F4029E-EB39-2B6D-6053-B12D75055213}"/>
              </a:ext>
            </a:extLst>
          </p:cNvPr>
          <p:cNvSpPr>
            <a:spLocks noGrp="1"/>
          </p:cNvSpPr>
          <p:nvPr>
            <p:ph type="dt" sz="half" idx="6"/>
          </p:nvPr>
        </p:nvSpPr>
        <p:spPr/>
        <p:txBody>
          <a:bodyPr/>
          <a:lstStyle/>
          <a:p>
            <a:fld id="{73445614-5312-4640-BA99-3EF66A15AC67}" type="datetime1">
              <a:rPr lang="en-US" altLang="zh-CN" smtClean="0"/>
              <a:t>6/28/2023</a:t>
            </a:fld>
            <a:endParaRPr lang="en-US"/>
          </a:p>
        </p:txBody>
      </p:sp>
      <p:sp>
        <p:nvSpPr>
          <p:cNvPr id="10" name="灯片编号占位符 9">
            <a:extLst>
              <a:ext uri="{FF2B5EF4-FFF2-40B4-BE49-F238E27FC236}">
                <a16:creationId xmlns:a16="http://schemas.microsoft.com/office/drawing/2014/main" id="{4509030B-F15D-685B-7C66-351F48256FDE}"/>
              </a:ext>
            </a:extLst>
          </p:cNvPr>
          <p:cNvSpPr>
            <a:spLocks noGrp="1"/>
          </p:cNvSpPr>
          <p:nvPr>
            <p:ph type="sldNum" sz="quarter" idx="7"/>
          </p:nvPr>
        </p:nvSpPr>
        <p:spPr/>
        <p:txBody>
          <a:bodyPr/>
          <a:lstStyle/>
          <a:p>
            <a:pPr marL="38100">
              <a:lnSpc>
                <a:spcPts val="1240"/>
              </a:lnSpc>
            </a:pPr>
            <a:fld id="{81D60167-4931-47E6-BA6A-407CBD079E47}" type="slidenum">
              <a:rPr lang="en-US" altLang="zh-CN" spc="-25" smtClean="0"/>
              <a:t>66</a:t>
            </a:fld>
            <a:endParaRPr lang="en-US" altLang="zh-CN" spc="-2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0" y="0"/>
            <a:ext cx="12192000" cy="744220"/>
          </a:xfrm>
          <a:custGeom>
            <a:avLst/>
            <a:gdLst/>
            <a:ahLst/>
            <a:cxnLst/>
            <a:rect l="l" t="t" r="r" b="b"/>
            <a:pathLst>
              <a:path w="12192000" h="744220">
                <a:moveTo>
                  <a:pt x="12192000" y="0"/>
                </a:moveTo>
                <a:lnTo>
                  <a:pt x="0" y="0"/>
                </a:lnTo>
                <a:lnTo>
                  <a:pt x="0" y="743712"/>
                </a:lnTo>
                <a:lnTo>
                  <a:pt x="12192000" y="743712"/>
                </a:lnTo>
                <a:lnTo>
                  <a:pt x="12192000" y="0"/>
                </a:lnTo>
                <a:close/>
              </a:path>
            </a:pathLst>
          </a:custGeom>
          <a:solidFill>
            <a:srgbClr val="2D75B6"/>
          </a:solidFill>
        </p:spPr>
        <p:txBody>
          <a:bodyPr wrap="square" lIns="0" tIns="0" rIns="0" bIns="0" rtlCol="0"/>
          <a:lstStyle/>
          <a:p>
            <a:endParaRPr dirty="0"/>
          </a:p>
        </p:txBody>
      </p:sp>
      <p:sp>
        <p:nvSpPr>
          <p:cNvPr id="5" name="object 5"/>
          <p:cNvSpPr txBox="1"/>
          <p:nvPr/>
        </p:nvSpPr>
        <p:spPr>
          <a:xfrm>
            <a:off x="261010" y="92455"/>
            <a:ext cx="3948429" cy="453390"/>
          </a:xfrm>
          <a:prstGeom prst="rect">
            <a:avLst/>
          </a:prstGeom>
        </p:spPr>
        <p:txBody>
          <a:bodyPr vert="horz" wrap="square" lIns="0" tIns="13335" rIns="0" bIns="0" rtlCol="0">
            <a:spAutoFit/>
          </a:bodyPr>
          <a:lstStyle/>
          <a:p>
            <a:pPr marL="12700">
              <a:lnSpc>
                <a:spcPct val="100000"/>
              </a:lnSpc>
              <a:spcBef>
                <a:spcPts val="105"/>
              </a:spcBef>
            </a:pPr>
            <a:r>
              <a:rPr sz="2800" b="1" spc="-5" dirty="0">
                <a:solidFill>
                  <a:srgbClr val="FFFFFF"/>
                </a:solidFill>
                <a:latin typeface="微软雅黑"/>
                <a:cs typeface="微软雅黑"/>
              </a:rPr>
              <a:t>人脸识别的实际应用场景</a:t>
            </a:r>
            <a:endParaRPr sz="2800">
              <a:latin typeface="微软雅黑"/>
              <a:cs typeface="微软雅黑"/>
            </a:endParaRPr>
          </a:p>
        </p:txBody>
      </p:sp>
      <p:sp>
        <p:nvSpPr>
          <p:cNvPr id="6" name="object 6"/>
          <p:cNvSpPr txBox="1"/>
          <p:nvPr/>
        </p:nvSpPr>
        <p:spPr>
          <a:xfrm>
            <a:off x="11800078" y="6549643"/>
            <a:ext cx="10287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888888"/>
                </a:solidFill>
                <a:latin typeface="Calibri"/>
                <a:cs typeface="Calibri"/>
              </a:rPr>
              <a:t>6</a:t>
            </a:r>
            <a:endParaRPr sz="1200">
              <a:latin typeface="Calibri"/>
              <a:cs typeface="Calibri"/>
            </a:endParaRPr>
          </a:p>
        </p:txBody>
      </p:sp>
      <p:sp>
        <p:nvSpPr>
          <p:cNvPr id="7" name="object 7"/>
          <p:cNvSpPr txBox="1"/>
          <p:nvPr/>
        </p:nvSpPr>
        <p:spPr>
          <a:xfrm>
            <a:off x="5640959" y="6526209"/>
            <a:ext cx="914400" cy="203200"/>
          </a:xfrm>
          <a:prstGeom prst="rect">
            <a:avLst/>
          </a:prstGeom>
        </p:spPr>
        <p:txBody>
          <a:bodyPr vert="horz" wrap="square" lIns="0" tIns="12065" rIns="0" bIns="0" rtlCol="0">
            <a:spAutoFit/>
          </a:bodyPr>
          <a:lstStyle/>
          <a:p>
            <a:pPr>
              <a:lnSpc>
                <a:spcPct val="100000"/>
              </a:lnSpc>
              <a:spcBef>
                <a:spcPts val="95"/>
              </a:spcBef>
            </a:pPr>
            <a:r>
              <a:rPr sz="1200" b="0" spc="-10" dirty="0">
                <a:solidFill>
                  <a:srgbClr val="888888"/>
                </a:solidFill>
                <a:latin typeface="微软雅黑 Light"/>
                <a:cs typeface="微软雅黑 Light"/>
              </a:rPr>
              <a:t>人工智能概论</a:t>
            </a:r>
            <a:endParaRPr sz="1200">
              <a:latin typeface="微软雅黑 Light"/>
              <a:cs typeface="微软雅黑 Light"/>
            </a:endParaRPr>
          </a:p>
        </p:txBody>
      </p:sp>
      <p:pic>
        <p:nvPicPr>
          <p:cNvPr id="9" name="object 9"/>
          <p:cNvPicPr/>
          <p:nvPr/>
        </p:nvPicPr>
        <p:blipFill>
          <a:blip r:embed="rId3" cstate="print"/>
          <a:stretch>
            <a:fillRect/>
          </a:stretch>
        </p:blipFill>
        <p:spPr>
          <a:xfrm>
            <a:off x="0" y="810768"/>
            <a:ext cx="5007864" cy="3755135"/>
          </a:xfrm>
          <a:prstGeom prst="rect">
            <a:avLst/>
          </a:prstGeom>
        </p:spPr>
      </p:pic>
      <p:pic>
        <p:nvPicPr>
          <p:cNvPr id="10" name="object 10"/>
          <p:cNvPicPr/>
          <p:nvPr/>
        </p:nvPicPr>
        <p:blipFill>
          <a:blip r:embed="rId4" cstate="print"/>
          <a:stretch>
            <a:fillRect/>
          </a:stretch>
        </p:blipFill>
        <p:spPr>
          <a:xfrm>
            <a:off x="765048" y="1591055"/>
            <a:ext cx="4812792" cy="3788664"/>
          </a:xfrm>
          <a:prstGeom prst="rect">
            <a:avLst/>
          </a:prstGeom>
        </p:spPr>
      </p:pic>
      <p:pic>
        <p:nvPicPr>
          <p:cNvPr id="11" name="object 11"/>
          <p:cNvPicPr/>
          <p:nvPr/>
        </p:nvPicPr>
        <p:blipFill>
          <a:blip r:embed="rId5" cstate="print"/>
          <a:stretch>
            <a:fillRect/>
          </a:stretch>
        </p:blipFill>
        <p:spPr>
          <a:xfrm>
            <a:off x="1499616" y="2212848"/>
            <a:ext cx="5010912" cy="3883152"/>
          </a:xfrm>
          <a:prstGeom prst="rect">
            <a:avLst/>
          </a:prstGeom>
        </p:spPr>
      </p:pic>
      <p:pic>
        <p:nvPicPr>
          <p:cNvPr id="12" name="object 12"/>
          <p:cNvPicPr/>
          <p:nvPr/>
        </p:nvPicPr>
        <p:blipFill>
          <a:blip r:embed="rId6" cstate="print"/>
          <a:stretch>
            <a:fillRect/>
          </a:stretch>
        </p:blipFill>
        <p:spPr>
          <a:xfrm>
            <a:off x="2505455" y="2968750"/>
            <a:ext cx="4395216" cy="3797808"/>
          </a:xfrm>
          <a:prstGeom prst="rect">
            <a:avLst/>
          </a:prstGeom>
        </p:spPr>
      </p:pic>
      <p:pic>
        <p:nvPicPr>
          <p:cNvPr id="13" name="object 13"/>
          <p:cNvPicPr/>
          <p:nvPr/>
        </p:nvPicPr>
        <p:blipFill>
          <a:blip r:embed="rId7" cstate="print"/>
          <a:stretch>
            <a:fillRect/>
          </a:stretch>
        </p:blipFill>
        <p:spPr>
          <a:xfrm>
            <a:off x="7577328" y="1536191"/>
            <a:ext cx="4136135" cy="3029711"/>
          </a:xfrm>
          <a:prstGeom prst="rect">
            <a:avLst/>
          </a:prstGeom>
        </p:spPr>
      </p:pic>
      <p:sp>
        <p:nvSpPr>
          <p:cNvPr id="14" name="object 14"/>
          <p:cNvSpPr txBox="1"/>
          <p:nvPr/>
        </p:nvSpPr>
        <p:spPr>
          <a:xfrm>
            <a:off x="7787385" y="5171947"/>
            <a:ext cx="3683000" cy="391160"/>
          </a:xfrm>
          <a:prstGeom prst="rect">
            <a:avLst/>
          </a:prstGeom>
        </p:spPr>
        <p:txBody>
          <a:bodyPr vert="horz" wrap="square" lIns="0" tIns="12700" rIns="0" bIns="0" rtlCol="0">
            <a:spAutoFit/>
          </a:bodyPr>
          <a:lstStyle/>
          <a:p>
            <a:pPr marL="12700">
              <a:lnSpc>
                <a:spcPct val="100000"/>
              </a:lnSpc>
              <a:spcBef>
                <a:spcPts val="100"/>
              </a:spcBef>
            </a:pPr>
            <a:r>
              <a:rPr sz="2400" spc="-5" dirty="0">
                <a:latin typeface="微软雅黑"/>
                <a:cs typeface="微软雅黑"/>
              </a:rPr>
              <a:t>歌神演唱会又双叒叕抓逃犯</a:t>
            </a:r>
            <a:endParaRPr sz="2400">
              <a:latin typeface="微软雅黑"/>
              <a:cs typeface="微软雅黑"/>
            </a:endParaRPr>
          </a:p>
        </p:txBody>
      </p:sp>
      <p:sp>
        <p:nvSpPr>
          <p:cNvPr id="2" name="日期占位符 1">
            <a:extLst>
              <a:ext uri="{FF2B5EF4-FFF2-40B4-BE49-F238E27FC236}">
                <a16:creationId xmlns:a16="http://schemas.microsoft.com/office/drawing/2014/main" id="{56DB68CF-1E19-00C4-3E7A-025943D50AA1}"/>
              </a:ext>
            </a:extLst>
          </p:cNvPr>
          <p:cNvSpPr>
            <a:spLocks noGrp="1"/>
          </p:cNvSpPr>
          <p:nvPr>
            <p:ph type="dt" sz="half" idx="6"/>
          </p:nvPr>
        </p:nvSpPr>
        <p:spPr/>
        <p:txBody>
          <a:bodyPr/>
          <a:lstStyle/>
          <a:p>
            <a:fld id="{5193383E-6C08-4858-8862-8A960D6DDDA4}" type="datetime1">
              <a:rPr lang="en-US" altLang="zh-CN" smtClean="0"/>
              <a:t>6/28/2023</a:t>
            </a:fld>
            <a:endParaRPr lang="en-US"/>
          </a:p>
        </p:txBody>
      </p:sp>
      <p:sp>
        <p:nvSpPr>
          <p:cNvPr id="4" name="灯片编号占位符 3">
            <a:extLst>
              <a:ext uri="{FF2B5EF4-FFF2-40B4-BE49-F238E27FC236}">
                <a16:creationId xmlns:a16="http://schemas.microsoft.com/office/drawing/2014/main" id="{743AFDBF-72A0-4F91-D414-06187596EDF4}"/>
              </a:ext>
            </a:extLst>
          </p:cNvPr>
          <p:cNvSpPr>
            <a:spLocks noGrp="1"/>
          </p:cNvSpPr>
          <p:nvPr>
            <p:ph type="sldNum" sz="quarter" idx="7"/>
          </p:nvPr>
        </p:nvSpPr>
        <p:spPr/>
        <p:txBody>
          <a:bodyPr/>
          <a:lstStyle/>
          <a:p>
            <a:pPr marL="38100">
              <a:lnSpc>
                <a:spcPts val="1240"/>
              </a:lnSpc>
            </a:pPr>
            <a:fld id="{81D60167-4931-47E6-BA6A-407CBD079E47}" type="slidenum">
              <a:rPr lang="en-US" altLang="zh-CN" spc="-25" smtClean="0"/>
              <a:t>67</a:t>
            </a:fld>
            <a:endParaRPr lang="en-US" altLang="zh-CN" spc="-25"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3150235" cy="453390"/>
          </a:xfrm>
          <a:prstGeom prst="rect">
            <a:avLst/>
          </a:prstGeom>
        </p:spPr>
        <p:txBody>
          <a:bodyPr vert="horz" wrap="square" lIns="0" tIns="13335" rIns="0" bIns="0" rtlCol="0">
            <a:spAutoFit/>
          </a:bodyPr>
          <a:lstStyle/>
          <a:p>
            <a:pPr marL="12700">
              <a:lnSpc>
                <a:spcPct val="100000"/>
              </a:lnSpc>
              <a:spcBef>
                <a:spcPts val="105"/>
              </a:spcBef>
            </a:pPr>
            <a:r>
              <a:rPr spc="-10" dirty="0">
                <a:solidFill>
                  <a:schemeClr val="tx1"/>
                </a:solidFill>
              </a:rPr>
              <a:t>视频内容分析+审核</a:t>
            </a:r>
          </a:p>
        </p:txBody>
      </p:sp>
      <p:pic>
        <p:nvPicPr>
          <p:cNvPr id="4" name="object 4"/>
          <p:cNvPicPr/>
          <p:nvPr/>
        </p:nvPicPr>
        <p:blipFill>
          <a:blip r:embed="rId2" cstate="print"/>
          <a:stretch>
            <a:fillRect/>
          </a:stretch>
        </p:blipFill>
        <p:spPr>
          <a:xfrm>
            <a:off x="0" y="746759"/>
            <a:ext cx="12192000" cy="6111237"/>
          </a:xfrm>
          <a:prstGeom prst="rect">
            <a:avLst/>
          </a:prstGeom>
        </p:spPr>
      </p:pic>
      <p:pic>
        <p:nvPicPr>
          <p:cNvPr id="5" name="object 5"/>
          <p:cNvPicPr/>
          <p:nvPr/>
        </p:nvPicPr>
        <p:blipFill>
          <a:blip r:embed="rId3" cstate="print"/>
          <a:stretch>
            <a:fillRect/>
          </a:stretch>
        </p:blipFill>
        <p:spPr>
          <a:xfrm>
            <a:off x="0" y="1350263"/>
            <a:ext cx="12192000" cy="4959096"/>
          </a:xfrm>
          <a:prstGeom prst="rect">
            <a:avLst/>
          </a:prstGeom>
        </p:spPr>
      </p:pic>
      <p:sp>
        <p:nvSpPr>
          <p:cNvPr id="7" name="object 7"/>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68</a:t>
            </a:fld>
            <a:endParaRPr spc="-25" dirty="0"/>
          </a:p>
        </p:txBody>
      </p:sp>
      <p:sp>
        <p:nvSpPr>
          <p:cNvPr id="3" name="日期占位符 2">
            <a:extLst>
              <a:ext uri="{FF2B5EF4-FFF2-40B4-BE49-F238E27FC236}">
                <a16:creationId xmlns:a16="http://schemas.microsoft.com/office/drawing/2014/main" id="{4FF78FB8-DEC0-83D0-86CA-8F7245363A91}"/>
              </a:ext>
            </a:extLst>
          </p:cNvPr>
          <p:cNvSpPr>
            <a:spLocks noGrp="1"/>
          </p:cNvSpPr>
          <p:nvPr>
            <p:ph type="dt" sz="half" idx="6"/>
          </p:nvPr>
        </p:nvSpPr>
        <p:spPr/>
        <p:txBody>
          <a:bodyPr/>
          <a:lstStyle/>
          <a:p>
            <a:fld id="{38411057-610E-48E3-ACDF-76F51788B08F}" type="datetime1">
              <a:rPr lang="en-US" altLang="zh-CN" smtClean="0"/>
              <a:t>6/28/2023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3903979" cy="453390"/>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视频：智能认知(Vision)</a:t>
            </a:r>
          </a:p>
        </p:txBody>
      </p:sp>
      <p:sp>
        <p:nvSpPr>
          <p:cNvPr id="3" name="object 3"/>
          <p:cNvSpPr/>
          <p:nvPr/>
        </p:nvSpPr>
        <p:spPr>
          <a:xfrm>
            <a:off x="3446158" y="3086169"/>
            <a:ext cx="789305" cy="686435"/>
          </a:xfrm>
          <a:custGeom>
            <a:avLst/>
            <a:gdLst/>
            <a:ahLst/>
            <a:cxnLst/>
            <a:rect l="l" t="t" r="r" b="b"/>
            <a:pathLst>
              <a:path w="789304" h="686435">
                <a:moveTo>
                  <a:pt x="749785" y="0"/>
                </a:moveTo>
                <a:lnTo>
                  <a:pt x="0" y="133430"/>
                </a:lnTo>
                <a:lnTo>
                  <a:pt x="24770" y="273533"/>
                </a:lnTo>
                <a:lnTo>
                  <a:pt x="26676" y="648085"/>
                </a:lnTo>
                <a:lnTo>
                  <a:pt x="49987" y="683200"/>
                </a:lnTo>
                <a:lnTo>
                  <a:pt x="750738" y="686209"/>
                </a:lnTo>
                <a:lnTo>
                  <a:pt x="765535" y="683200"/>
                </a:lnTo>
                <a:lnTo>
                  <a:pt x="777652" y="675010"/>
                </a:lnTo>
                <a:lnTo>
                  <a:pt x="785839" y="662888"/>
                </a:lnTo>
                <a:lnTo>
                  <a:pt x="788846" y="648085"/>
                </a:lnTo>
                <a:lnTo>
                  <a:pt x="788846" y="486062"/>
                </a:lnTo>
                <a:lnTo>
                  <a:pt x="179110" y="486062"/>
                </a:lnTo>
                <a:lnTo>
                  <a:pt x="179110" y="371700"/>
                </a:lnTo>
                <a:lnTo>
                  <a:pt x="788846" y="371700"/>
                </a:lnTo>
                <a:lnTo>
                  <a:pt x="788846" y="247800"/>
                </a:lnTo>
                <a:lnTo>
                  <a:pt x="227698" y="247800"/>
                </a:lnTo>
                <a:lnTo>
                  <a:pt x="319159"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9"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79" y="199193"/>
                </a:lnTo>
                <a:lnTo>
                  <a:pt x="283908" y="199193"/>
                </a:lnTo>
                <a:lnTo>
                  <a:pt x="335846" y="124853"/>
                </a:lnTo>
                <a:close/>
              </a:path>
              <a:path w="789304" h="686435">
                <a:moveTo>
                  <a:pt x="491139" y="97213"/>
                </a:moveTo>
                <a:lnTo>
                  <a:pt x="421099" y="97213"/>
                </a:lnTo>
                <a:lnTo>
                  <a:pt x="359172" y="185850"/>
                </a:lnTo>
                <a:lnTo>
                  <a:pt x="283908" y="199193"/>
                </a:lnTo>
                <a:lnTo>
                  <a:pt x="502079"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4"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4" name="object 4"/>
          <p:cNvSpPr/>
          <p:nvPr/>
        </p:nvSpPr>
        <p:spPr>
          <a:xfrm>
            <a:off x="7725550" y="3086169"/>
            <a:ext cx="789305" cy="686435"/>
          </a:xfrm>
          <a:custGeom>
            <a:avLst/>
            <a:gdLst/>
            <a:ahLst/>
            <a:cxnLst/>
            <a:rect l="l" t="t" r="r" b="b"/>
            <a:pathLst>
              <a:path w="789304" h="686435">
                <a:moveTo>
                  <a:pt x="749785" y="0"/>
                </a:moveTo>
                <a:lnTo>
                  <a:pt x="0" y="133430"/>
                </a:lnTo>
                <a:lnTo>
                  <a:pt x="24770" y="273533"/>
                </a:lnTo>
                <a:lnTo>
                  <a:pt x="26676" y="648085"/>
                </a:lnTo>
                <a:lnTo>
                  <a:pt x="49988" y="683200"/>
                </a:lnTo>
                <a:lnTo>
                  <a:pt x="750738" y="686209"/>
                </a:lnTo>
                <a:lnTo>
                  <a:pt x="765535" y="683200"/>
                </a:lnTo>
                <a:lnTo>
                  <a:pt x="777652" y="675010"/>
                </a:lnTo>
                <a:lnTo>
                  <a:pt x="785840" y="662888"/>
                </a:lnTo>
                <a:lnTo>
                  <a:pt x="788847" y="648085"/>
                </a:lnTo>
                <a:lnTo>
                  <a:pt x="788846" y="486062"/>
                </a:lnTo>
                <a:lnTo>
                  <a:pt x="179110" y="486062"/>
                </a:lnTo>
                <a:lnTo>
                  <a:pt x="179110" y="371700"/>
                </a:lnTo>
                <a:lnTo>
                  <a:pt x="788846" y="371700"/>
                </a:lnTo>
                <a:lnTo>
                  <a:pt x="788846" y="247800"/>
                </a:lnTo>
                <a:lnTo>
                  <a:pt x="227698" y="247800"/>
                </a:lnTo>
                <a:lnTo>
                  <a:pt x="319159"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9"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80" y="199193"/>
                </a:lnTo>
                <a:lnTo>
                  <a:pt x="283908" y="199193"/>
                </a:lnTo>
                <a:lnTo>
                  <a:pt x="335846" y="124853"/>
                </a:lnTo>
                <a:close/>
              </a:path>
              <a:path w="789304" h="686435">
                <a:moveTo>
                  <a:pt x="491139" y="97213"/>
                </a:moveTo>
                <a:lnTo>
                  <a:pt x="421099" y="97213"/>
                </a:lnTo>
                <a:lnTo>
                  <a:pt x="359172" y="185850"/>
                </a:lnTo>
                <a:lnTo>
                  <a:pt x="283908" y="199193"/>
                </a:lnTo>
                <a:lnTo>
                  <a:pt x="502080"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3"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5" name="object 5"/>
          <p:cNvSpPr txBox="1"/>
          <p:nvPr/>
        </p:nvSpPr>
        <p:spPr>
          <a:xfrm>
            <a:off x="3251961" y="4100271"/>
            <a:ext cx="1168400" cy="300355"/>
          </a:xfrm>
          <a:prstGeom prst="rect">
            <a:avLst/>
          </a:prstGeom>
        </p:spPr>
        <p:txBody>
          <a:bodyPr vert="horz" wrap="square" lIns="0" tIns="12700" rIns="0" bIns="0" rtlCol="0">
            <a:spAutoFit/>
          </a:bodyPr>
          <a:lstStyle/>
          <a:p>
            <a:pPr marL="12700">
              <a:lnSpc>
                <a:spcPct val="100000"/>
              </a:lnSpc>
              <a:spcBef>
                <a:spcPts val="100"/>
              </a:spcBef>
            </a:pPr>
            <a:r>
              <a:rPr sz="1800" spc="-20" dirty="0">
                <a:latin typeface="微软雅黑"/>
                <a:cs typeface="微软雅黑"/>
              </a:rPr>
              <a:t>计算机视觉</a:t>
            </a:r>
            <a:endParaRPr sz="1800">
              <a:latin typeface="微软雅黑"/>
              <a:cs typeface="微软雅黑"/>
            </a:endParaRPr>
          </a:p>
        </p:txBody>
      </p:sp>
      <p:sp>
        <p:nvSpPr>
          <p:cNvPr id="8" name="object 8"/>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69</a:t>
            </a:fld>
            <a:endParaRPr spc="-25" dirty="0"/>
          </a:p>
        </p:txBody>
      </p:sp>
      <p:sp>
        <p:nvSpPr>
          <p:cNvPr id="6" name="object 6"/>
          <p:cNvSpPr txBox="1"/>
          <p:nvPr/>
        </p:nvSpPr>
        <p:spPr>
          <a:xfrm>
            <a:off x="7263764" y="4100271"/>
            <a:ext cx="2337435" cy="289823"/>
          </a:xfrm>
          <a:prstGeom prst="rect">
            <a:avLst/>
          </a:prstGeom>
        </p:spPr>
        <p:txBody>
          <a:bodyPr vert="horz" wrap="square" lIns="0" tIns="12700" rIns="0" bIns="0" rtlCol="0">
            <a:spAutoFit/>
          </a:bodyPr>
          <a:lstStyle/>
          <a:p>
            <a:pPr marL="12700">
              <a:lnSpc>
                <a:spcPct val="100000"/>
              </a:lnSpc>
              <a:spcBef>
                <a:spcPts val="100"/>
              </a:spcBef>
            </a:pPr>
            <a:r>
              <a:rPr lang="zh-CN" altLang="en-US" sz="1800" spc="-10" dirty="0">
                <a:latin typeface="微软雅黑"/>
                <a:cs typeface="微软雅黑"/>
              </a:rPr>
              <a:t>旷视</a:t>
            </a:r>
            <a:r>
              <a:rPr lang="en-US" altLang="zh-CN" sz="1800" spc="-10" dirty="0">
                <a:latin typeface="微软雅黑"/>
                <a:cs typeface="微软雅黑"/>
              </a:rPr>
              <a:t>Face++</a:t>
            </a:r>
            <a:r>
              <a:rPr lang="zh-CN" altLang="en-US" sz="1800" spc="-10" dirty="0">
                <a:latin typeface="微软雅黑"/>
                <a:cs typeface="微软雅黑"/>
              </a:rPr>
              <a:t>人脸识别</a:t>
            </a:r>
            <a:endParaRPr sz="1800" dirty="0">
              <a:latin typeface="微软雅黑"/>
              <a:cs typeface="微软雅黑"/>
            </a:endParaRPr>
          </a:p>
        </p:txBody>
      </p:sp>
      <p:sp>
        <p:nvSpPr>
          <p:cNvPr id="9" name="日期占位符 8">
            <a:extLst>
              <a:ext uri="{FF2B5EF4-FFF2-40B4-BE49-F238E27FC236}">
                <a16:creationId xmlns:a16="http://schemas.microsoft.com/office/drawing/2014/main" id="{B9267B52-D6D4-8590-682B-68DBDDF06C56}"/>
              </a:ext>
            </a:extLst>
          </p:cNvPr>
          <p:cNvSpPr>
            <a:spLocks noGrp="1"/>
          </p:cNvSpPr>
          <p:nvPr>
            <p:ph type="dt" sz="half" idx="10"/>
          </p:nvPr>
        </p:nvSpPr>
        <p:spPr/>
        <p:txBody>
          <a:bodyPr/>
          <a:lstStyle/>
          <a:p>
            <a:fld id="{8D8FFC61-BC19-4441-9830-C743BF3279D9}" type="datetime1">
              <a:rPr lang="en-US" altLang="zh-CN" smtClean="0"/>
              <a:t>6/28/2023</a:t>
            </a:fld>
            <a:endParaRPr lang="zh-CN" alt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B6578F6-999D-06DF-4C7D-77DB57EFDBA2}"/>
              </a:ext>
            </a:extLst>
          </p:cNvPr>
          <p:cNvSpPr>
            <a:spLocks noGrp="1"/>
          </p:cNvSpPr>
          <p:nvPr>
            <p:ph type="title"/>
          </p:nvPr>
        </p:nvSpPr>
        <p:spPr/>
        <p:txBody>
          <a:bodyPr/>
          <a:lstStyle/>
          <a:p>
            <a:r>
              <a:rPr lang="zh-CN" altLang="en-US" dirty="0"/>
              <a:t>主要内容</a:t>
            </a:r>
          </a:p>
        </p:txBody>
      </p:sp>
      <mc:AlternateContent xmlns:mc="http://schemas.openxmlformats.org/markup-compatibility/2006">
        <mc:Choice xmlns:psuz="http://schemas.microsoft.com/office/powerpoint/2016/summaryzoom" Requires="psuz">
          <p:graphicFrame>
            <p:nvGraphicFramePr>
              <p:cNvPr id="5" name="摘要缩放定位 4">
                <a:extLst>
                  <a:ext uri="{FF2B5EF4-FFF2-40B4-BE49-F238E27FC236}">
                    <a16:creationId xmlns:a16="http://schemas.microsoft.com/office/drawing/2014/main" id="{45F90DEB-9769-73D4-B896-5A6E11433BD5}"/>
                  </a:ext>
                </a:extLst>
              </p:cNvPr>
              <p:cNvGraphicFramePr>
                <a:graphicFrameLocks noChangeAspect="1"/>
              </p:cNvGraphicFramePr>
              <p:nvPr>
                <p:extLst>
                  <p:ext uri="{D42A27DB-BD31-4B8C-83A1-F6EECF244321}">
                    <p14:modId xmlns:p14="http://schemas.microsoft.com/office/powerpoint/2010/main" val="3441209012"/>
                  </p:ext>
                </p:extLst>
              </p:nvPr>
            </p:nvGraphicFramePr>
            <p:xfrm>
              <a:off x="838200" y="1825625"/>
              <a:ext cx="10515600" cy="4351338"/>
            </p:xfrm>
            <a:graphic>
              <a:graphicData uri="http://schemas.microsoft.com/office/powerpoint/2016/summaryzoom">
                <psuz:summaryZm>
                  <psuz:summaryZmObj sectionId="{7C2386A7-E376-4EA4-8C09-B45E41BF6B36}">
                    <psuz:zmPr id="{F3C4D485-0A5A-4E3C-84EA-1DFE0DF129B4}" transitionDur="1000">
                      <p166:blipFill xmlns:p166="http://schemas.microsoft.com/office/powerpoint/2016/6/main">
                        <a:blip r:embed="rId2"/>
                        <a:stretch>
                          <a:fillRect/>
                        </a:stretch>
                      </p166:blipFill>
                      <p166:spPr xmlns:p166="http://schemas.microsoft.com/office/powerpoint/2016/6/main">
                        <a:xfrm>
                          <a:off x="1711460" y="152297"/>
                          <a:ext cx="3481070" cy="1958102"/>
                        </a:xfrm>
                        <a:prstGeom prst="rect">
                          <a:avLst/>
                        </a:prstGeom>
                        <a:ln w="3175">
                          <a:solidFill>
                            <a:prstClr val="ltGray"/>
                          </a:solidFill>
                        </a:ln>
                      </p166:spPr>
                    </psuz:zmPr>
                  </psuz:summaryZmObj>
                  <psuz:summaryZmObj sectionId="{24711A76-8947-420F-BA7B-ADC7DD2FD4C8}">
                    <psuz:zmPr id="{7D799E6A-A8B1-446B-A9C8-7E88121D4A79}" transitionDur="1000">
                      <p166:blipFill xmlns:p166="http://schemas.microsoft.com/office/powerpoint/2016/6/main">
                        <a:blip r:embed="rId3"/>
                        <a:stretch>
                          <a:fillRect/>
                        </a:stretch>
                      </p166:blipFill>
                      <p166:spPr xmlns:p166="http://schemas.microsoft.com/office/powerpoint/2016/6/main">
                        <a:xfrm>
                          <a:off x="5323070" y="152297"/>
                          <a:ext cx="3481070" cy="1958102"/>
                        </a:xfrm>
                        <a:prstGeom prst="rect">
                          <a:avLst/>
                        </a:prstGeom>
                        <a:ln w="3175">
                          <a:solidFill>
                            <a:prstClr val="ltGray"/>
                          </a:solidFill>
                        </a:ln>
                      </p166:spPr>
                    </psuz:zmPr>
                  </psuz:summaryZmObj>
                  <psuz:summaryZmObj sectionId="{19C198B8-C7EC-4575-8B64-FD78C2C1EA15}">
                    <psuz:zmPr id="{1496397F-00A7-4E9A-876A-C48B185710F6}" transitionDur="1000">
                      <p166:blipFill xmlns:p166="http://schemas.microsoft.com/office/powerpoint/2016/6/main">
                        <a:blip r:embed="rId4"/>
                        <a:stretch>
                          <a:fillRect/>
                        </a:stretch>
                      </p166:blipFill>
                      <p166:spPr xmlns:p166="http://schemas.microsoft.com/office/powerpoint/2016/6/main">
                        <a:xfrm>
                          <a:off x="1711460" y="2240939"/>
                          <a:ext cx="3481070" cy="1958102"/>
                        </a:xfrm>
                        <a:prstGeom prst="rect">
                          <a:avLst/>
                        </a:prstGeom>
                        <a:ln w="3175">
                          <a:solidFill>
                            <a:prstClr val="ltGray"/>
                          </a:solidFill>
                        </a:ln>
                      </p166:spPr>
                    </psuz:zmPr>
                  </psuz:summaryZmObj>
                  <psuz:summaryZmObj sectionId="{AD967AAE-77F8-4E6E-824A-D88D142E0AD7}">
                    <psuz:zmPr id="{80589B5B-3ED6-437B-9593-D3630808D0ED}" transitionDur="1000">
                      <p166:blipFill xmlns:p166="http://schemas.microsoft.com/office/powerpoint/2016/6/main">
                        <a:blip r:embed="rId5"/>
                        <a:stretch>
                          <a:fillRect/>
                        </a:stretch>
                      </p166:blipFill>
                      <p166:spPr xmlns:p166="http://schemas.microsoft.com/office/powerpoint/2016/6/main">
                        <a:xfrm>
                          <a:off x="5323070" y="2240939"/>
                          <a:ext cx="3481070" cy="1958102"/>
                        </a:xfrm>
                        <a:prstGeom prst="rect">
                          <a:avLst/>
                        </a:prstGeom>
                        <a:ln w="3175">
                          <a:solidFill>
                            <a:prstClr val="ltGray"/>
                          </a:solidFill>
                        </a:ln>
                      </p166:spPr>
                    </psuz:zmPr>
                  </psuz:summaryZmObj>
                  <psuz:gridLayout/>
                </psuz:summaryZm>
              </a:graphicData>
            </a:graphic>
          </p:graphicFrame>
        </mc:Choice>
        <mc:Fallback>
          <p:grpSp>
            <p:nvGrpSpPr>
              <p:cNvPr id="5" name="摘要缩放定位 4">
                <a:extLst>
                  <a:ext uri="{FF2B5EF4-FFF2-40B4-BE49-F238E27FC236}">
                    <a16:creationId xmlns:a16="http://schemas.microsoft.com/office/drawing/2014/main" id="{45F90DEB-9769-73D4-B896-5A6E11433BD5}"/>
                  </a:ext>
                </a:extLst>
              </p:cNvPr>
              <p:cNvGrpSpPr>
                <a:grpSpLocks noGrp="1" noUngrp="1" noRot="1" noChangeAspect="1" noMove="1" noResize="1"/>
              </p:cNvGrpSpPr>
              <p:nvPr/>
            </p:nvGrpSpPr>
            <p:grpSpPr>
              <a:xfrm>
                <a:off x="838200" y="1825625"/>
                <a:ext cx="10515600" cy="4351338"/>
                <a:chOff x="838200" y="1825625"/>
                <a:chExt cx="10515600" cy="4351338"/>
              </a:xfrm>
            </p:grpSpPr>
            <p:pic>
              <p:nvPicPr>
                <p:cNvPr id="6" name="图片 6">
                  <a:hlinkClick r:id="rId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2549660" y="1977922"/>
                  <a:ext cx="3481070" cy="1958102"/>
                </a:xfrm>
                <a:prstGeom prst="rect">
                  <a:avLst/>
                </a:prstGeom>
                <a:ln w="3175">
                  <a:solidFill>
                    <a:prstClr val="ltGray"/>
                  </a:solidFill>
                </a:ln>
              </p:spPr>
            </p:pic>
            <p:pic>
              <p:nvPicPr>
                <p:cNvPr id="7" name="图片 7">
                  <a:hlinkClick r:id="rId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6161270" y="1977922"/>
                  <a:ext cx="3481070" cy="1958102"/>
                </a:xfrm>
                <a:prstGeom prst="rect">
                  <a:avLst/>
                </a:prstGeom>
                <a:ln w="3175">
                  <a:solidFill>
                    <a:prstClr val="ltGray"/>
                  </a:solidFill>
                </a:ln>
              </p:spPr>
            </p:pic>
            <p:pic>
              <p:nvPicPr>
                <p:cNvPr id="8" name="图片 8">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2549660" y="4066564"/>
                  <a:ext cx="3481070" cy="1958102"/>
                </a:xfrm>
                <a:prstGeom prst="rect">
                  <a:avLst/>
                </a:prstGeom>
                <a:ln w="3175">
                  <a:solidFill>
                    <a:prstClr val="ltGray"/>
                  </a:solidFill>
                </a:ln>
              </p:spPr>
            </p:pic>
            <p:pic>
              <p:nvPicPr>
                <p:cNvPr id="9" name="图片 9">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6161270" y="4066564"/>
                  <a:ext cx="3481070" cy="1958102"/>
                </a:xfrm>
                <a:prstGeom prst="rect">
                  <a:avLst/>
                </a:prstGeom>
                <a:ln w="3175">
                  <a:solidFill>
                    <a:prstClr val="ltGray"/>
                  </a:solidFill>
                </a:ln>
              </p:spPr>
            </p:pic>
          </p:grpSp>
        </mc:Fallback>
      </mc:AlternateContent>
      <p:sp>
        <p:nvSpPr>
          <p:cNvPr id="3" name="日期占位符 2">
            <a:extLst>
              <a:ext uri="{FF2B5EF4-FFF2-40B4-BE49-F238E27FC236}">
                <a16:creationId xmlns:a16="http://schemas.microsoft.com/office/drawing/2014/main" id="{5F04FEAA-5CA1-DA9A-4CCD-7E70277B86E5}"/>
              </a:ext>
            </a:extLst>
          </p:cNvPr>
          <p:cNvSpPr>
            <a:spLocks noGrp="1"/>
          </p:cNvSpPr>
          <p:nvPr>
            <p:ph type="dt" sz="half" idx="10"/>
          </p:nvPr>
        </p:nvSpPr>
        <p:spPr/>
        <p:txBody>
          <a:bodyPr/>
          <a:lstStyle/>
          <a:p>
            <a:fld id="{678562B9-7F51-4B2C-A98D-A7AD7F9059CF}" type="datetime1">
              <a:rPr lang="en-US" altLang="zh-CN" smtClean="0"/>
              <a:t>6/28/2023</a:t>
            </a:fld>
            <a:endParaRPr lang="zh-CN" altLang="en-US"/>
          </a:p>
        </p:txBody>
      </p:sp>
      <p:sp>
        <p:nvSpPr>
          <p:cNvPr id="4" name="灯片编号占位符 3">
            <a:extLst>
              <a:ext uri="{FF2B5EF4-FFF2-40B4-BE49-F238E27FC236}">
                <a16:creationId xmlns:a16="http://schemas.microsoft.com/office/drawing/2014/main" id="{7447CB85-C184-ECDB-F5F2-4D230BCCA2E2}"/>
              </a:ext>
            </a:extLst>
          </p:cNvPr>
          <p:cNvSpPr>
            <a:spLocks noGrp="1"/>
          </p:cNvSpPr>
          <p:nvPr>
            <p:ph type="sldNum" sz="quarter" idx="12"/>
          </p:nvPr>
        </p:nvSpPr>
        <p:spPr/>
        <p:txBody>
          <a:bodyPr/>
          <a:lstStyle/>
          <a:p>
            <a:fld id="{90B84CC8-F017-4F0F-85E6-E9C4F513246C}" type="slidenum">
              <a:rPr lang="zh-CN" altLang="en-US" smtClean="0"/>
              <a:t>7</a:t>
            </a:fld>
            <a:endParaRPr lang="zh-CN" altLang="en-US"/>
          </a:p>
        </p:txBody>
      </p:sp>
    </p:spTree>
    <p:extLst>
      <p:ext uri="{BB962C8B-B14F-4D97-AF65-F5344CB8AC3E}">
        <p14:creationId xmlns:p14="http://schemas.microsoft.com/office/powerpoint/2010/main" val="36358212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4615815" cy="453390"/>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体验：微软认知服务(Vision)</a:t>
            </a:r>
          </a:p>
        </p:txBody>
      </p:sp>
      <p:sp>
        <p:nvSpPr>
          <p:cNvPr id="5" name="object 5"/>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70</a:t>
            </a:fld>
            <a:endParaRPr spc="-25" dirty="0"/>
          </a:p>
        </p:txBody>
      </p:sp>
      <p:sp>
        <p:nvSpPr>
          <p:cNvPr id="3" name="object 3"/>
          <p:cNvSpPr txBox="1"/>
          <p:nvPr/>
        </p:nvSpPr>
        <p:spPr>
          <a:xfrm>
            <a:off x="261010" y="940689"/>
            <a:ext cx="11478260" cy="5308600"/>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400" spc="-10" dirty="0">
                <a:latin typeface="微软雅黑"/>
                <a:cs typeface="微软雅黑"/>
              </a:rPr>
              <a:t>场景或活动识别：</a:t>
            </a:r>
            <a:endParaRPr sz="2400" dirty="0">
              <a:latin typeface="微软雅黑"/>
              <a:cs typeface="微软雅黑"/>
            </a:endParaRPr>
          </a:p>
          <a:p>
            <a:pPr marL="698500" lvl="1" indent="-229235">
              <a:lnSpc>
                <a:spcPct val="100000"/>
              </a:lnSpc>
              <a:spcBef>
                <a:spcPts val="40"/>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3"/>
              </a:rPr>
              <a:t>https://azure.microsoft.com/zh-</a:t>
            </a:r>
            <a:r>
              <a:rPr sz="2000" u="sng" spc="-10" dirty="0">
                <a:solidFill>
                  <a:srgbClr val="0462C1"/>
                </a:solidFill>
                <a:uFill>
                  <a:solidFill>
                    <a:srgbClr val="0462C1"/>
                  </a:solidFill>
                </a:uFill>
                <a:latin typeface="微软雅黑"/>
                <a:cs typeface="微软雅黑"/>
                <a:hlinkClick r:id="rId3"/>
              </a:rPr>
              <a:t>cn/services/cognitive-</a:t>
            </a:r>
            <a:r>
              <a:rPr sz="2000" u="sng" spc="-20" dirty="0">
                <a:solidFill>
                  <a:srgbClr val="0462C1"/>
                </a:solidFill>
                <a:uFill>
                  <a:solidFill>
                    <a:srgbClr val="0462C1"/>
                  </a:solidFill>
                </a:uFill>
                <a:latin typeface="微软雅黑"/>
                <a:cs typeface="微软雅黑"/>
                <a:hlinkClick r:id="rId3"/>
              </a:rPr>
              <a:t>services/computer-</a:t>
            </a:r>
            <a:r>
              <a:rPr sz="2000" u="sng" spc="-10" dirty="0">
                <a:solidFill>
                  <a:srgbClr val="0462C1"/>
                </a:solidFill>
                <a:uFill>
                  <a:solidFill>
                    <a:srgbClr val="0462C1"/>
                  </a:solidFill>
                </a:uFill>
                <a:latin typeface="微软雅黑"/>
                <a:cs typeface="微软雅黑"/>
                <a:hlinkClick r:id="rId3"/>
              </a:rPr>
              <a:t>vision/#analyze</a:t>
            </a:r>
            <a:endParaRPr sz="2000" dirty="0">
              <a:latin typeface="微软雅黑"/>
              <a:cs typeface="微软雅黑"/>
            </a:endParaRPr>
          </a:p>
          <a:p>
            <a:pPr marL="241300" indent="-228600">
              <a:lnSpc>
                <a:spcPct val="100000"/>
              </a:lnSpc>
              <a:spcBef>
                <a:spcPts val="415"/>
              </a:spcBef>
              <a:buFont typeface="Arial"/>
              <a:buChar char="•"/>
              <a:tabLst>
                <a:tab pos="241300" algn="l"/>
              </a:tabLst>
            </a:pPr>
            <a:r>
              <a:rPr sz="2400" spc="-10" dirty="0">
                <a:latin typeface="微软雅黑"/>
                <a:cs typeface="微软雅黑"/>
              </a:rPr>
              <a:t>名人或地标识别：</a:t>
            </a:r>
            <a:endParaRPr sz="2400" dirty="0">
              <a:latin typeface="微软雅黑"/>
              <a:cs typeface="微软雅黑"/>
            </a:endParaRPr>
          </a:p>
          <a:p>
            <a:pPr marL="698500" lvl="1" indent="-229235">
              <a:lnSpc>
                <a:spcPct val="100000"/>
              </a:lnSpc>
              <a:spcBef>
                <a:spcPts val="40"/>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4"/>
              </a:rPr>
              <a:t>https://azure.microsoft.com/zh-</a:t>
            </a:r>
            <a:r>
              <a:rPr sz="2000" u="sng" spc="-10" dirty="0">
                <a:solidFill>
                  <a:srgbClr val="0462C1"/>
                </a:solidFill>
                <a:uFill>
                  <a:solidFill>
                    <a:srgbClr val="0462C1"/>
                  </a:solidFill>
                </a:uFill>
                <a:latin typeface="微软雅黑"/>
                <a:cs typeface="微软雅黑"/>
                <a:hlinkClick r:id="rId4"/>
              </a:rPr>
              <a:t>cn/services/cognitive-services/emotion/</a:t>
            </a:r>
            <a:endParaRPr sz="2000" dirty="0">
              <a:latin typeface="微软雅黑"/>
              <a:cs typeface="微软雅黑"/>
            </a:endParaRPr>
          </a:p>
          <a:p>
            <a:pPr marL="241300" indent="-228600">
              <a:lnSpc>
                <a:spcPct val="100000"/>
              </a:lnSpc>
              <a:spcBef>
                <a:spcPts val="395"/>
              </a:spcBef>
              <a:buFont typeface="Arial"/>
              <a:buChar char="•"/>
              <a:tabLst>
                <a:tab pos="241300" algn="l"/>
              </a:tabLst>
            </a:pPr>
            <a:r>
              <a:rPr sz="2400" spc="-5" dirty="0">
                <a:latin typeface="微软雅黑"/>
                <a:cs typeface="微软雅黑"/>
              </a:rPr>
              <a:t>图像光学字符识别(</a:t>
            </a:r>
            <a:r>
              <a:rPr sz="2400" spc="-10" dirty="0">
                <a:latin typeface="微软雅黑"/>
                <a:cs typeface="微软雅黑"/>
              </a:rPr>
              <a:t>OCR)：</a:t>
            </a:r>
            <a:endParaRPr sz="2400" dirty="0">
              <a:latin typeface="微软雅黑"/>
              <a:cs typeface="微软雅黑"/>
            </a:endParaRPr>
          </a:p>
          <a:p>
            <a:pPr marL="698500" lvl="1" indent="-229235">
              <a:lnSpc>
                <a:spcPct val="100000"/>
              </a:lnSpc>
              <a:spcBef>
                <a:spcPts val="40"/>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5"/>
              </a:rPr>
              <a:t>https://azure.microsoft.com/zh-</a:t>
            </a:r>
            <a:r>
              <a:rPr sz="2000" u="sng" spc="-10" dirty="0">
                <a:solidFill>
                  <a:srgbClr val="0462C1"/>
                </a:solidFill>
                <a:uFill>
                  <a:solidFill>
                    <a:srgbClr val="0462C1"/>
                  </a:solidFill>
                </a:uFill>
                <a:latin typeface="微软雅黑"/>
                <a:cs typeface="微软雅黑"/>
                <a:hlinkClick r:id="rId5"/>
              </a:rPr>
              <a:t>cn/services/cognitive-</a:t>
            </a:r>
            <a:r>
              <a:rPr sz="2000" u="sng" spc="-20" dirty="0">
                <a:solidFill>
                  <a:srgbClr val="0462C1"/>
                </a:solidFill>
                <a:uFill>
                  <a:solidFill>
                    <a:srgbClr val="0462C1"/>
                  </a:solidFill>
                </a:uFill>
                <a:latin typeface="微软雅黑"/>
                <a:cs typeface="微软雅黑"/>
                <a:hlinkClick r:id="rId5"/>
              </a:rPr>
              <a:t>services/computer-</a:t>
            </a:r>
            <a:r>
              <a:rPr sz="2000" u="sng" spc="-10" dirty="0">
                <a:solidFill>
                  <a:srgbClr val="0462C1"/>
                </a:solidFill>
                <a:uFill>
                  <a:solidFill>
                    <a:srgbClr val="0462C1"/>
                  </a:solidFill>
                </a:uFill>
                <a:latin typeface="微软雅黑"/>
                <a:cs typeface="微软雅黑"/>
                <a:hlinkClick r:id="rId5"/>
              </a:rPr>
              <a:t>vision/#text</a:t>
            </a:r>
            <a:endParaRPr sz="2000" dirty="0">
              <a:latin typeface="微软雅黑"/>
              <a:cs typeface="微软雅黑"/>
            </a:endParaRPr>
          </a:p>
          <a:p>
            <a:pPr marL="241300" indent="-228600">
              <a:lnSpc>
                <a:spcPct val="100000"/>
              </a:lnSpc>
              <a:spcBef>
                <a:spcPts val="420"/>
              </a:spcBef>
              <a:buFont typeface="Arial"/>
              <a:buChar char="•"/>
              <a:tabLst>
                <a:tab pos="241300" algn="l"/>
              </a:tabLst>
            </a:pPr>
            <a:r>
              <a:rPr sz="2400" spc="-10" dirty="0">
                <a:latin typeface="微软雅黑"/>
                <a:cs typeface="微软雅黑"/>
              </a:rPr>
              <a:t>手写文字识别：</a:t>
            </a:r>
            <a:endParaRPr sz="2400" dirty="0">
              <a:latin typeface="微软雅黑"/>
              <a:cs typeface="微软雅黑"/>
            </a:endParaRPr>
          </a:p>
          <a:p>
            <a:pPr marL="698500" lvl="1" indent="-229235">
              <a:lnSpc>
                <a:spcPts val="2160"/>
              </a:lnSpc>
              <a:spcBef>
                <a:spcPts val="40"/>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6"/>
              </a:rPr>
              <a:t>https://azure.microsoft.com/zh-</a:t>
            </a:r>
            <a:r>
              <a:rPr sz="2000" u="sng" spc="-10" dirty="0">
                <a:solidFill>
                  <a:srgbClr val="0462C1"/>
                </a:solidFill>
                <a:uFill>
                  <a:solidFill>
                    <a:srgbClr val="0462C1"/>
                  </a:solidFill>
                </a:uFill>
                <a:latin typeface="微软雅黑"/>
                <a:cs typeface="微软雅黑"/>
                <a:hlinkClick r:id="rId6"/>
              </a:rPr>
              <a:t>cn/services/cognitive-services/computer-</a:t>
            </a:r>
            <a:endParaRPr sz="2000" dirty="0">
              <a:latin typeface="微软雅黑"/>
              <a:cs typeface="微软雅黑"/>
            </a:endParaRPr>
          </a:p>
          <a:p>
            <a:pPr marL="698500">
              <a:lnSpc>
                <a:spcPts val="2160"/>
              </a:lnSpc>
            </a:pPr>
            <a:r>
              <a:rPr sz="2000" u="sng" spc="-10" dirty="0">
                <a:solidFill>
                  <a:srgbClr val="0462C1"/>
                </a:solidFill>
                <a:uFill>
                  <a:solidFill>
                    <a:srgbClr val="0462C1"/>
                  </a:solidFill>
                </a:uFill>
                <a:latin typeface="微软雅黑"/>
                <a:cs typeface="微软雅黑"/>
                <a:hlinkClick r:id="rId6"/>
              </a:rPr>
              <a:t>vision/#handwriting</a:t>
            </a:r>
            <a:endParaRPr sz="2000" dirty="0">
              <a:latin typeface="微软雅黑"/>
              <a:cs typeface="微软雅黑"/>
            </a:endParaRPr>
          </a:p>
          <a:p>
            <a:pPr marL="241300" indent="-228600">
              <a:lnSpc>
                <a:spcPct val="100000"/>
              </a:lnSpc>
              <a:spcBef>
                <a:spcPts val="395"/>
              </a:spcBef>
              <a:buFont typeface="Arial"/>
              <a:buChar char="•"/>
              <a:tabLst>
                <a:tab pos="241300" algn="l"/>
              </a:tabLst>
            </a:pPr>
            <a:r>
              <a:rPr sz="2400" spc="-10" dirty="0">
                <a:latin typeface="微软雅黑"/>
                <a:cs typeface="微软雅黑"/>
              </a:rPr>
              <a:t>图像人脸检测：</a:t>
            </a:r>
            <a:endParaRPr sz="2400" dirty="0">
              <a:latin typeface="微软雅黑"/>
              <a:cs typeface="微软雅黑"/>
            </a:endParaRPr>
          </a:p>
          <a:p>
            <a:pPr marL="698500" lvl="1" indent="-229235">
              <a:lnSpc>
                <a:spcPct val="100000"/>
              </a:lnSpc>
              <a:spcBef>
                <a:spcPts val="40"/>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7"/>
              </a:rPr>
              <a:t>https://azure.microsoft.com/zh-</a:t>
            </a:r>
            <a:r>
              <a:rPr sz="2000" u="sng" spc="-10" dirty="0">
                <a:solidFill>
                  <a:srgbClr val="0462C1"/>
                </a:solidFill>
                <a:uFill>
                  <a:solidFill>
                    <a:srgbClr val="0462C1"/>
                  </a:solidFill>
                </a:uFill>
                <a:latin typeface="微软雅黑"/>
                <a:cs typeface="微软雅黑"/>
                <a:hlinkClick r:id="rId7"/>
              </a:rPr>
              <a:t>cn/services/cognitive-services/face/#detection</a:t>
            </a:r>
            <a:endParaRPr sz="2000" dirty="0">
              <a:latin typeface="微软雅黑"/>
              <a:cs typeface="微软雅黑"/>
            </a:endParaRPr>
          </a:p>
          <a:p>
            <a:pPr marL="241300" indent="-228600">
              <a:lnSpc>
                <a:spcPct val="100000"/>
              </a:lnSpc>
              <a:spcBef>
                <a:spcPts val="415"/>
              </a:spcBef>
              <a:buFont typeface="Arial"/>
              <a:buChar char="•"/>
              <a:tabLst>
                <a:tab pos="241300" algn="l"/>
              </a:tabLst>
            </a:pPr>
            <a:r>
              <a:rPr sz="2400" spc="-10" dirty="0">
                <a:latin typeface="微软雅黑"/>
                <a:cs typeface="微软雅黑"/>
              </a:rPr>
              <a:t>人脸表情识别：</a:t>
            </a:r>
            <a:endParaRPr sz="2400" dirty="0">
              <a:latin typeface="微软雅黑"/>
              <a:cs typeface="微软雅黑"/>
            </a:endParaRPr>
          </a:p>
          <a:p>
            <a:pPr marL="698500" lvl="1" indent="-229235">
              <a:lnSpc>
                <a:spcPct val="100000"/>
              </a:lnSpc>
              <a:spcBef>
                <a:spcPts val="45"/>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8"/>
              </a:rPr>
              <a:t>https://azure.microsoft.com/zh-</a:t>
            </a:r>
            <a:r>
              <a:rPr sz="2000" u="sng" spc="-10" dirty="0">
                <a:solidFill>
                  <a:srgbClr val="0462C1"/>
                </a:solidFill>
                <a:uFill>
                  <a:solidFill>
                    <a:srgbClr val="0462C1"/>
                  </a:solidFill>
                </a:uFill>
                <a:latin typeface="微软雅黑"/>
                <a:cs typeface="微软雅黑"/>
                <a:hlinkClick r:id="rId8"/>
              </a:rPr>
              <a:t>cn/services/cognitive-services/face/#recognition</a:t>
            </a:r>
            <a:endParaRPr sz="2000" dirty="0">
              <a:latin typeface="微软雅黑"/>
              <a:cs typeface="微软雅黑"/>
            </a:endParaRPr>
          </a:p>
          <a:p>
            <a:pPr marL="241300" indent="-228600">
              <a:lnSpc>
                <a:spcPct val="100000"/>
              </a:lnSpc>
              <a:spcBef>
                <a:spcPts val="390"/>
              </a:spcBef>
              <a:buFont typeface="Arial"/>
              <a:buChar char="•"/>
              <a:tabLst>
                <a:tab pos="241300" algn="l"/>
              </a:tabLst>
            </a:pPr>
            <a:r>
              <a:rPr sz="2400" spc="-20" dirty="0">
                <a:latin typeface="微软雅黑"/>
                <a:cs typeface="微软雅黑"/>
              </a:rPr>
              <a:t>人脸比对：</a:t>
            </a:r>
            <a:endParaRPr sz="2400" dirty="0">
              <a:latin typeface="微软雅黑"/>
              <a:cs typeface="微软雅黑"/>
            </a:endParaRPr>
          </a:p>
          <a:p>
            <a:pPr marL="698500" lvl="1" indent="-229235">
              <a:lnSpc>
                <a:spcPct val="100000"/>
              </a:lnSpc>
              <a:spcBef>
                <a:spcPts val="45"/>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9"/>
              </a:rPr>
              <a:t>https://azure.microsoft.com/zh-</a:t>
            </a:r>
            <a:r>
              <a:rPr sz="2000" u="sng" spc="-10" dirty="0">
                <a:solidFill>
                  <a:srgbClr val="0462C1"/>
                </a:solidFill>
                <a:uFill>
                  <a:solidFill>
                    <a:srgbClr val="0462C1"/>
                  </a:solidFill>
                </a:uFill>
                <a:latin typeface="微软雅黑"/>
                <a:cs typeface="微软雅黑"/>
                <a:hlinkClick r:id="rId9"/>
              </a:rPr>
              <a:t>cn/services/cognitive-services/face/#verification</a:t>
            </a:r>
            <a:endParaRPr sz="2000" dirty="0">
              <a:latin typeface="微软雅黑"/>
              <a:cs typeface="微软雅黑"/>
            </a:endParaRPr>
          </a:p>
        </p:txBody>
      </p:sp>
      <p:sp>
        <p:nvSpPr>
          <p:cNvPr id="6" name="日期占位符 5">
            <a:extLst>
              <a:ext uri="{FF2B5EF4-FFF2-40B4-BE49-F238E27FC236}">
                <a16:creationId xmlns:a16="http://schemas.microsoft.com/office/drawing/2014/main" id="{144CDEF9-B172-C19F-4D85-0A1A3AACC3BC}"/>
              </a:ext>
            </a:extLst>
          </p:cNvPr>
          <p:cNvSpPr>
            <a:spLocks noGrp="1"/>
          </p:cNvSpPr>
          <p:nvPr>
            <p:ph type="dt" sz="half" idx="10"/>
          </p:nvPr>
        </p:nvSpPr>
        <p:spPr/>
        <p:txBody>
          <a:bodyPr/>
          <a:lstStyle/>
          <a:p>
            <a:fld id="{1616E432-6D87-4218-BED4-569455A7E394}" type="datetime1">
              <a:rPr lang="en-US" altLang="zh-CN" smtClean="0"/>
              <a:t>6/28/2023</a:t>
            </a:fld>
            <a:endParaRPr lang="zh-CN" alt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4302125" cy="453390"/>
          </a:xfrm>
          <a:prstGeom prst="rect">
            <a:avLst/>
          </a:prstGeom>
        </p:spPr>
        <p:txBody>
          <a:bodyPr vert="horz" wrap="square" lIns="0" tIns="13335" rIns="0" bIns="0" rtlCol="0">
            <a:spAutoFit/>
          </a:bodyPr>
          <a:lstStyle/>
          <a:p>
            <a:pPr marL="12700">
              <a:lnSpc>
                <a:spcPct val="100000"/>
              </a:lnSpc>
              <a:spcBef>
                <a:spcPts val="105"/>
              </a:spcBef>
            </a:pPr>
            <a:r>
              <a:rPr spc="-10" dirty="0">
                <a:solidFill>
                  <a:schemeClr val="tx1"/>
                </a:solidFill>
                <a:cs typeface="+mj-cs"/>
              </a:rPr>
              <a:t>智能认知：语音和文字助手</a:t>
            </a:r>
          </a:p>
        </p:txBody>
      </p:sp>
      <p:pic>
        <p:nvPicPr>
          <p:cNvPr id="3" name="object 3"/>
          <p:cNvPicPr/>
          <p:nvPr/>
        </p:nvPicPr>
        <p:blipFill>
          <a:blip r:embed="rId3" cstate="print"/>
          <a:stretch>
            <a:fillRect/>
          </a:stretch>
        </p:blipFill>
        <p:spPr>
          <a:xfrm>
            <a:off x="3571083" y="2747947"/>
            <a:ext cx="1803713" cy="1807113"/>
          </a:xfrm>
          <a:prstGeom prst="rect">
            <a:avLst/>
          </a:prstGeom>
        </p:spPr>
      </p:pic>
      <p:pic>
        <p:nvPicPr>
          <p:cNvPr id="4" name="object 4"/>
          <p:cNvPicPr/>
          <p:nvPr/>
        </p:nvPicPr>
        <p:blipFill>
          <a:blip r:embed="rId4" cstate="print"/>
          <a:stretch>
            <a:fillRect/>
          </a:stretch>
        </p:blipFill>
        <p:spPr>
          <a:xfrm>
            <a:off x="728961" y="2851610"/>
            <a:ext cx="2225593" cy="1674516"/>
          </a:xfrm>
          <a:prstGeom prst="rect">
            <a:avLst/>
          </a:prstGeom>
        </p:spPr>
      </p:pic>
      <p:pic>
        <p:nvPicPr>
          <p:cNvPr id="5" name="object 5"/>
          <p:cNvPicPr/>
          <p:nvPr/>
        </p:nvPicPr>
        <p:blipFill>
          <a:blip r:embed="rId5" cstate="print"/>
          <a:stretch>
            <a:fillRect/>
          </a:stretch>
        </p:blipFill>
        <p:spPr>
          <a:xfrm>
            <a:off x="6217920" y="2785872"/>
            <a:ext cx="1840992" cy="1731264"/>
          </a:xfrm>
          <a:prstGeom prst="rect">
            <a:avLst/>
          </a:prstGeom>
        </p:spPr>
      </p:pic>
      <p:pic>
        <p:nvPicPr>
          <p:cNvPr id="6" name="object 6"/>
          <p:cNvPicPr/>
          <p:nvPr/>
        </p:nvPicPr>
        <p:blipFill>
          <a:blip r:embed="rId6" cstate="print"/>
          <a:stretch>
            <a:fillRect/>
          </a:stretch>
        </p:blipFill>
        <p:spPr>
          <a:xfrm>
            <a:off x="8799576" y="2785872"/>
            <a:ext cx="2645664" cy="1731264"/>
          </a:xfrm>
          <a:prstGeom prst="rect">
            <a:avLst/>
          </a:prstGeom>
        </p:spPr>
      </p:pic>
      <p:sp>
        <p:nvSpPr>
          <p:cNvPr id="8" name="object 8"/>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71</a:t>
            </a:fld>
            <a:endParaRPr spc="-25" dirty="0"/>
          </a:p>
        </p:txBody>
      </p:sp>
      <p:sp>
        <p:nvSpPr>
          <p:cNvPr id="9" name="日期占位符 8">
            <a:extLst>
              <a:ext uri="{FF2B5EF4-FFF2-40B4-BE49-F238E27FC236}">
                <a16:creationId xmlns:a16="http://schemas.microsoft.com/office/drawing/2014/main" id="{75040E05-D425-6C41-2D18-D31009C8C0B3}"/>
              </a:ext>
            </a:extLst>
          </p:cNvPr>
          <p:cNvSpPr>
            <a:spLocks noGrp="1"/>
          </p:cNvSpPr>
          <p:nvPr>
            <p:ph type="dt" sz="half" idx="6"/>
          </p:nvPr>
        </p:nvSpPr>
        <p:spPr/>
        <p:txBody>
          <a:bodyPr/>
          <a:lstStyle/>
          <a:p>
            <a:fld id="{23593B5D-96D8-4459-B498-4C781EC3E7CF}" type="datetime1">
              <a:rPr lang="en-US" altLang="zh-CN" smtClean="0"/>
              <a:t>6/28/2023</a:t>
            </a:fld>
            <a:endParaRPr lang="en-US"/>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6974"/>
            <a:ext cx="6360160" cy="444352"/>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视频：智能认知(Speech &amp; Language)</a:t>
            </a:r>
          </a:p>
        </p:txBody>
      </p:sp>
      <p:sp>
        <p:nvSpPr>
          <p:cNvPr id="3" name="object 3"/>
          <p:cNvSpPr/>
          <p:nvPr/>
        </p:nvSpPr>
        <p:spPr>
          <a:xfrm>
            <a:off x="5652910" y="3086169"/>
            <a:ext cx="789305" cy="686435"/>
          </a:xfrm>
          <a:custGeom>
            <a:avLst/>
            <a:gdLst/>
            <a:ahLst/>
            <a:cxnLst/>
            <a:rect l="l" t="t" r="r" b="b"/>
            <a:pathLst>
              <a:path w="789304" h="686435">
                <a:moveTo>
                  <a:pt x="749785" y="0"/>
                </a:moveTo>
                <a:lnTo>
                  <a:pt x="0" y="133430"/>
                </a:lnTo>
                <a:lnTo>
                  <a:pt x="24770" y="273533"/>
                </a:lnTo>
                <a:lnTo>
                  <a:pt x="26676" y="648085"/>
                </a:lnTo>
                <a:lnTo>
                  <a:pt x="49987" y="683200"/>
                </a:lnTo>
                <a:lnTo>
                  <a:pt x="750738" y="686209"/>
                </a:lnTo>
                <a:lnTo>
                  <a:pt x="765535" y="683200"/>
                </a:lnTo>
                <a:lnTo>
                  <a:pt x="777652" y="675010"/>
                </a:lnTo>
                <a:lnTo>
                  <a:pt x="785839" y="662888"/>
                </a:lnTo>
                <a:lnTo>
                  <a:pt x="788846" y="648085"/>
                </a:lnTo>
                <a:lnTo>
                  <a:pt x="788846" y="486062"/>
                </a:lnTo>
                <a:lnTo>
                  <a:pt x="179110" y="486062"/>
                </a:lnTo>
                <a:lnTo>
                  <a:pt x="179110" y="371700"/>
                </a:lnTo>
                <a:lnTo>
                  <a:pt x="788846" y="371700"/>
                </a:lnTo>
                <a:lnTo>
                  <a:pt x="788846" y="247800"/>
                </a:lnTo>
                <a:lnTo>
                  <a:pt x="227698" y="247800"/>
                </a:lnTo>
                <a:lnTo>
                  <a:pt x="319159"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9"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79" y="199193"/>
                </a:lnTo>
                <a:lnTo>
                  <a:pt x="283908" y="199193"/>
                </a:lnTo>
                <a:lnTo>
                  <a:pt x="335846" y="124853"/>
                </a:lnTo>
                <a:close/>
              </a:path>
              <a:path w="789304" h="686435">
                <a:moveTo>
                  <a:pt x="491139" y="97213"/>
                </a:moveTo>
                <a:lnTo>
                  <a:pt x="421099" y="97213"/>
                </a:lnTo>
                <a:lnTo>
                  <a:pt x="359172" y="185850"/>
                </a:lnTo>
                <a:lnTo>
                  <a:pt x="283908" y="199193"/>
                </a:lnTo>
                <a:lnTo>
                  <a:pt x="502079"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4"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4" name="object 4"/>
          <p:cNvSpPr txBox="1"/>
          <p:nvPr/>
        </p:nvSpPr>
        <p:spPr>
          <a:xfrm>
            <a:off x="5306948" y="3988054"/>
            <a:ext cx="155892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Google </a:t>
            </a:r>
            <a:r>
              <a:rPr sz="1800" spc="-10" dirty="0">
                <a:latin typeface="Calibri"/>
                <a:cs typeface="Calibri"/>
              </a:rPr>
              <a:t>Assistant</a:t>
            </a:r>
            <a:endParaRPr sz="1800">
              <a:latin typeface="Calibri"/>
              <a:cs typeface="Calibri"/>
            </a:endParaRPr>
          </a:p>
        </p:txBody>
      </p:sp>
      <p:sp>
        <p:nvSpPr>
          <p:cNvPr id="6" name="object 6"/>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72</a:t>
            </a:fld>
            <a:endParaRPr spc="-25" dirty="0"/>
          </a:p>
        </p:txBody>
      </p:sp>
      <p:sp>
        <p:nvSpPr>
          <p:cNvPr id="7" name="日期占位符 6">
            <a:extLst>
              <a:ext uri="{FF2B5EF4-FFF2-40B4-BE49-F238E27FC236}">
                <a16:creationId xmlns:a16="http://schemas.microsoft.com/office/drawing/2014/main" id="{4FE506C1-879A-CE81-5696-D3DF504E1A2A}"/>
              </a:ext>
            </a:extLst>
          </p:cNvPr>
          <p:cNvSpPr>
            <a:spLocks noGrp="1"/>
          </p:cNvSpPr>
          <p:nvPr>
            <p:ph type="dt" sz="half" idx="10"/>
          </p:nvPr>
        </p:nvSpPr>
        <p:spPr/>
        <p:txBody>
          <a:bodyPr/>
          <a:lstStyle/>
          <a:p>
            <a:fld id="{69D73528-691F-4617-8C10-87F0EBF4AA29}" type="datetime1">
              <a:rPr lang="en-US" altLang="zh-CN" smtClean="0"/>
              <a:t>6/28/2023</a:t>
            </a:fld>
            <a:endParaRPr lang="zh-CN" alt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6974"/>
            <a:ext cx="4792345" cy="444352"/>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体验：微软认知服务(Speech)</a:t>
            </a:r>
          </a:p>
        </p:txBody>
      </p:sp>
      <p:sp>
        <p:nvSpPr>
          <p:cNvPr id="5" name="object 5"/>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73</a:t>
            </a:fld>
            <a:endParaRPr spc="-25" dirty="0"/>
          </a:p>
        </p:txBody>
      </p:sp>
      <p:sp>
        <p:nvSpPr>
          <p:cNvPr id="3" name="object 3"/>
          <p:cNvSpPr txBox="1"/>
          <p:nvPr/>
        </p:nvSpPr>
        <p:spPr>
          <a:xfrm>
            <a:off x="261010" y="940689"/>
            <a:ext cx="11446510" cy="5824671"/>
          </a:xfrm>
          <a:prstGeom prst="rect">
            <a:avLst/>
          </a:prstGeom>
        </p:spPr>
        <p:txBody>
          <a:bodyPr vert="horz" wrap="square" lIns="0" tIns="12700" rIns="0" bIns="0" rtlCol="0">
            <a:spAutoFit/>
          </a:bodyPr>
          <a:lstStyle/>
          <a:p>
            <a:pPr marL="241300" indent="-228600">
              <a:lnSpc>
                <a:spcPct val="100000"/>
              </a:lnSpc>
              <a:spcBef>
                <a:spcPts val="100"/>
              </a:spcBef>
              <a:buFont typeface="Arial"/>
              <a:buChar char="•"/>
              <a:tabLst>
                <a:tab pos="241300" algn="l"/>
              </a:tabLst>
            </a:pPr>
            <a:r>
              <a:rPr sz="2400" spc="-10" dirty="0">
                <a:latin typeface="微软雅黑"/>
                <a:cs typeface="微软雅黑"/>
              </a:rPr>
              <a:t>语音转文本：</a:t>
            </a:r>
            <a:endParaRPr sz="2400" dirty="0">
              <a:latin typeface="微软雅黑"/>
              <a:cs typeface="微软雅黑"/>
            </a:endParaRPr>
          </a:p>
          <a:p>
            <a:pPr marL="698500" lvl="1" indent="-229235">
              <a:lnSpc>
                <a:spcPct val="100000"/>
              </a:lnSpc>
              <a:spcBef>
                <a:spcPts val="40"/>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3"/>
              </a:rPr>
              <a:t>https://azure.microsoft.com/zh-</a:t>
            </a:r>
            <a:r>
              <a:rPr sz="2000" u="sng" spc="-10" dirty="0">
                <a:solidFill>
                  <a:srgbClr val="0462C1"/>
                </a:solidFill>
                <a:uFill>
                  <a:solidFill>
                    <a:srgbClr val="0462C1"/>
                  </a:solidFill>
                </a:uFill>
                <a:latin typeface="微软雅黑"/>
                <a:cs typeface="微软雅黑"/>
                <a:hlinkClick r:id="rId3"/>
              </a:rPr>
              <a:t>cn/services/cognitive-services/speech-to-text/</a:t>
            </a:r>
            <a:endParaRPr sz="2000" dirty="0">
              <a:latin typeface="微软雅黑"/>
              <a:cs typeface="微软雅黑"/>
            </a:endParaRPr>
          </a:p>
          <a:p>
            <a:pPr marL="241300" indent="-228600">
              <a:lnSpc>
                <a:spcPct val="100000"/>
              </a:lnSpc>
              <a:spcBef>
                <a:spcPts val="415"/>
              </a:spcBef>
              <a:buFont typeface="Arial"/>
              <a:buChar char="•"/>
              <a:tabLst>
                <a:tab pos="241300" algn="l"/>
              </a:tabLst>
            </a:pPr>
            <a:r>
              <a:rPr sz="2400" spc="-10" dirty="0">
                <a:latin typeface="微软雅黑"/>
                <a:cs typeface="微软雅黑"/>
              </a:rPr>
              <a:t>文本转语音：</a:t>
            </a:r>
            <a:endParaRPr sz="2400" dirty="0">
              <a:latin typeface="微软雅黑"/>
              <a:cs typeface="微软雅黑"/>
            </a:endParaRPr>
          </a:p>
          <a:p>
            <a:pPr marL="698500" lvl="1" indent="-229235">
              <a:lnSpc>
                <a:spcPct val="100000"/>
              </a:lnSpc>
              <a:spcBef>
                <a:spcPts val="40"/>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4"/>
              </a:rPr>
              <a:t>https://azure.microsoft.com/zh-</a:t>
            </a:r>
            <a:r>
              <a:rPr sz="2000" u="sng" spc="-10" dirty="0">
                <a:solidFill>
                  <a:srgbClr val="0462C1"/>
                </a:solidFill>
                <a:uFill>
                  <a:solidFill>
                    <a:srgbClr val="0462C1"/>
                  </a:solidFill>
                </a:uFill>
                <a:latin typeface="微软雅黑"/>
                <a:cs typeface="微软雅黑"/>
                <a:hlinkClick r:id="rId4"/>
              </a:rPr>
              <a:t>cn/services/cognitive-</a:t>
            </a:r>
            <a:r>
              <a:rPr sz="2000" u="sng" spc="-20" dirty="0">
                <a:solidFill>
                  <a:srgbClr val="0462C1"/>
                </a:solidFill>
                <a:uFill>
                  <a:solidFill>
                    <a:srgbClr val="0462C1"/>
                  </a:solidFill>
                </a:uFill>
                <a:latin typeface="微软雅黑"/>
                <a:cs typeface="微软雅黑"/>
                <a:hlinkClick r:id="rId4"/>
              </a:rPr>
              <a:t>services/text-</a:t>
            </a:r>
            <a:r>
              <a:rPr sz="2000" u="sng" spc="-10" dirty="0">
                <a:solidFill>
                  <a:srgbClr val="0462C1"/>
                </a:solidFill>
                <a:uFill>
                  <a:solidFill>
                    <a:srgbClr val="0462C1"/>
                  </a:solidFill>
                </a:uFill>
                <a:latin typeface="微软雅黑"/>
                <a:cs typeface="微软雅黑"/>
                <a:hlinkClick r:id="rId4"/>
              </a:rPr>
              <a:t>to-speech/</a:t>
            </a:r>
            <a:endParaRPr sz="2000" dirty="0">
              <a:latin typeface="微软雅黑"/>
              <a:cs typeface="微软雅黑"/>
            </a:endParaRPr>
          </a:p>
          <a:p>
            <a:pPr marL="241300" indent="-228600">
              <a:lnSpc>
                <a:spcPct val="100000"/>
              </a:lnSpc>
              <a:spcBef>
                <a:spcPts val="395"/>
              </a:spcBef>
              <a:buFont typeface="Arial"/>
              <a:buChar char="•"/>
              <a:tabLst>
                <a:tab pos="241300" algn="l"/>
              </a:tabLst>
            </a:pPr>
            <a:r>
              <a:rPr sz="2400" spc="-10" dirty="0">
                <a:latin typeface="微软雅黑"/>
                <a:cs typeface="微软雅黑"/>
              </a:rPr>
              <a:t>说话人验证及识别：</a:t>
            </a:r>
            <a:endParaRPr sz="2400" dirty="0">
              <a:latin typeface="微软雅黑"/>
              <a:cs typeface="微软雅黑"/>
            </a:endParaRPr>
          </a:p>
          <a:p>
            <a:pPr marL="698500" lvl="1" indent="-229235">
              <a:lnSpc>
                <a:spcPct val="100000"/>
              </a:lnSpc>
              <a:spcBef>
                <a:spcPts val="40"/>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5"/>
              </a:rPr>
              <a:t>https://azure.microsoft.com/zh-</a:t>
            </a:r>
            <a:r>
              <a:rPr sz="2000" u="sng" spc="-10" dirty="0">
                <a:solidFill>
                  <a:srgbClr val="0462C1"/>
                </a:solidFill>
                <a:uFill>
                  <a:solidFill>
                    <a:srgbClr val="0462C1"/>
                  </a:solidFill>
                </a:uFill>
                <a:latin typeface="微软雅黑"/>
                <a:cs typeface="微软雅黑"/>
                <a:hlinkClick r:id="rId5"/>
              </a:rPr>
              <a:t>cn/services/cognitive-</a:t>
            </a:r>
            <a:r>
              <a:rPr sz="2000" u="sng" spc="-20" dirty="0">
                <a:solidFill>
                  <a:srgbClr val="0462C1"/>
                </a:solidFill>
                <a:uFill>
                  <a:solidFill>
                    <a:srgbClr val="0462C1"/>
                  </a:solidFill>
                </a:uFill>
                <a:latin typeface="微软雅黑"/>
                <a:cs typeface="微软雅黑"/>
                <a:hlinkClick r:id="rId5"/>
              </a:rPr>
              <a:t>services/speaker-</a:t>
            </a:r>
            <a:r>
              <a:rPr sz="2000" u="sng" spc="-10" dirty="0">
                <a:solidFill>
                  <a:srgbClr val="0462C1"/>
                </a:solidFill>
                <a:uFill>
                  <a:solidFill>
                    <a:srgbClr val="0462C1"/>
                  </a:solidFill>
                </a:uFill>
                <a:latin typeface="微软雅黑"/>
                <a:cs typeface="微软雅黑"/>
                <a:hlinkClick r:id="rId5"/>
              </a:rPr>
              <a:t>recognition</a:t>
            </a:r>
            <a:endParaRPr sz="2000" dirty="0">
              <a:latin typeface="微软雅黑"/>
              <a:cs typeface="微软雅黑"/>
            </a:endParaRPr>
          </a:p>
          <a:p>
            <a:pPr marL="241300" indent="-228600">
              <a:lnSpc>
                <a:spcPct val="100000"/>
              </a:lnSpc>
              <a:spcBef>
                <a:spcPts val="420"/>
              </a:spcBef>
              <a:buFont typeface="Arial"/>
              <a:buChar char="•"/>
              <a:tabLst>
                <a:tab pos="241300" algn="l"/>
              </a:tabLst>
            </a:pPr>
            <a:r>
              <a:rPr sz="2400" spc="-15" dirty="0">
                <a:latin typeface="微软雅黑"/>
                <a:cs typeface="微软雅黑"/>
              </a:rPr>
              <a:t>实时翻译</a:t>
            </a:r>
            <a:endParaRPr sz="2400" dirty="0">
              <a:latin typeface="微软雅黑"/>
              <a:cs typeface="微软雅黑"/>
            </a:endParaRPr>
          </a:p>
          <a:p>
            <a:pPr marL="241300" indent="-228600">
              <a:lnSpc>
                <a:spcPct val="100000"/>
              </a:lnSpc>
              <a:spcBef>
                <a:spcPts val="405"/>
              </a:spcBef>
              <a:buFont typeface="Arial"/>
              <a:buChar char="•"/>
              <a:tabLst>
                <a:tab pos="241300" algn="l"/>
              </a:tabLst>
            </a:pPr>
            <a:r>
              <a:rPr sz="2400" spc="-20" dirty="0">
                <a:latin typeface="微软雅黑"/>
                <a:cs typeface="微软雅黑"/>
              </a:rPr>
              <a:t>语音翻译</a:t>
            </a:r>
            <a:endParaRPr sz="2400" dirty="0">
              <a:latin typeface="微软雅黑"/>
              <a:cs typeface="微软雅黑"/>
            </a:endParaRPr>
          </a:p>
          <a:p>
            <a:pPr marL="241300" indent="-228600">
              <a:lnSpc>
                <a:spcPct val="100000"/>
              </a:lnSpc>
              <a:spcBef>
                <a:spcPts val="434"/>
              </a:spcBef>
              <a:buFont typeface="Arial"/>
              <a:buChar char="•"/>
              <a:tabLst>
                <a:tab pos="241300" algn="l"/>
              </a:tabLst>
            </a:pPr>
            <a:r>
              <a:rPr sz="2400" spc="-10" dirty="0">
                <a:latin typeface="微软雅黑"/>
                <a:cs typeface="微软雅黑"/>
              </a:rPr>
              <a:t>从文本中提取信息</a:t>
            </a:r>
            <a:endParaRPr sz="2400" dirty="0">
              <a:latin typeface="微软雅黑"/>
              <a:cs typeface="微软雅黑"/>
            </a:endParaRPr>
          </a:p>
          <a:p>
            <a:pPr marL="698500" lvl="1" indent="-229235">
              <a:lnSpc>
                <a:spcPct val="100000"/>
              </a:lnSpc>
              <a:spcBef>
                <a:spcPts val="40"/>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6"/>
              </a:rPr>
              <a:t>https://azure.microsoft.com/zh-</a:t>
            </a:r>
            <a:r>
              <a:rPr sz="2000" u="sng" spc="-10" dirty="0">
                <a:solidFill>
                  <a:srgbClr val="0462C1"/>
                </a:solidFill>
                <a:uFill>
                  <a:solidFill>
                    <a:srgbClr val="0462C1"/>
                  </a:solidFill>
                </a:uFill>
                <a:latin typeface="微软雅黑"/>
                <a:cs typeface="微软雅黑"/>
                <a:hlinkClick r:id="rId6"/>
              </a:rPr>
              <a:t>cn/services/cognitive-</a:t>
            </a:r>
            <a:r>
              <a:rPr sz="2000" u="sng" spc="-20" dirty="0">
                <a:solidFill>
                  <a:srgbClr val="0462C1"/>
                </a:solidFill>
                <a:uFill>
                  <a:solidFill>
                    <a:srgbClr val="0462C1"/>
                  </a:solidFill>
                </a:uFill>
                <a:latin typeface="微软雅黑"/>
                <a:cs typeface="微软雅黑"/>
                <a:hlinkClick r:id="rId6"/>
              </a:rPr>
              <a:t>services/text-</a:t>
            </a:r>
            <a:r>
              <a:rPr sz="2000" u="sng" spc="-10" dirty="0">
                <a:solidFill>
                  <a:srgbClr val="0462C1"/>
                </a:solidFill>
                <a:uFill>
                  <a:solidFill>
                    <a:srgbClr val="0462C1"/>
                  </a:solidFill>
                </a:uFill>
                <a:latin typeface="微软雅黑"/>
                <a:cs typeface="微软雅黑"/>
                <a:hlinkClick r:id="rId6"/>
              </a:rPr>
              <a:t>analytics/</a:t>
            </a:r>
            <a:endParaRPr sz="2000" dirty="0">
              <a:latin typeface="微软雅黑"/>
              <a:cs typeface="微软雅黑"/>
            </a:endParaRPr>
          </a:p>
          <a:p>
            <a:pPr marL="241300" indent="-228600">
              <a:lnSpc>
                <a:spcPct val="100000"/>
              </a:lnSpc>
              <a:spcBef>
                <a:spcPts val="420"/>
              </a:spcBef>
              <a:buFont typeface="Arial"/>
              <a:buChar char="•"/>
              <a:tabLst>
                <a:tab pos="241300" algn="l"/>
              </a:tabLst>
            </a:pPr>
            <a:r>
              <a:rPr sz="2400" spc="-15" dirty="0" err="1">
                <a:latin typeface="微软雅黑"/>
                <a:cs typeface="微软雅黑"/>
              </a:rPr>
              <a:t>语言理解</a:t>
            </a:r>
            <a:endParaRPr sz="2400" dirty="0">
              <a:latin typeface="微软雅黑"/>
              <a:cs typeface="微软雅黑"/>
            </a:endParaRPr>
          </a:p>
          <a:p>
            <a:pPr marL="698500" lvl="1" indent="-229235">
              <a:lnSpc>
                <a:spcPts val="2160"/>
              </a:lnSpc>
              <a:spcBef>
                <a:spcPts val="15"/>
              </a:spcBef>
              <a:buClr>
                <a:srgbClr val="000000"/>
              </a:buClr>
              <a:buFont typeface="Arial"/>
              <a:buChar char="•"/>
              <a:tabLst>
                <a:tab pos="698500" algn="l"/>
                <a:tab pos="699135" algn="l"/>
              </a:tabLst>
            </a:pPr>
            <a:r>
              <a:rPr sz="2000" u="sng" spc="-20" dirty="0">
                <a:solidFill>
                  <a:srgbClr val="0462C1"/>
                </a:solidFill>
                <a:uFill>
                  <a:solidFill>
                    <a:srgbClr val="0462C1"/>
                  </a:solidFill>
                </a:uFill>
                <a:latin typeface="微软雅黑"/>
                <a:cs typeface="微软雅黑"/>
                <a:hlinkClick r:id="rId7"/>
              </a:rPr>
              <a:t>https://azure.microsoft.com/zh-</a:t>
            </a:r>
            <a:r>
              <a:rPr sz="2000" u="sng" spc="-10" dirty="0">
                <a:solidFill>
                  <a:srgbClr val="0462C1"/>
                </a:solidFill>
                <a:uFill>
                  <a:solidFill>
                    <a:srgbClr val="0462C1"/>
                  </a:solidFill>
                </a:uFill>
                <a:latin typeface="微软雅黑"/>
                <a:cs typeface="微软雅黑"/>
                <a:hlinkClick r:id="rId7"/>
              </a:rPr>
              <a:t>cn/services/cognitive-services/language-understanding-</a:t>
            </a:r>
            <a:endParaRPr sz="2000" dirty="0">
              <a:latin typeface="微软雅黑"/>
              <a:cs typeface="微软雅黑"/>
            </a:endParaRPr>
          </a:p>
          <a:p>
            <a:pPr marL="698500">
              <a:lnSpc>
                <a:spcPts val="2160"/>
              </a:lnSpc>
            </a:pPr>
            <a:r>
              <a:rPr sz="2000" u="sng" spc="-30" dirty="0">
                <a:solidFill>
                  <a:srgbClr val="0462C1"/>
                </a:solidFill>
                <a:uFill>
                  <a:solidFill>
                    <a:srgbClr val="0462C1"/>
                  </a:solidFill>
                </a:uFill>
                <a:latin typeface="微软雅黑"/>
                <a:cs typeface="微软雅黑"/>
                <a:hlinkClick r:id="rId8"/>
              </a:rPr>
              <a:t>intelligent-</a:t>
            </a:r>
            <a:r>
              <a:rPr sz="2000" u="sng" spc="-10" dirty="0">
                <a:solidFill>
                  <a:srgbClr val="0462C1"/>
                </a:solidFill>
                <a:uFill>
                  <a:solidFill>
                    <a:srgbClr val="0462C1"/>
                  </a:solidFill>
                </a:uFill>
                <a:latin typeface="微软雅黑"/>
                <a:cs typeface="微软雅黑"/>
                <a:hlinkClick r:id="rId8"/>
              </a:rPr>
              <a:t>service/</a:t>
            </a:r>
            <a:endParaRPr sz="2000" dirty="0">
              <a:latin typeface="微软雅黑"/>
              <a:cs typeface="微软雅黑"/>
            </a:endParaRPr>
          </a:p>
          <a:p>
            <a:pPr marL="241300" indent="-228600">
              <a:lnSpc>
                <a:spcPct val="100000"/>
              </a:lnSpc>
              <a:spcBef>
                <a:spcPts val="415"/>
              </a:spcBef>
              <a:buFont typeface="Arial"/>
              <a:buChar char="•"/>
              <a:tabLst>
                <a:tab pos="241300" algn="l"/>
              </a:tabLst>
            </a:pPr>
            <a:r>
              <a:rPr sz="2400" spc="-20" dirty="0" err="1">
                <a:latin typeface="微软雅黑"/>
                <a:cs typeface="微软雅黑"/>
              </a:rPr>
              <a:t>内容审查</a:t>
            </a:r>
            <a:endParaRPr lang="en-US" sz="2400" spc="-20" dirty="0">
              <a:latin typeface="微软雅黑"/>
              <a:cs typeface="微软雅黑"/>
            </a:endParaRPr>
          </a:p>
          <a:p>
            <a:pPr marL="698500" lvl="1" indent="-229235">
              <a:lnSpc>
                <a:spcPts val="2160"/>
              </a:lnSpc>
              <a:spcBef>
                <a:spcPts val="15"/>
              </a:spcBef>
              <a:buClr>
                <a:srgbClr val="000000"/>
              </a:buClr>
              <a:buFont typeface="Arial"/>
              <a:buChar char="•"/>
              <a:tabLst>
                <a:tab pos="698500" algn="l"/>
                <a:tab pos="699135" algn="l"/>
              </a:tabLst>
            </a:pPr>
            <a:r>
              <a:rPr lang="en-US" altLang="zh-CN" sz="2000" u="sng" spc="-10" dirty="0">
                <a:solidFill>
                  <a:srgbClr val="0462C1"/>
                </a:solidFill>
                <a:uFill>
                  <a:solidFill>
                    <a:srgbClr val="0462C1"/>
                  </a:solidFill>
                </a:uFill>
                <a:latin typeface="微软雅黑"/>
                <a:cs typeface="微软雅黑"/>
              </a:rPr>
              <a:t>…</a:t>
            </a:r>
            <a:endParaRPr lang="en-US" altLang="zh-CN" sz="2000" dirty="0">
              <a:latin typeface="微软雅黑"/>
              <a:cs typeface="微软雅黑"/>
            </a:endParaRPr>
          </a:p>
          <a:p>
            <a:pPr marL="12700">
              <a:lnSpc>
                <a:spcPct val="100000"/>
              </a:lnSpc>
              <a:spcBef>
                <a:spcPts val="415"/>
              </a:spcBef>
              <a:tabLst>
                <a:tab pos="241300" algn="l"/>
              </a:tabLst>
            </a:pPr>
            <a:endParaRPr lang="en-US" sz="2400" spc="-20" dirty="0">
              <a:latin typeface="微软雅黑"/>
              <a:cs typeface="微软雅黑"/>
            </a:endParaRPr>
          </a:p>
        </p:txBody>
      </p:sp>
      <p:sp>
        <p:nvSpPr>
          <p:cNvPr id="6" name="日期占位符 5">
            <a:extLst>
              <a:ext uri="{FF2B5EF4-FFF2-40B4-BE49-F238E27FC236}">
                <a16:creationId xmlns:a16="http://schemas.microsoft.com/office/drawing/2014/main" id="{306B956E-733A-8DD9-D4C0-C1C7DD11B0B0}"/>
              </a:ext>
            </a:extLst>
          </p:cNvPr>
          <p:cNvSpPr>
            <a:spLocks noGrp="1"/>
          </p:cNvSpPr>
          <p:nvPr>
            <p:ph type="dt" sz="half" idx="10"/>
          </p:nvPr>
        </p:nvSpPr>
        <p:spPr/>
        <p:txBody>
          <a:bodyPr/>
          <a:lstStyle/>
          <a:p>
            <a:fld id="{8356E4BF-B751-44D0-9FC1-8D44E0C58FF9}" type="datetime1">
              <a:rPr lang="en-US" altLang="zh-CN" smtClean="0"/>
              <a:t>6/28/2023</a:t>
            </a:fld>
            <a:endParaRPr lang="zh-CN"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1217930" cy="453390"/>
          </a:xfrm>
          <a:prstGeom prst="rect">
            <a:avLst/>
          </a:prstGeom>
        </p:spPr>
        <p:txBody>
          <a:bodyPr vert="horz" wrap="square" lIns="0" tIns="13335" rIns="0" bIns="0" rtlCol="0">
            <a:spAutoFit/>
          </a:bodyPr>
          <a:lstStyle/>
          <a:p>
            <a:pPr marL="12700">
              <a:lnSpc>
                <a:spcPct val="100000"/>
              </a:lnSpc>
              <a:spcBef>
                <a:spcPts val="105"/>
              </a:spcBef>
            </a:pPr>
            <a:r>
              <a:rPr spc="-10" dirty="0">
                <a:solidFill>
                  <a:schemeClr val="tx1"/>
                </a:solidFill>
                <a:cs typeface="+mj-cs"/>
              </a:rPr>
              <a:t>VR/AR</a:t>
            </a:r>
          </a:p>
        </p:txBody>
      </p:sp>
      <p:pic>
        <p:nvPicPr>
          <p:cNvPr id="3" name="object 3"/>
          <p:cNvPicPr/>
          <p:nvPr/>
        </p:nvPicPr>
        <p:blipFill>
          <a:blip r:embed="rId3" cstate="print"/>
          <a:stretch>
            <a:fillRect/>
          </a:stretch>
        </p:blipFill>
        <p:spPr>
          <a:xfrm>
            <a:off x="3100872" y="3074502"/>
            <a:ext cx="1587886" cy="299427"/>
          </a:xfrm>
          <a:prstGeom prst="rect">
            <a:avLst/>
          </a:prstGeom>
        </p:spPr>
      </p:pic>
      <p:pic>
        <p:nvPicPr>
          <p:cNvPr id="4" name="object 4"/>
          <p:cNvPicPr/>
          <p:nvPr/>
        </p:nvPicPr>
        <p:blipFill>
          <a:blip r:embed="rId4" cstate="print"/>
          <a:stretch>
            <a:fillRect/>
          </a:stretch>
        </p:blipFill>
        <p:spPr>
          <a:xfrm>
            <a:off x="2599944" y="1216152"/>
            <a:ext cx="2596896" cy="1719072"/>
          </a:xfrm>
          <a:prstGeom prst="rect">
            <a:avLst/>
          </a:prstGeom>
        </p:spPr>
      </p:pic>
      <p:grpSp>
        <p:nvGrpSpPr>
          <p:cNvPr id="5" name="object 5"/>
          <p:cNvGrpSpPr/>
          <p:nvPr/>
        </p:nvGrpSpPr>
        <p:grpSpPr>
          <a:xfrm>
            <a:off x="2743295" y="4342989"/>
            <a:ext cx="2386965" cy="2058035"/>
            <a:chOff x="2743295" y="4342989"/>
            <a:chExt cx="2386965" cy="2058035"/>
          </a:xfrm>
        </p:grpSpPr>
        <p:pic>
          <p:nvPicPr>
            <p:cNvPr id="6" name="object 6"/>
            <p:cNvPicPr/>
            <p:nvPr/>
          </p:nvPicPr>
          <p:blipFill>
            <a:blip r:embed="rId5" cstate="print"/>
            <a:stretch>
              <a:fillRect/>
            </a:stretch>
          </p:blipFill>
          <p:spPr>
            <a:xfrm>
              <a:off x="2743295" y="4342989"/>
              <a:ext cx="2386581" cy="1405538"/>
            </a:xfrm>
            <a:prstGeom prst="rect">
              <a:avLst/>
            </a:prstGeom>
          </p:spPr>
        </p:pic>
        <p:pic>
          <p:nvPicPr>
            <p:cNvPr id="7" name="object 7"/>
            <p:cNvPicPr/>
            <p:nvPr/>
          </p:nvPicPr>
          <p:blipFill>
            <a:blip r:embed="rId6" cstate="print"/>
            <a:stretch>
              <a:fillRect/>
            </a:stretch>
          </p:blipFill>
          <p:spPr>
            <a:xfrm>
              <a:off x="2883408" y="5785104"/>
              <a:ext cx="2164079" cy="615696"/>
            </a:xfrm>
            <a:prstGeom prst="rect">
              <a:avLst/>
            </a:prstGeom>
          </p:spPr>
        </p:pic>
      </p:grpSp>
      <p:sp>
        <p:nvSpPr>
          <p:cNvPr id="8" name="object 8"/>
          <p:cNvSpPr txBox="1"/>
          <p:nvPr/>
        </p:nvSpPr>
        <p:spPr>
          <a:xfrm>
            <a:off x="7919084" y="6126581"/>
            <a:ext cx="1244600" cy="391160"/>
          </a:xfrm>
          <a:prstGeom prst="rect">
            <a:avLst/>
          </a:prstGeom>
        </p:spPr>
        <p:txBody>
          <a:bodyPr vert="horz" wrap="square" lIns="0" tIns="12700" rIns="0" bIns="0" rtlCol="0">
            <a:spAutoFit/>
          </a:bodyPr>
          <a:lstStyle/>
          <a:p>
            <a:pPr marL="12700">
              <a:lnSpc>
                <a:spcPct val="100000"/>
              </a:lnSpc>
              <a:spcBef>
                <a:spcPts val="100"/>
              </a:spcBef>
            </a:pPr>
            <a:r>
              <a:rPr sz="2400" b="1" spc="-15" dirty="0">
                <a:solidFill>
                  <a:srgbClr val="44536A"/>
                </a:solidFill>
                <a:latin typeface="微软雅黑"/>
                <a:cs typeface="微软雅黑"/>
              </a:rPr>
              <a:t>智能手机</a:t>
            </a:r>
            <a:endParaRPr sz="2400">
              <a:latin typeface="微软雅黑"/>
              <a:cs typeface="微软雅黑"/>
            </a:endParaRPr>
          </a:p>
        </p:txBody>
      </p:sp>
      <p:pic>
        <p:nvPicPr>
          <p:cNvPr id="9" name="object 9"/>
          <p:cNvPicPr/>
          <p:nvPr/>
        </p:nvPicPr>
        <p:blipFill>
          <a:blip r:embed="rId7" cstate="print"/>
          <a:stretch>
            <a:fillRect/>
          </a:stretch>
        </p:blipFill>
        <p:spPr>
          <a:xfrm>
            <a:off x="6726935" y="4273296"/>
            <a:ext cx="3364991" cy="1676400"/>
          </a:xfrm>
          <a:prstGeom prst="rect">
            <a:avLst/>
          </a:prstGeom>
        </p:spPr>
      </p:pic>
      <p:pic>
        <p:nvPicPr>
          <p:cNvPr id="10" name="object 10"/>
          <p:cNvPicPr/>
          <p:nvPr/>
        </p:nvPicPr>
        <p:blipFill>
          <a:blip r:embed="rId8" cstate="print"/>
          <a:stretch>
            <a:fillRect/>
          </a:stretch>
        </p:blipFill>
        <p:spPr>
          <a:xfrm>
            <a:off x="7009467" y="1167090"/>
            <a:ext cx="2820815" cy="1798614"/>
          </a:xfrm>
          <a:prstGeom prst="rect">
            <a:avLst/>
          </a:prstGeom>
        </p:spPr>
      </p:pic>
      <p:pic>
        <p:nvPicPr>
          <p:cNvPr id="11" name="object 11"/>
          <p:cNvPicPr/>
          <p:nvPr/>
        </p:nvPicPr>
        <p:blipFill>
          <a:blip r:embed="rId9" cstate="print"/>
          <a:stretch>
            <a:fillRect/>
          </a:stretch>
        </p:blipFill>
        <p:spPr>
          <a:xfrm>
            <a:off x="7010400" y="3096767"/>
            <a:ext cx="2484120" cy="518160"/>
          </a:xfrm>
          <a:prstGeom prst="rect">
            <a:avLst/>
          </a:prstGeom>
        </p:spPr>
      </p:pic>
      <p:sp>
        <p:nvSpPr>
          <p:cNvPr id="13" name="object 13"/>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74</a:t>
            </a:fld>
            <a:endParaRPr spc="-25" dirty="0"/>
          </a:p>
        </p:txBody>
      </p:sp>
      <p:sp>
        <p:nvSpPr>
          <p:cNvPr id="14" name="日期占位符 13">
            <a:extLst>
              <a:ext uri="{FF2B5EF4-FFF2-40B4-BE49-F238E27FC236}">
                <a16:creationId xmlns:a16="http://schemas.microsoft.com/office/drawing/2014/main" id="{17958611-4729-4FA3-E404-FB94722D1C07}"/>
              </a:ext>
            </a:extLst>
          </p:cNvPr>
          <p:cNvSpPr>
            <a:spLocks noGrp="1"/>
          </p:cNvSpPr>
          <p:nvPr>
            <p:ph type="dt" sz="half" idx="6"/>
          </p:nvPr>
        </p:nvSpPr>
        <p:spPr/>
        <p:txBody>
          <a:bodyPr/>
          <a:lstStyle/>
          <a:p>
            <a:fld id="{ACC84CA8-5665-463A-B71B-9A2CDD7C51BC}" type="datetime1">
              <a:rPr lang="en-US" altLang="zh-CN" smtClean="0"/>
              <a:t>6/28/2023</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6974"/>
            <a:ext cx="3235325" cy="444352"/>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演示：混合增强现实</a:t>
            </a:r>
          </a:p>
        </p:txBody>
      </p:sp>
      <p:sp>
        <p:nvSpPr>
          <p:cNvPr id="3" name="object 3"/>
          <p:cNvSpPr/>
          <p:nvPr/>
        </p:nvSpPr>
        <p:spPr>
          <a:xfrm>
            <a:off x="5652910" y="3086169"/>
            <a:ext cx="789305" cy="686435"/>
          </a:xfrm>
          <a:custGeom>
            <a:avLst/>
            <a:gdLst/>
            <a:ahLst/>
            <a:cxnLst/>
            <a:rect l="l" t="t" r="r" b="b"/>
            <a:pathLst>
              <a:path w="789304" h="686435">
                <a:moveTo>
                  <a:pt x="749785" y="0"/>
                </a:moveTo>
                <a:lnTo>
                  <a:pt x="0" y="133430"/>
                </a:lnTo>
                <a:lnTo>
                  <a:pt x="24770" y="273533"/>
                </a:lnTo>
                <a:lnTo>
                  <a:pt x="26676" y="648085"/>
                </a:lnTo>
                <a:lnTo>
                  <a:pt x="49987" y="683200"/>
                </a:lnTo>
                <a:lnTo>
                  <a:pt x="750738" y="686209"/>
                </a:lnTo>
                <a:lnTo>
                  <a:pt x="765535" y="683200"/>
                </a:lnTo>
                <a:lnTo>
                  <a:pt x="777652" y="675010"/>
                </a:lnTo>
                <a:lnTo>
                  <a:pt x="785839" y="662888"/>
                </a:lnTo>
                <a:lnTo>
                  <a:pt x="788846" y="648085"/>
                </a:lnTo>
                <a:lnTo>
                  <a:pt x="788846" y="486062"/>
                </a:lnTo>
                <a:lnTo>
                  <a:pt x="179110" y="486062"/>
                </a:lnTo>
                <a:lnTo>
                  <a:pt x="179110" y="371700"/>
                </a:lnTo>
                <a:lnTo>
                  <a:pt x="788846" y="371700"/>
                </a:lnTo>
                <a:lnTo>
                  <a:pt x="788846" y="247800"/>
                </a:lnTo>
                <a:lnTo>
                  <a:pt x="227698" y="247800"/>
                </a:lnTo>
                <a:lnTo>
                  <a:pt x="319159"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9"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79" y="199193"/>
                </a:lnTo>
                <a:lnTo>
                  <a:pt x="283908" y="199193"/>
                </a:lnTo>
                <a:lnTo>
                  <a:pt x="335846" y="124853"/>
                </a:lnTo>
                <a:close/>
              </a:path>
              <a:path w="789304" h="686435">
                <a:moveTo>
                  <a:pt x="491139" y="97213"/>
                </a:moveTo>
                <a:lnTo>
                  <a:pt x="421099" y="97213"/>
                </a:lnTo>
                <a:lnTo>
                  <a:pt x="359172" y="185850"/>
                </a:lnTo>
                <a:lnTo>
                  <a:pt x="283908" y="199193"/>
                </a:lnTo>
                <a:lnTo>
                  <a:pt x="502079"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4"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4" name="object 4"/>
          <p:cNvSpPr txBox="1"/>
          <p:nvPr/>
        </p:nvSpPr>
        <p:spPr>
          <a:xfrm>
            <a:off x="5194553" y="3969766"/>
            <a:ext cx="182943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Calibri"/>
                <a:cs typeface="Calibri"/>
              </a:rPr>
              <a:t>Microsoft</a:t>
            </a:r>
            <a:r>
              <a:rPr sz="1800" spc="-65" dirty="0">
                <a:latin typeface="Calibri"/>
                <a:cs typeface="Calibri"/>
              </a:rPr>
              <a:t> </a:t>
            </a:r>
            <a:r>
              <a:rPr sz="1800" spc="-10" dirty="0">
                <a:latin typeface="Calibri"/>
                <a:cs typeface="Calibri"/>
              </a:rPr>
              <a:t>HoloLens</a:t>
            </a:r>
            <a:endParaRPr sz="1800">
              <a:latin typeface="Calibri"/>
              <a:cs typeface="Calibri"/>
            </a:endParaRPr>
          </a:p>
        </p:txBody>
      </p:sp>
      <p:sp>
        <p:nvSpPr>
          <p:cNvPr id="6" name="object 6"/>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75</a:t>
            </a:fld>
            <a:endParaRPr spc="-25" dirty="0"/>
          </a:p>
        </p:txBody>
      </p:sp>
      <p:sp>
        <p:nvSpPr>
          <p:cNvPr id="7" name="日期占位符 6">
            <a:extLst>
              <a:ext uri="{FF2B5EF4-FFF2-40B4-BE49-F238E27FC236}">
                <a16:creationId xmlns:a16="http://schemas.microsoft.com/office/drawing/2014/main" id="{70DAC516-DAD4-1DCC-69C1-E6C1567EC528}"/>
              </a:ext>
            </a:extLst>
          </p:cNvPr>
          <p:cNvSpPr>
            <a:spLocks noGrp="1"/>
          </p:cNvSpPr>
          <p:nvPr>
            <p:ph type="dt" sz="half" idx="10"/>
          </p:nvPr>
        </p:nvSpPr>
        <p:spPr/>
        <p:txBody>
          <a:bodyPr/>
          <a:lstStyle/>
          <a:p>
            <a:fld id="{CADD7D11-0F00-4145-825C-7E51353CA562}" type="datetime1">
              <a:rPr lang="en-US" altLang="zh-CN" smtClean="0"/>
              <a:t>6/28/2023</a:t>
            </a:fld>
            <a:endParaRPr lang="zh-CN" alt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3235325" cy="453390"/>
          </a:xfrm>
          <a:prstGeom prst="rect">
            <a:avLst/>
          </a:prstGeom>
        </p:spPr>
        <p:txBody>
          <a:bodyPr vert="horz" wrap="square" lIns="0" tIns="13335" rIns="0" bIns="0" rtlCol="0">
            <a:spAutoFit/>
          </a:bodyPr>
          <a:lstStyle/>
          <a:p>
            <a:pPr marL="12700">
              <a:lnSpc>
                <a:spcPct val="100000"/>
              </a:lnSpc>
              <a:spcBef>
                <a:spcPts val="105"/>
              </a:spcBef>
            </a:pPr>
            <a:r>
              <a:rPr spc="-10" dirty="0">
                <a:solidFill>
                  <a:schemeClr val="tx1"/>
                </a:solidFill>
                <a:cs typeface="+mj-cs"/>
              </a:rPr>
              <a:t>机器人：服务机器人</a:t>
            </a:r>
          </a:p>
        </p:txBody>
      </p:sp>
      <p:pic>
        <p:nvPicPr>
          <p:cNvPr id="3" name="object 3"/>
          <p:cNvPicPr/>
          <p:nvPr/>
        </p:nvPicPr>
        <p:blipFill>
          <a:blip r:embed="rId3" cstate="print"/>
          <a:stretch>
            <a:fillRect/>
          </a:stretch>
        </p:blipFill>
        <p:spPr>
          <a:xfrm>
            <a:off x="1873194" y="2502407"/>
            <a:ext cx="8475279" cy="2212351"/>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76</a:t>
            </a:fld>
            <a:endParaRPr spc="-25" dirty="0"/>
          </a:p>
        </p:txBody>
      </p:sp>
      <p:sp>
        <p:nvSpPr>
          <p:cNvPr id="6" name="日期占位符 5">
            <a:extLst>
              <a:ext uri="{FF2B5EF4-FFF2-40B4-BE49-F238E27FC236}">
                <a16:creationId xmlns:a16="http://schemas.microsoft.com/office/drawing/2014/main" id="{6A96FD36-1678-E627-D7E8-308D8B8F78F8}"/>
              </a:ext>
            </a:extLst>
          </p:cNvPr>
          <p:cNvSpPr>
            <a:spLocks noGrp="1"/>
          </p:cNvSpPr>
          <p:nvPr>
            <p:ph type="dt" sz="half" idx="6"/>
          </p:nvPr>
        </p:nvSpPr>
        <p:spPr/>
        <p:txBody>
          <a:bodyPr/>
          <a:lstStyle/>
          <a:p>
            <a:fld id="{907BA201-BB6E-41FB-920E-6AC179F20767}" type="datetime1">
              <a:rPr lang="en-US" altLang="zh-CN" smtClean="0"/>
              <a:t>6/28/2023</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3235325" cy="453390"/>
          </a:xfrm>
          <a:prstGeom prst="rect">
            <a:avLst/>
          </a:prstGeom>
        </p:spPr>
        <p:txBody>
          <a:bodyPr vert="horz" wrap="square" lIns="0" tIns="13335" rIns="0" bIns="0" rtlCol="0">
            <a:spAutoFit/>
          </a:bodyPr>
          <a:lstStyle/>
          <a:p>
            <a:pPr marL="12700">
              <a:lnSpc>
                <a:spcPct val="100000"/>
              </a:lnSpc>
              <a:spcBef>
                <a:spcPts val="105"/>
              </a:spcBef>
            </a:pPr>
            <a:r>
              <a:rPr spc="-10" dirty="0">
                <a:solidFill>
                  <a:schemeClr val="tx1"/>
                </a:solidFill>
                <a:cs typeface="+mj-cs"/>
              </a:rPr>
              <a:t>机器人：工业机器人</a:t>
            </a:r>
          </a:p>
        </p:txBody>
      </p:sp>
      <p:grpSp>
        <p:nvGrpSpPr>
          <p:cNvPr id="3" name="object 3"/>
          <p:cNvGrpSpPr/>
          <p:nvPr/>
        </p:nvGrpSpPr>
        <p:grpSpPr>
          <a:xfrm>
            <a:off x="2892551" y="1272571"/>
            <a:ext cx="2895600" cy="5234940"/>
            <a:chOff x="2892551" y="1272571"/>
            <a:chExt cx="2895600" cy="5234940"/>
          </a:xfrm>
        </p:grpSpPr>
        <p:pic>
          <p:nvPicPr>
            <p:cNvPr id="4" name="object 4"/>
            <p:cNvPicPr/>
            <p:nvPr/>
          </p:nvPicPr>
          <p:blipFill>
            <a:blip r:embed="rId3" cstate="print"/>
            <a:stretch>
              <a:fillRect/>
            </a:stretch>
          </p:blipFill>
          <p:spPr>
            <a:xfrm>
              <a:off x="3063632" y="1272571"/>
              <a:ext cx="2601112" cy="2505072"/>
            </a:xfrm>
            <a:prstGeom prst="rect">
              <a:avLst/>
            </a:prstGeom>
          </p:spPr>
        </p:pic>
        <p:pic>
          <p:nvPicPr>
            <p:cNvPr id="5" name="object 5"/>
            <p:cNvPicPr/>
            <p:nvPr/>
          </p:nvPicPr>
          <p:blipFill>
            <a:blip r:embed="rId4" cstate="print"/>
            <a:stretch>
              <a:fillRect/>
            </a:stretch>
          </p:blipFill>
          <p:spPr>
            <a:xfrm>
              <a:off x="2892551" y="3627119"/>
              <a:ext cx="2895600" cy="2880360"/>
            </a:xfrm>
            <a:prstGeom prst="rect">
              <a:avLst/>
            </a:prstGeom>
          </p:spPr>
        </p:pic>
      </p:grpSp>
      <p:grpSp>
        <p:nvGrpSpPr>
          <p:cNvPr id="6" name="object 6"/>
          <p:cNvGrpSpPr/>
          <p:nvPr/>
        </p:nvGrpSpPr>
        <p:grpSpPr>
          <a:xfrm>
            <a:off x="6409944" y="1184339"/>
            <a:ext cx="2895600" cy="5335905"/>
            <a:chOff x="6409944" y="1184339"/>
            <a:chExt cx="2895600" cy="5335905"/>
          </a:xfrm>
        </p:grpSpPr>
        <p:pic>
          <p:nvPicPr>
            <p:cNvPr id="7" name="object 7"/>
            <p:cNvPicPr/>
            <p:nvPr/>
          </p:nvPicPr>
          <p:blipFill>
            <a:blip r:embed="rId5" cstate="print"/>
            <a:stretch>
              <a:fillRect/>
            </a:stretch>
          </p:blipFill>
          <p:spPr>
            <a:xfrm>
              <a:off x="6671656" y="1184339"/>
              <a:ext cx="2447544" cy="2668865"/>
            </a:xfrm>
            <a:prstGeom prst="rect">
              <a:avLst/>
            </a:prstGeom>
          </p:spPr>
        </p:pic>
        <p:pic>
          <p:nvPicPr>
            <p:cNvPr id="8" name="object 8"/>
            <p:cNvPicPr/>
            <p:nvPr/>
          </p:nvPicPr>
          <p:blipFill>
            <a:blip r:embed="rId6" cstate="print"/>
            <a:stretch>
              <a:fillRect/>
            </a:stretch>
          </p:blipFill>
          <p:spPr>
            <a:xfrm>
              <a:off x="6409944" y="3639312"/>
              <a:ext cx="2895600" cy="2880360"/>
            </a:xfrm>
            <a:prstGeom prst="rect">
              <a:avLst/>
            </a:prstGeom>
          </p:spPr>
        </p:pic>
      </p:grpSp>
      <p:sp>
        <p:nvSpPr>
          <p:cNvPr id="10" name="object 10"/>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77</a:t>
            </a:fld>
            <a:endParaRPr spc="-25" dirty="0"/>
          </a:p>
        </p:txBody>
      </p:sp>
      <p:sp>
        <p:nvSpPr>
          <p:cNvPr id="11" name="日期占位符 10">
            <a:extLst>
              <a:ext uri="{FF2B5EF4-FFF2-40B4-BE49-F238E27FC236}">
                <a16:creationId xmlns:a16="http://schemas.microsoft.com/office/drawing/2014/main" id="{0587F7C1-2716-1676-2E83-99592471AD7E}"/>
              </a:ext>
            </a:extLst>
          </p:cNvPr>
          <p:cNvSpPr>
            <a:spLocks noGrp="1"/>
          </p:cNvSpPr>
          <p:nvPr>
            <p:ph type="dt" sz="half" idx="6"/>
          </p:nvPr>
        </p:nvSpPr>
        <p:spPr/>
        <p:txBody>
          <a:bodyPr/>
          <a:lstStyle/>
          <a:p>
            <a:fld id="{E30BE00E-7387-4182-8631-20CFAC2D4F61}" type="datetime1">
              <a:rPr lang="en-US" altLang="zh-CN" smtClean="0"/>
              <a:t>6/28/2023</a:t>
            </a:fld>
            <a:endParaRPr 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4302125" cy="453390"/>
          </a:xfrm>
          <a:prstGeom prst="rect">
            <a:avLst/>
          </a:prstGeom>
        </p:spPr>
        <p:txBody>
          <a:bodyPr vert="horz" wrap="square" lIns="0" tIns="13335" rIns="0" bIns="0" rtlCol="0">
            <a:spAutoFit/>
          </a:bodyPr>
          <a:lstStyle/>
          <a:p>
            <a:pPr marL="12700">
              <a:lnSpc>
                <a:spcPct val="100000"/>
              </a:lnSpc>
              <a:spcBef>
                <a:spcPts val="105"/>
              </a:spcBef>
            </a:pPr>
            <a:r>
              <a:rPr spc="-10" dirty="0">
                <a:solidFill>
                  <a:schemeClr val="tx1"/>
                </a:solidFill>
                <a:cs typeface="+mj-cs"/>
              </a:rPr>
              <a:t>机器人：仿生多用途机器人</a:t>
            </a:r>
          </a:p>
        </p:txBody>
      </p:sp>
      <p:pic>
        <p:nvPicPr>
          <p:cNvPr id="3" name="object 3"/>
          <p:cNvPicPr/>
          <p:nvPr/>
        </p:nvPicPr>
        <p:blipFill>
          <a:blip r:embed="rId3" cstate="print"/>
          <a:stretch>
            <a:fillRect/>
          </a:stretch>
        </p:blipFill>
        <p:spPr>
          <a:xfrm>
            <a:off x="893063" y="1993392"/>
            <a:ext cx="10381488" cy="3252216"/>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78</a:t>
            </a:fld>
            <a:endParaRPr spc="-25" dirty="0"/>
          </a:p>
        </p:txBody>
      </p:sp>
      <p:sp>
        <p:nvSpPr>
          <p:cNvPr id="6" name="日期占位符 5">
            <a:extLst>
              <a:ext uri="{FF2B5EF4-FFF2-40B4-BE49-F238E27FC236}">
                <a16:creationId xmlns:a16="http://schemas.microsoft.com/office/drawing/2014/main" id="{5DD51037-16CE-C73B-36B0-26CFBF7B8309}"/>
              </a:ext>
            </a:extLst>
          </p:cNvPr>
          <p:cNvSpPr>
            <a:spLocks noGrp="1"/>
          </p:cNvSpPr>
          <p:nvPr>
            <p:ph type="dt" sz="half" idx="6"/>
          </p:nvPr>
        </p:nvSpPr>
        <p:spPr/>
        <p:txBody>
          <a:bodyPr/>
          <a:lstStyle/>
          <a:p>
            <a:fld id="{741BD8D3-7682-47A1-88B8-2CB46A06B6B6}" type="datetime1">
              <a:rPr lang="en-US" altLang="zh-CN" smtClean="0"/>
              <a:t>6/28/2023</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6974"/>
            <a:ext cx="2165350" cy="444352"/>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视频：机器人</a:t>
            </a:r>
          </a:p>
        </p:txBody>
      </p:sp>
      <p:sp>
        <p:nvSpPr>
          <p:cNvPr id="3" name="object 3"/>
          <p:cNvSpPr/>
          <p:nvPr/>
        </p:nvSpPr>
        <p:spPr>
          <a:xfrm>
            <a:off x="2257438" y="2970345"/>
            <a:ext cx="789305" cy="686435"/>
          </a:xfrm>
          <a:custGeom>
            <a:avLst/>
            <a:gdLst/>
            <a:ahLst/>
            <a:cxnLst/>
            <a:rect l="l" t="t" r="r" b="b"/>
            <a:pathLst>
              <a:path w="789305" h="686435">
                <a:moveTo>
                  <a:pt x="749785" y="0"/>
                </a:moveTo>
                <a:lnTo>
                  <a:pt x="0" y="133430"/>
                </a:lnTo>
                <a:lnTo>
                  <a:pt x="24770" y="273533"/>
                </a:lnTo>
                <a:lnTo>
                  <a:pt x="26676" y="648085"/>
                </a:lnTo>
                <a:lnTo>
                  <a:pt x="49987" y="683200"/>
                </a:lnTo>
                <a:lnTo>
                  <a:pt x="750738" y="686209"/>
                </a:lnTo>
                <a:lnTo>
                  <a:pt x="765535" y="683200"/>
                </a:lnTo>
                <a:lnTo>
                  <a:pt x="777652" y="675010"/>
                </a:lnTo>
                <a:lnTo>
                  <a:pt x="785839" y="662888"/>
                </a:lnTo>
                <a:lnTo>
                  <a:pt x="788846" y="648085"/>
                </a:lnTo>
                <a:lnTo>
                  <a:pt x="788846" y="486062"/>
                </a:lnTo>
                <a:lnTo>
                  <a:pt x="179110" y="486062"/>
                </a:lnTo>
                <a:lnTo>
                  <a:pt x="179110" y="371700"/>
                </a:lnTo>
                <a:lnTo>
                  <a:pt x="788846" y="371700"/>
                </a:lnTo>
                <a:lnTo>
                  <a:pt x="788846" y="247800"/>
                </a:lnTo>
                <a:lnTo>
                  <a:pt x="227698" y="247800"/>
                </a:lnTo>
                <a:lnTo>
                  <a:pt x="319159"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5" h="686435">
                <a:moveTo>
                  <a:pt x="788846" y="371700"/>
                </a:moveTo>
                <a:lnTo>
                  <a:pt x="636412" y="371700"/>
                </a:lnTo>
                <a:lnTo>
                  <a:pt x="636412" y="486062"/>
                </a:lnTo>
                <a:lnTo>
                  <a:pt x="788846" y="486062"/>
                </a:lnTo>
                <a:lnTo>
                  <a:pt x="788846" y="371700"/>
                </a:lnTo>
                <a:close/>
              </a:path>
              <a:path w="789305" h="686435">
                <a:moveTo>
                  <a:pt x="181507" y="152492"/>
                </a:moveTo>
                <a:lnTo>
                  <a:pt x="111467" y="152492"/>
                </a:lnTo>
                <a:lnTo>
                  <a:pt x="56210" y="231597"/>
                </a:lnTo>
                <a:lnTo>
                  <a:pt x="319159" y="231598"/>
                </a:lnTo>
                <a:lnTo>
                  <a:pt x="346059" y="226832"/>
                </a:lnTo>
                <a:lnTo>
                  <a:pt x="129569" y="226832"/>
                </a:lnTo>
                <a:lnTo>
                  <a:pt x="181507" y="152492"/>
                </a:lnTo>
                <a:close/>
              </a:path>
              <a:path w="789305" h="686435">
                <a:moveTo>
                  <a:pt x="335846" y="124853"/>
                </a:moveTo>
                <a:lnTo>
                  <a:pt x="266759" y="124853"/>
                </a:lnTo>
                <a:lnTo>
                  <a:pt x="204833" y="213489"/>
                </a:lnTo>
                <a:lnTo>
                  <a:pt x="129569" y="226832"/>
                </a:lnTo>
                <a:lnTo>
                  <a:pt x="346059" y="226832"/>
                </a:lnTo>
                <a:lnTo>
                  <a:pt x="502079" y="199193"/>
                </a:lnTo>
                <a:lnTo>
                  <a:pt x="283908" y="199193"/>
                </a:lnTo>
                <a:lnTo>
                  <a:pt x="335846" y="124853"/>
                </a:lnTo>
                <a:close/>
              </a:path>
              <a:path w="789305" h="686435">
                <a:moveTo>
                  <a:pt x="491139" y="97213"/>
                </a:moveTo>
                <a:lnTo>
                  <a:pt x="421099" y="97213"/>
                </a:lnTo>
                <a:lnTo>
                  <a:pt x="359172" y="185850"/>
                </a:lnTo>
                <a:lnTo>
                  <a:pt x="283908" y="199193"/>
                </a:lnTo>
                <a:lnTo>
                  <a:pt x="502079" y="199193"/>
                </a:lnTo>
                <a:lnTo>
                  <a:pt x="658100" y="171554"/>
                </a:lnTo>
                <a:lnTo>
                  <a:pt x="439200" y="171554"/>
                </a:lnTo>
                <a:lnTo>
                  <a:pt x="491139" y="97213"/>
                </a:lnTo>
                <a:close/>
              </a:path>
              <a:path w="789305"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5" h="686435">
                <a:moveTo>
                  <a:pt x="757551" y="43841"/>
                </a:moveTo>
                <a:lnTo>
                  <a:pt x="719298" y="43841"/>
                </a:lnTo>
                <a:lnTo>
                  <a:pt x="721204"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4" name="object 4"/>
          <p:cNvSpPr txBox="1"/>
          <p:nvPr/>
        </p:nvSpPr>
        <p:spPr>
          <a:xfrm>
            <a:off x="1830451" y="3858514"/>
            <a:ext cx="162560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微软雅黑"/>
                <a:cs typeface="微软雅黑"/>
              </a:rPr>
              <a:t>新松工业机器人</a:t>
            </a:r>
            <a:endParaRPr sz="1800">
              <a:latin typeface="微软雅黑"/>
              <a:cs typeface="微软雅黑"/>
            </a:endParaRPr>
          </a:p>
        </p:txBody>
      </p:sp>
      <p:sp>
        <p:nvSpPr>
          <p:cNvPr id="5" name="object 5"/>
          <p:cNvSpPr/>
          <p:nvPr/>
        </p:nvSpPr>
        <p:spPr>
          <a:xfrm>
            <a:off x="5247526" y="3031305"/>
            <a:ext cx="789305" cy="686435"/>
          </a:xfrm>
          <a:custGeom>
            <a:avLst/>
            <a:gdLst/>
            <a:ahLst/>
            <a:cxnLst/>
            <a:rect l="l" t="t" r="r" b="b"/>
            <a:pathLst>
              <a:path w="789304" h="686435">
                <a:moveTo>
                  <a:pt x="749785" y="0"/>
                </a:moveTo>
                <a:lnTo>
                  <a:pt x="0" y="133430"/>
                </a:lnTo>
                <a:lnTo>
                  <a:pt x="24770" y="273533"/>
                </a:lnTo>
                <a:lnTo>
                  <a:pt x="26675" y="648085"/>
                </a:lnTo>
                <a:lnTo>
                  <a:pt x="49987" y="683200"/>
                </a:lnTo>
                <a:lnTo>
                  <a:pt x="750738" y="686209"/>
                </a:lnTo>
                <a:lnTo>
                  <a:pt x="765534" y="683200"/>
                </a:lnTo>
                <a:lnTo>
                  <a:pt x="777652" y="675010"/>
                </a:lnTo>
                <a:lnTo>
                  <a:pt x="785839" y="662888"/>
                </a:lnTo>
                <a:lnTo>
                  <a:pt x="788846" y="648085"/>
                </a:lnTo>
                <a:lnTo>
                  <a:pt x="788846" y="486062"/>
                </a:lnTo>
                <a:lnTo>
                  <a:pt x="179110" y="486062"/>
                </a:lnTo>
                <a:lnTo>
                  <a:pt x="179110" y="371700"/>
                </a:lnTo>
                <a:lnTo>
                  <a:pt x="788846" y="371700"/>
                </a:lnTo>
                <a:lnTo>
                  <a:pt x="788846" y="247800"/>
                </a:lnTo>
                <a:lnTo>
                  <a:pt x="227698" y="247800"/>
                </a:lnTo>
                <a:lnTo>
                  <a:pt x="319158"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8"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79" y="199193"/>
                </a:lnTo>
                <a:lnTo>
                  <a:pt x="283908" y="199193"/>
                </a:lnTo>
                <a:lnTo>
                  <a:pt x="335846" y="124853"/>
                </a:lnTo>
                <a:close/>
              </a:path>
              <a:path w="789304" h="686435">
                <a:moveTo>
                  <a:pt x="491139" y="97213"/>
                </a:moveTo>
                <a:lnTo>
                  <a:pt x="421099" y="97213"/>
                </a:lnTo>
                <a:lnTo>
                  <a:pt x="359172" y="185850"/>
                </a:lnTo>
                <a:lnTo>
                  <a:pt x="283908" y="199193"/>
                </a:lnTo>
                <a:lnTo>
                  <a:pt x="502079"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4"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6" name="object 6"/>
          <p:cNvSpPr txBox="1"/>
          <p:nvPr/>
        </p:nvSpPr>
        <p:spPr>
          <a:xfrm>
            <a:off x="3938219" y="3868411"/>
            <a:ext cx="3407918" cy="289823"/>
          </a:xfrm>
          <a:prstGeom prst="rect">
            <a:avLst/>
          </a:prstGeom>
        </p:spPr>
        <p:txBody>
          <a:bodyPr vert="horz" wrap="square" lIns="0" tIns="12700" rIns="0" bIns="0" rtlCol="0">
            <a:spAutoFit/>
          </a:bodyPr>
          <a:lstStyle/>
          <a:p>
            <a:pPr marL="12700">
              <a:lnSpc>
                <a:spcPct val="100000"/>
              </a:lnSpc>
              <a:spcBef>
                <a:spcPts val="100"/>
              </a:spcBef>
            </a:pPr>
            <a:r>
              <a:rPr lang="en-US" sz="1800" dirty="0">
                <a:latin typeface="微软雅黑"/>
                <a:cs typeface="微软雅黑"/>
              </a:rPr>
              <a:t>Google </a:t>
            </a:r>
            <a:r>
              <a:rPr sz="1800" dirty="0">
                <a:latin typeface="微软雅黑"/>
                <a:cs typeface="微软雅黑"/>
              </a:rPr>
              <a:t>Boston</a:t>
            </a:r>
            <a:r>
              <a:rPr sz="1800" spc="-5" dirty="0">
                <a:latin typeface="微软雅黑"/>
                <a:cs typeface="微软雅黑"/>
              </a:rPr>
              <a:t> </a:t>
            </a:r>
            <a:r>
              <a:rPr sz="1800" dirty="0">
                <a:latin typeface="微软雅黑"/>
                <a:cs typeface="微软雅黑"/>
              </a:rPr>
              <a:t>Dynamics</a:t>
            </a:r>
            <a:r>
              <a:rPr sz="1800" spc="10" dirty="0">
                <a:latin typeface="微软雅黑"/>
                <a:cs typeface="微软雅黑"/>
              </a:rPr>
              <a:t> </a:t>
            </a:r>
            <a:r>
              <a:rPr sz="1800" spc="-20" dirty="0">
                <a:latin typeface="微软雅黑"/>
                <a:cs typeface="微软雅黑"/>
              </a:rPr>
              <a:t>Atlas</a:t>
            </a:r>
            <a:endParaRPr sz="1800" dirty="0">
              <a:latin typeface="微软雅黑"/>
              <a:cs typeface="微软雅黑"/>
            </a:endParaRPr>
          </a:p>
        </p:txBody>
      </p:sp>
      <p:sp>
        <p:nvSpPr>
          <p:cNvPr id="7" name="object 7"/>
          <p:cNvSpPr/>
          <p:nvPr/>
        </p:nvSpPr>
        <p:spPr>
          <a:xfrm>
            <a:off x="8435734" y="3031305"/>
            <a:ext cx="789305" cy="686435"/>
          </a:xfrm>
          <a:custGeom>
            <a:avLst/>
            <a:gdLst/>
            <a:ahLst/>
            <a:cxnLst/>
            <a:rect l="l" t="t" r="r" b="b"/>
            <a:pathLst>
              <a:path w="789304" h="686435">
                <a:moveTo>
                  <a:pt x="749785" y="0"/>
                </a:moveTo>
                <a:lnTo>
                  <a:pt x="0" y="133430"/>
                </a:lnTo>
                <a:lnTo>
                  <a:pt x="24770" y="273533"/>
                </a:lnTo>
                <a:lnTo>
                  <a:pt x="26676" y="648085"/>
                </a:lnTo>
                <a:lnTo>
                  <a:pt x="49988" y="683200"/>
                </a:lnTo>
                <a:lnTo>
                  <a:pt x="750738" y="686209"/>
                </a:lnTo>
                <a:lnTo>
                  <a:pt x="765535" y="683200"/>
                </a:lnTo>
                <a:lnTo>
                  <a:pt x="777652" y="675010"/>
                </a:lnTo>
                <a:lnTo>
                  <a:pt x="785840" y="662888"/>
                </a:lnTo>
                <a:lnTo>
                  <a:pt x="788847" y="648085"/>
                </a:lnTo>
                <a:lnTo>
                  <a:pt x="788846" y="486062"/>
                </a:lnTo>
                <a:lnTo>
                  <a:pt x="179110" y="486062"/>
                </a:lnTo>
                <a:lnTo>
                  <a:pt x="179110" y="371700"/>
                </a:lnTo>
                <a:lnTo>
                  <a:pt x="788846" y="371700"/>
                </a:lnTo>
                <a:lnTo>
                  <a:pt x="788846" y="247800"/>
                </a:lnTo>
                <a:lnTo>
                  <a:pt x="227698" y="247800"/>
                </a:lnTo>
                <a:lnTo>
                  <a:pt x="319159"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9"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80" y="199193"/>
                </a:lnTo>
                <a:lnTo>
                  <a:pt x="283908" y="199193"/>
                </a:lnTo>
                <a:lnTo>
                  <a:pt x="335846" y="124853"/>
                </a:lnTo>
                <a:close/>
              </a:path>
              <a:path w="789304" h="686435">
                <a:moveTo>
                  <a:pt x="491139" y="97213"/>
                </a:moveTo>
                <a:lnTo>
                  <a:pt x="421099" y="97213"/>
                </a:lnTo>
                <a:lnTo>
                  <a:pt x="359172" y="185850"/>
                </a:lnTo>
                <a:lnTo>
                  <a:pt x="283908" y="199193"/>
                </a:lnTo>
                <a:lnTo>
                  <a:pt x="502080"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3"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8" name="object 8"/>
          <p:cNvSpPr txBox="1"/>
          <p:nvPr/>
        </p:nvSpPr>
        <p:spPr>
          <a:xfrm>
            <a:off x="7555738" y="3858514"/>
            <a:ext cx="4026662" cy="289823"/>
          </a:xfrm>
          <a:prstGeom prst="rect">
            <a:avLst/>
          </a:prstGeom>
        </p:spPr>
        <p:txBody>
          <a:bodyPr vert="horz" wrap="square" lIns="0" tIns="12700" rIns="0" bIns="0" rtlCol="0">
            <a:spAutoFit/>
          </a:bodyPr>
          <a:lstStyle/>
          <a:p>
            <a:pPr marL="12700">
              <a:lnSpc>
                <a:spcPct val="100000"/>
              </a:lnSpc>
              <a:spcBef>
                <a:spcPts val="100"/>
              </a:spcBef>
            </a:pPr>
            <a:r>
              <a:rPr lang="en-US" sz="1800" dirty="0">
                <a:latin typeface="微软雅黑"/>
                <a:cs typeface="微软雅黑"/>
              </a:rPr>
              <a:t>Google </a:t>
            </a:r>
            <a:r>
              <a:rPr sz="1800" dirty="0">
                <a:latin typeface="微软雅黑"/>
                <a:cs typeface="微软雅黑"/>
              </a:rPr>
              <a:t>Boston</a:t>
            </a:r>
            <a:r>
              <a:rPr sz="1800" spc="-25" dirty="0">
                <a:latin typeface="微软雅黑"/>
                <a:cs typeface="微软雅黑"/>
              </a:rPr>
              <a:t> </a:t>
            </a:r>
            <a:r>
              <a:rPr sz="1800" dirty="0">
                <a:latin typeface="微软雅黑"/>
                <a:cs typeface="微软雅黑"/>
              </a:rPr>
              <a:t>Dynamics </a:t>
            </a:r>
            <a:r>
              <a:rPr sz="1800" spc="-10" dirty="0">
                <a:latin typeface="微软雅黑"/>
                <a:cs typeface="微软雅黑"/>
              </a:rPr>
              <a:t>Handle</a:t>
            </a:r>
            <a:endParaRPr sz="1800" dirty="0">
              <a:latin typeface="微软雅黑"/>
              <a:cs typeface="微软雅黑"/>
            </a:endParaRPr>
          </a:p>
        </p:txBody>
      </p:sp>
      <p:sp>
        <p:nvSpPr>
          <p:cNvPr id="10" name="object 10"/>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79</a:t>
            </a:fld>
            <a:endParaRPr spc="-25" dirty="0"/>
          </a:p>
        </p:txBody>
      </p:sp>
      <p:sp>
        <p:nvSpPr>
          <p:cNvPr id="11" name="日期占位符 10">
            <a:extLst>
              <a:ext uri="{FF2B5EF4-FFF2-40B4-BE49-F238E27FC236}">
                <a16:creationId xmlns:a16="http://schemas.microsoft.com/office/drawing/2014/main" id="{B3804D36-28F8-E698-C665-A738F185CFCC}"/>
              </a:ext>
            </a:extLst>
          </p:cNvPr>
          <p:cNvSpPr>
            <a:spLocks noGrp="1"/>
          </p:cNvSpPr>
          <p:nvPr>
            <p:ph type="dt" sz="half" idx="10"/>
          </p:nvPr>
        </p:nvSpPr>
        <p:spPr/>
        <p:txBody>
          <a:bodyPr/>
          <a:lstStyle/>
          <a:p>
            <a:fld id="{FC3B0742-736F-49E9-AF49-E64BE8086487}" type="datetime1">
              <a:rPr lang="en-US" altLang="zh-CN" smtClean="0"/>
              <a:t>6/28/2023</a:t>
            </a:fld>
            <a:endParaRPr lang="zh-CN" alt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1A91039B-4992-E068-3687-D27A609E5ADC}"/>
              </a:ext>
            </a:extLst>
          </p:cNvPr>
          <p:cNvSpPr>
            <a:spLocks noGrp="1"/>
          </p:cNvSpPr>
          <p:nvPr>
            <p:ph type="title"/>
          </p:nvPr>
        </p:nvSpPr>
        <p:spPr/>
        <p:txBody>
          <a:bodyPr/>
          <a:lstStyle/>
          <a:p>
            <a:r>
              <a:rPr lang="zh-CN" altLang="en-US" dirty="0"/>
              <a:t>人工智能</a:t>
            </a:r>
            <a:r>
              <a:rPr lang="en-US" altLang="zh-CN" dirty="0"/>
              <a:t>(</a:t>
            </a:r>
            <a:r>
              <a:rPr lang="zh-CN" altLang="en-US" dirty="0"/>
              <a:t>学科</a:t>
            </a:r>
            <a:r>
              <a:rPr lang="en-US" altLang="zh-CN" dirty="0"/>
              <a:t>)</a:t>
            </a:r>
            <a:r>
              <a:rPr lang="zh-CN" altLang="en-US" dirty="0"/>
              <a:t>的诞生</a:t>
            </a:r>
          </a:p>
        </p:txBody>
      </p:sp>
      <p:sp>
        <p:nvSpPr>
          <p:cNvPr id="5" name="文本占位符 4">
            <a:extLst>
              <a:ext uri="{FF2B5EF4-FFF2-40B4-BE49-F238E27FC236}">
                <a16:creationId xmlns:a16="http://schemas.microsoft.com/office/drawing/2014/main" id="{A2565FD9-5D87-DFC4-A5C6-5FAEEB6EA041}"/>
              </a:ext>
            </a:extLst>
          </p:cNvPr>
          <p:cNvSpPr>
            <a:spLocks noGrp="1"/>
          </p:cNvSpPr>
          <p:nvPr>
            <p:ph type="body" idx="1"/>
          </p:nvPr>
        </p:nvSpPr>
        <p:spPr/>
        <p:txBody>
          <a:bodyPr/>
          <a:lstStyle/>
          <a:p>
            <a:r>
              <a:rPr lang="en-US" altLang="zh-CN" dirty="0"/>
              <a:t>20</a:t>
            </a:r>
            <a:r>
              <a:rPr lang="zh-CN" altLang="en-US" dirty="0"/>
              <a:t>世纪三大科学技术成就：空间技术、原子能技术、人工智能</a:t>
            </a:r>
          </a:p>
        </p:txBody>
      </p:sp>
      <p:sp>
        <p:nvSpPr>
          <p:cNvPr id="2" name="日期占位符 1">
            <a:extLst>
              <a:ext uri="{FF2B5EF4-FFF2-40B4-BE49-F238E27FC236}">
                <a16:creationId xmlns:a16="http://schemas.microsoft.com/office/drawing/2014/main" id="{C7412C8F-F616-A8A5-BE35-0CDBB9A7BF94}"/>
              </a:ext>
            </a:extLst>
          </p:cNvPr>
          <p:cNvSpPr>
            <a:spLocks noGrp="1"/>
          </p:cNvSpPr>
          <p:nvPr>
            <p:ph type="dt" sz="half" idx="10"/>
          </p:nvPr>
        </p:nvSpPr>
        <p:spPr/>
        <p:txBody>
          <a:bodyPr/>
          <a:lstStyle/>
          <a:p>
            <a:fld id="{7F632027-B70D-4678-81E7-56374E6A29F3}" type="datetime1">
              <a:rPr lang="en-US" altLang="zh-CN" smtClean="0"/>
              <a:t>6/28/2023</a:t>
            </a:fld>
            <a:endParaRPr lang="zh-CN" altLang="en-US"/>
          </a:p>
        </p:txBody>
      </p:sp>
      <p:sp>
        <p:nvSpPr>
          <p:cNvPr id="3" name="灯片编号占位符 2">
            <a:extLst>
              <a:ext uri="{FF2B5EF4-FFF2-40B4-BE49-F238E27FC236}">
                <a16:creationId xmlns:a16="http://schemas.microsoft.com/office/drawing/2014/main" id="{140827B5-F830-A748-C485-40CC2CF545AF}"/>
              </a:ext>
            </a:extLst>
          </p:cNvPr>
          <p:cNvSpPr>
            <a:spLocks noGrp="1"/>
          </p:cNvSpPr>
          <p:nvPr>
            <p:ph type="sldNum" sz="quarter" idx="12"/>
          </p:nvPr>
        </p:nvSpPr>
        <p:spPr/>
        <p:txBody>
          <a:bodyPr/>
          <a:lstStyle/>
          <a:p>
            <a:fld id="{90B84CC8-F017-4F0F-85E6-E9C4F513246C}" type="slidenum">
              <a:rPr lang="zh-CN" altLang="en-US" smtClean="0"/>
              <a:t>8</a:t>
            </a:fld>
            <a:endParaRPr lang="zh-CN" altLang="en-US"/>
          </a:p>
        </p:txBody>
      </p:sp>
    </p:spTree>
    <p:extLst>
      <p:ext uri="{BB962C8B-B14F-4D97-AF65-F5344CB8AC3E}">
        <p14:creationId xmlns:p14="http://schemas.microsoft.com/office/powerpoint/2010/main" val="217047661"/>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4302125" cy="453390"/>
          </a:xfrm>
          <a:prstGeom prst="rect">
            <a:avLst/>
          </a:prstGeom>
        </p:spPr>
        <p:txBody>
          <a:bodyPr vert="horz" wrap="square" lIns="0" tIns="13335" rIns="0" bIns="0" rtlCol="0">
            <a:spAutoFit/>
          </a:bodyPr>
          <a:lstStyle/>
          <a:p>
            <a:pPr marL="12700">
              <a:lnSpc>
                <a:spcPct val="100000"/>
              </a:lnSpc>
              <a:spcBef>
                <a:spcPts val="105"/>
              </a:spcBef>
            </a:pPr>
            <a:r>
              <a:rPr spc="-10" dirty="0">
                <a:solidFill>
                  <a:schemeClr val="tx1"/>
                </a:solidFill>
                <a:cs typeface="+mj-cs"/>
              </a:rPr>
              <a:t>智能制造：智慧仓储和物流</a:t>
            </a:r>
          </a:p>
        </p:txBody>
      </p:sp>
      <p:pic>
        <p:nvPicPr>
          <p:cNvPr id="3" name="object 3"/>
          <p:cNvPicPr/>
          <p:nvPr/>
        </p:nvPicPr>
        <p:blipFill>
          <a:blip r:embed="rId3" cstate="print"/>
          <a:stretch>
            <a:fillRect/>
          </a:stretch>
        </p:blipFill>
        <p:spPr>
          <a:xfrm>
            <a:off x="1749551" y="908303"/>
            <a:ext cx="8647176" cy="5766816"/>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80</a:t>
            </a:fld>
            <a:endParaRPr spc="-25" dirty="0"/>
          </a:p>
        </p:txBody>
      </p:sp>
      <p:sp>
        <p:nvSpPr>
          <p:cNvPr id="6" name="日期占位符 5">
            <a:extLst>
              <a:ext uri="{FF2B5EF4-FFF2-40B4-BE49-F238E27FC236}">
                <a16:creationId xmlns:a16="http://schemas.microsoft.com/office/drawing/2014/main" id="{2F7C86A6-634F-AD53-04C3-873E59A22CC4}"/>
              </a:ext>
            </a:extLst>
          </p:cNvPr>
          <p:cNvSpPr>
            <a:spLocks noGrp="1"/>
          </p:cNvSpPr>
          <p:nvPr>
            <p:ph type="dt" sz="half" idx="6"/>
          </p:nvPr>
        </p:nvSpPr>
        <p:spPr/>
        <p:txBody>
          <a:bodyPr/>
          <a:lstStyle/>
          <a:p>
            <a:fld id="{6DFA1CE5-3ACC-44E7-9354-614F69B15794}" type="datetime1">
              <a:rPr lang="en-US" altLang="zh-CN" smtClean="0"/>
              <a:t>6/28/2023</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261010" y="92455"/>
            <a:ext cx="1095375" cy="453390"/>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ea typeface="+mj-ea"/>
                <a:cs typeface="+mj-cs"/>
              </a:rPr>
              <a:t>视频：</a:t>
            </a:r>
          </a:p>
        </p:txBody>
      </p:sp>
      <p:sp>
        <p:nvSpPr>
          <p:cNvPr id="3" name="object 3"/>
          <p:cNvSpPr/>
          <p:nvPr/>
        </p:nvSpPr>
        <p:spPr>
          <a:xfrm>
            <a:off x="5652910" y="3086169"/>
            <a:ext cx="789305" cy="686435"/>
          </a:xfrm>
          <a:custGeom>
            <a:avLst/>
            <a:gdLst/>
            <a:ahLst/>
            <a:cxnLst/>
            <a:rect l="l" t="t" r="r" b="b"/>
            <a:pathLst>
              <a:path w="789304" h="686435">
                <a:moveTo>
                  <a:pt x="749785" y="0"/>
                </a:moveTo>
                <a:lnTo>
                  <a:pt x="0" y="133430"/>
                </a:lnTo>
                <a:lnTo>
                  <a:pt x="24770" y="273533"/>
                </a:lnTo>
                <a:lnTo>
                  <a:pt x="26676" y="648085"/>
                </a:lnTo>
                <a:lnTo>
                  <a:pt x="49987" y="683200"/>
                </a:lnTo>
                <a:lnTo>
                  <a:pt x="750738" y="686209"/>
                </a:lnTo>
                <a:lnTo>
                  <a:pt x="765535" y="683200"/>
                </a:lnTo>
                <a:lnTo>
                  <a:pt x="777652" y="675010"/>
                </a:lnTo>
                <a:lnTo>
                  <a:pt x="785839" y="662888"/>
                </a:lnTo>
                <a:lnTo>
                  <a:pt x="788846" y="648085"/>
                </a:lnTo>
                <a:lnTo>
                  <a:pt x="788846" y="486062"/>
                </a:lnTo>
                <a:lnTo>
                  <a:pt x="179110" y="486062"/>
                </a:lnTo>
                <a:lnTo>
                  <a:pt x="179110" y="371700"/>
                </a:lnTo>
                <a:lnTo>
                  <a:pt x="788846" y="371700"/>
                </a:lnTo>
                <a:lnTo>
                  <a:pt x="788846" y="247800"/>
                </a:lnTo>
                <a:lnTo>
                  <a:pt x="227698" y="247800"/>
                </a:lnTo>
                <a:lnTo>
                  <a:pt x="319159"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9"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79" y="199193"/>
                </a:lnTo>
                <a:lnTo>
                  <a:pt x="283908" y="199193"/>
                </a:lnTo>
                <a:lnTo>
                  <a:pt x="335846" y="124853"/>
                </a:lnTo>
                <a:close/>
              </a:path>
              <a:path w="789304" h="686435">
                <a:moveTo>
                  <a:pt x="491139" y="97213"/>
                </a:moveTo>
                <a:lnTo>
                  <a:pt x="421099" y="97213"/>
                </a:lnTo>
                <a:lnTo>
                  <a:pt x="359172" y="185850"/>
                </a:lnTo>
                <a:lnTo>
                  <a:pt x="283908" y="199193"/>
                </a:lnTo>
                <a:lnTo>
                  <a:pt x="502079"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4"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4" name="object 4"/>
          <p:cNvSpPr txBox="1"/>
          <p:nvPr/>
        </p:nvSpPr>
        <p:spPr>
          <a:xfrm>
            <a:off x="5194553" y="3975861"/>
            <a:ext cx="162560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微软雅黑"/>
                <a:cs typeface="微软雅黑"/>
              </a:rPr>
              <a:t>京东仓储和物流</a:t>
            </a:r>
            <a:endParaRPr sz="1800">
              <a:latin typeface="微软雅黑"/>
              <a:cs typeface="微软雅黑"/>
            </a:endParaRPr>
          </a:p>
        </p:txBody>
      </p:sp>
      <p:sp>
        <p:nvSpPr>
          <p:cNvPr id="6" name="object 6"/>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81</a:t>
            </a:fld>
            <a:endParaRPr spc="-25" dirty="0"/>
          </a:p>
        </p:txBody>
      </p:sp>
      <p:sp>
        <p:nvSpPr>
          <p:cNvPr id="7" name="日期占位符 6">
            <a:extLst>
              <a:ext uri="{FF2B5EF4-FFF2-40B4-BE49-F238E27FC236}">
                <a16:creationId xmlns:a16="http://schemas.microsoft.com/office/drawing/2014/main" id="{F3F911DE-F156-12A2-369D-6F51EA30FB12}"/>
              </a:ext>
            </a:extLst>
          </p:cNvPr>
          <p:cNvSpPr>
            <a:spLocks noGrp="1"/>
          </p:cNvSpPr>
          <p:nvPr>
            <p:ph type="dt" sz="half" idx="6"/>
          </p:nvPr>
        </p:nvSpPr>
        <p:spPr/>
        <p:txBody>
          <a:bodyPr/>
          <a:lstStyle/>
          <a:p>
            <a:fld id="{2E4830B9-D1A1-4D4C-A926-F8038319EA8E}" type="datetime1">
              <a:rPr lang="en-US" altLang="zh-CN" smtClean="0"/>
              <a:t>6/28/2023</a:t>
            </a:fld>
            <a:endParaRPr 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3235325" cy="453390"/>
          </a:xfrm>
          <a:prstGeom prst="rect">
            <a:avLst/>
          </a:prstGeom>
        </p:spPr>
        <p:txBody>
          <a:bodyPr vert="horz" wrap="square" lIns="0" tIns="13335" rIns="0" bIns="0" rtlCol="0">
            <a:spAutoFit/>
          </a:bodyPr>
          <a:lstStyle/>
          <a:p>
            <a:pPr marL="12700">
              <a:lnSpc>
                <a:spcPct val="100000"/>
              </a:lnSpc>
              <a:spcBef>
                <a:spcPts val="105"/>
              </a:spcBef>
            </a:pPr>
            <a:r>
              <a:rPr spc="-10" dirty="0">
                <a:solidFill>
                  <a:schemeClr val="tx1"/>
                </a:solidFill>
                <a:cs typeface="+mj-cs"/>
              </a:rPr>
              <a:t>智能制造：智慧工厂</a:t>
            </a:r>
          </a:p>
        </p:txBody>
      </p:sp>
      <p:pic>
        <p:nvPicPr>
          <p:cNvPr id="3" name="object 3"/>
          <p:cNvPicPr/>
          <p:nvPr/>
        </p:nvPicPr>
        <p:blipFill>
          <a:blip r:embed="rId3" cstate="print"/>
          <a:stretch>
            <a:fillRect/>
          </a:stretch>
        </p:blipFill>
        <p:spPr>
          <a:xfrm>
            <a:off x="1405127" y="868677"/>
            <a:ext cx="9144000" cy="5897880"/>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82</a:t>
            </a:fld>
            <a:endParaRPr spc="-25" dirty="0"/>
          </a:p>
        </p:txBody>
      </p:sp>
      <p:sp>
        <p:nvSpPr>
          <p:cNvPr id="6" name="日期占位符 5">
            <a:extLst>
              <a:ext uri="{FF2B5EF4-FFF2-40B4-BE49-F238E27FC236}">
                <a16:creationId xmlns:a16="http://schemas.microsoft.com/office/drawing/2014/main" id="{EC8A6EF1-04D9-11F7-C15B-27319C546A38}"/>
              </a:ext>
            </a:extLst>
          </p:cNvPr>
          <p:cNvSpPr>
            <a:spLocks noGrp="1"/>
          </p:cNvSpPr>
          <p:nvPr>
            <p:ph type="dt" sz="half" idx="6"/>
          </p:nvPr>
        </p:nvSpPr>
        <p:spPr/>
        <p:txBody>
          <a:bodyPr/>
          <a:lstStyle/>
          <a:p>
            <a:fld id="{33EEB26C-1D7C-460D-887A-FB25032D27EB}" type="datetime1">
              <a:rPr lang="en-US" altLang="zh-CN" smtClean="0"/>
              <a:t>6/28/2023</a:t>
            </a:fld>
            <a:endParaRPr 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6974"/>
            <a:ext cx="2522220" cy="444352"/>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视频：智慧工厂</a:t>
            </a:r>
          </a:p>
        </p:txBody>
      </p:sp>
      <p:sp>
        <p:nvSpPr>
          <p:cNvPr id="3" name="object 3"/>
          <p:cNvSpPr/>
          <p:nvPr/>
        </p:nvSpPr>
        <p:spPr>
          <a:xfrm>
            <a:off x="2473846" y="2970345"/>
            <a:ext cx="789305" cy="686435"/>
          </a:xfrm>
          <a:custGeom>
            <a:avLst/>
            <a:gdLst/>
            <a:ahLst/>
            <a:cxnLst/>
            <a:rect l="l" t="t" r="r" b="b"/>
            <a:pathLst>
              <a:path w="789304" h="686435">
                <a:moveTo>
                  <a:pt x="749785" y="0"/>
                </a:moveTo>
                <a:lnTo>
                  <a:pt x="0" y="133430"/>
                </a:lnTo>
                <a:lnTo>
                  <a:pt x="24770" y="273533"/>
                </a:lnTo>
                <a:lnTo>
                  <a:pt x="26676" y="648085"/>
                </a:lnTo>
                <a:lnTo>
                  <a:pt x="49987" y="683200"/>
                </a:lnTo>
                <a:lnTo>
                  <a:pt x="750738" y="686209"/>
                </a:lnTo>
                <a:lnTo>
                  <a:pt x="765535" y="683200"/>
                </a:lnTo>
                <a:lnTo>
                  <a:pt x="777652" y="675010"/>
                </a:lnTo>
                <a:lnTo>
                  <a:pt x="785839" y="662888"/>
                </a:lnTo>
                <a:lnTo>
                  <a:pt x="788846" y="648085"/>
                </a:lnTo>
                <a:lnTo>
                  <a:pt x="788846" y="486062"/>
                </a:lnTo>
                <a:lnTo>
                  <a:pt x="179110" y="486062"/>
                </a:lnTo>
                <a:lnTo>
                  <a:pt x="179110" y="371700"/>
                </a:lnTo>
                <a:lnTo>
                  <a:pt x="788846" y="371700"/>
                </a:lnTo>
                <a:lnTo>
                  <a:pt x="788846" y="247800"/>
                </a:lnTo>
                <a:lnTo>
                  <a:pt x="227698" y="247800"/>
                </a:lnTo>
                <a:lnTo>
                  <a:pt x="319159"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9"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79" y="199193"/>
                </a:lnTo>
                <a:lnTo>
                  <a:pt x="283908" y="199193"/>
                </a:lnTo>
                <a:lnTo>
                  <a:pt x="335846" y="124853"/>
                </a:lnTo>
                <a:close/>
              </a:path>
              <a:path w="789304" h="686435">
                <a:moveTo>
                  <a:pt x="491139" y="97213"/>
                </a:moveTo>
                <a:lnTo>
                  <a:pt x="421099" y="97213"/>
                </a:lnTo>
                <a:lnTo>
                  <a:pt x="359172" y="185850"/>
                </a:lnTo>
                <a:lnTo>
                  <a:pt x="283908" y="199193"/>
                </a:lnTo>
                <a:lnTo>
                  <a:pt x="502079"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4"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4" name="object 4"/>
          <p:cNvSpPr txBox="1"/>
          <p:nvPr/>
        </p:nvSpPr>
        <p:spPr>
          <a:xfrm>
            <a:off x="1584705" y="3858514"/>
            <a:ext cx="2581910" cy="574040"/>
          </a:xfrm>
          <a:prstGeom prst="rect">
            <a:avLst/>
          </a:prstGeom>
        </p:spPr>
        <p:txBody>
          <a:bodyPr vert="horz" wrap="square" lIns="0" tIns="12700" rIns="0" bIns="0" rtlCol="0">
            <a:spAutoFit/>
          </a:bodyPr>
          <a:lstStyle/>
          <a:p>
            <a:pPr marL="274320" marR="5080" indent="-262255" algn="ctr">
              <a:lnSpc>
                <a:spcPct val="100000"/>
              </a:lnSpc>
              <a:spcBef>
                <a:spcPts val="100"/>
              </a:spcBef>
            </a:pPr>
            <a:r>
              <a:rPr sz="1800" dirty="0">
                <a:latin typeface="微软雅黑"/>
                <a:cs typeface="微软雅黑"/>
              </a:rPr>
              <a:t>Microsoft</a:t>
            </a:r>
            <a:r>
              <a:rPr sz="1800" spc="-35" dirty="0">
                <a:latin typeface="微软雅黑"/>
                <a:cs typeface="微软雅黑"/>
              </a:rPr>
              <a:t> </a:t>
            </a:r>
            <a:r>
              <a:rPr sz="1800" dirty="0">
                <a:latin typeface="微软雅黑"/>
                <a:cs typeface="微软雅黑"/>
              </a:rPr>
              <a:t>Future</a:t>
            </a:r>
            <a:r>
              <a:rPr sz="1800" spc="-25" dirty="0">
                <a:latin typeface="微软雅黑"/>
                <a:cs typeface="微软雅黑"/>
              </a:rPr>
              <a:t> </a:t>
            </a:r>
            <a:r>
              <a:rPr sz="1800" spc="-10" dirty="0">
                <a:latin typeface="微软雅黑"/>
                <a:cs typeface="微软雅黑"/>
              </a:rPr>
              <a:t>Vision </a:t>
            </a:r>
            <a:r>
              <a:rPr lang="en-US" sz="1800" dirty="0">
                <a:latin typeface="微软雅黑"/>
                <a:cs typeface="微软雅黑"/>
              </a:rPr>
              <a:t> </a:t>
            </a:r>
            <a:r>
              <a:rPr sz="1800" spc="-10" dirty="0">
                <a:latin typeface="微软雅黑"/>
                <a:cs typeface="微软雅黑"/>
              </a:rPr>
              <a:t>Manufacturing</a:t>
            </a:r>
            <a:endParaRPr sz="1800" dirty="0">
              <a:latin typeface="微软雅黑"/>
              <a:cs typeface="微软雅黑"/>
            </a:endParaRPr>
          </a:p>
        </p:txBody>
      </p:sp>
      <p:sp>
        <p:nvSpPr>
          <p:cNvPr id="5" name="object 5"/>
          <p:cNvSpPr/>
          <p:nvPr/>
        </p:nvSpPr>
        <p:spPr>
          <a:xfrm>
            <a:off x="5485270" y="3031305"/>
            <a:ext cx="789305" cy="686435"/>
          </a:xfrm>
          <a:custGeom>
            <a:avLst/>
            <a:gdLst/>
            <a:ahLst/>
            <a:cxnLst/>
            <a:rect l="l" t="t" r="r" b="b"/>
            <a:pathLst>
              <a:path w="789304" h="686435">
                <a:moveTo>
                  <a:pt x="749785" y="0"/>
                </a:moveTo>
                <a:lnTo>
                  <a:pt x="0" y="133430"/>
                </a:lnTo>
                <a:lnTo>
                  <a:pt x="24770" y="273533"/>
                </a:lnTo>
                <a:lnTo>
                  <a:pt x="26675" y="648085"/>
                </a:lnTo>
                <a:lnTo>
                  <a:pt x="49987" y="683200"/>
                </a:lnTo>
                <a:lnTo>
                  <a:pt x="750738" y="686209"/>
                </a:lnTo>
                <a:lnTo>
                  <a:pt x="765534" y="683200"/>
                </a:lnTo>
                <a:lnTo>
                  <a:pt x="777652" y="675010"/>
                </a:lnTo>
                <a:lnTo>
                  <a:pt x="785839" y="662888"/>
                </a:lnTo>
                <a:lnTo>
                  <a:pt x="788846" y="648085"/>
                </a:lnTo>
                <a:lnTo>
                  <a:pt x="788846" y="486062"/>
                </a:lnTo>
                <a:lnTo>
                  <a:pt x="179110" y="486062"/>
                </a:lnTo>
                <a:lnTo>
                  <a:pt x="179110" y="371700"/>
                </a:lnTo>
                <a:lnTo>
                  <a:pt x="788846" y="371700"/>
                </a:lnTo>
                <a:lnTo>
                  <a:pt x="788846" y="247800"/>
                </a:lnTo>
                <a:lnTo>
                  <a:pt x="227698" y="247800"/>
                </a:lnTo>
                <a:lnTo>
                  <a:pt x="319158"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8"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79" y="199193"/>
                </a:lnTo>
                <a:lnTo>
                  <a:pt x="283908" y="199193"/>
                </a:lnTo>
                <a:lnTo>
                  <a:pt x="335846" y="124853"/>
                </a:lnTo>
                <a:close/>
              </a:path>
              <a:path w="789304" h="686435">
                <a:moveTo>
                  <a:pt x="491139" y="97213"/>
                </a:moveTo>
                <a:lnTo>
                  <a:pt x="421099" y="97213"/>
                </a:lnTo>
                <a:lnTo>
                  <a:pt x="359172" y="185850"/>
                </a:lnTo>
                <a:lnTo>
                  <a:pt x="283908" y="199193"/>
                </a:lnTo>
                <a:lnTo>
                  <a:pt x="502079"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4"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6" name="object 6"/>
          <p:cNvSpPr txBox="1"/>
          <p:nvPr/>
        </p:nvSpPr>
        <p:spPr>
          <a:xfrm>
            <a:off x="5261609" y="3862832"/>
            <a:ext cx="139700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微软雅黑"/>
                <a:cs typeface="微软雅黑"/>
              </a:rPr>
              <a:t>中天智慧工厂</a:t>
            </a:r>
            <a:endParaRPr sz="1800">
              <a:latin typeface="微软雅黑"/>
              <a:cs typeface="微软雅黑"/>
            </a:endParaRPr>
          </a:p>
        </p:txBody>
      </p:sp>
      <p:sp>
        <p:nvSpPr>
          <p:cNvPr id="7" name="object 7"/>
          <p:cNvSpPr/>
          <p:nvPr/>
        </p:nvSpPr>
        <p:spPr>
          <a:xfrm>
            <a:off x="8652142" y="3031305"/>
            <a:ext cx="789305" cy="686435"/>
          </a:xfrm>
          <a:custGeom>
            <a:avLst/>
            <a:gdLst/>
            <a:ahLst/>
            <a:cxnLst/>
            <a:rect l="l" t="t" r="r" b="b"/>
            <a:pathLst>
              <a:path w="789304" h="686435">
                <a:moveTo>
                  <a:pt x="749785" y="0"/>
                </a:moveTo>
                <a:lnTo>
                  <a:pt x="0" y="133430"/>
                </a:lnTo>
                <a:lnTo>
                  <a:pt x="24770" y="273533"/>
                </a:lnTo>
                <a:lnTo>
                  <a:pt x="26676" y="648085"/>
                </a:lnTo>
                <a:lnTo>
                  <a:pt x="49988" y="683200"/>
                </a:lnTo>
                <a:lnTo>
                  <a:pt x="750738" y="686209"/>
                </a:lnTo>
                <a:lnTo>
                  <a:pt x="765535" y="683200"/>
                </a:lnTo>
                <a:lnTo>
                  <a:pt x="777652" y="675010"/>
                </a:lnTo>
                <a:lnTo>
                  <a:pt x="785840" y="662888"/>
                </a:lnTo>
                <a:lnTo>
                  <a:pt x="788847" y="648085"/>
                </a:lnTo>
                <a:lnTo>
                  <a:pt x="788846" y="486062"/>
                </a:lnTo>
                <a:lnTo>
                  <a:pt x="179110" y="486062"/>
                </a:lnTo>
                <a:lnTo>
                  <a:pt x="179110" y="371700"/>
                </a:lnTo>
                <a:lnTo>
                  <a:pt x="788846" y="371700"/>
                </a:lnTo>
                <a:lnTo>
                  <a:pt x="788846" y="247800"/>
                </a:lnTo>
                <a:lnTo>
                  <a:pt x="227698" y="247800"/>
                </a:lnTo>
                <a:lnTo>
                  <a:pt x="319159"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9"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80" y="199193"/>
                </a:lnTo>
                <a:lnTo>
                  <a:pt x="283908" y="199193"/>
                </a:lnTo>
                <a:lnTo>
                  <a:pt x="335846" y="124853"/>
                </a:lnTo>
                <a:close/>
              </a:path>
              <a:path w="789304" h="686435">
                <a:moveTo>
                  <a:pt x="491139" y="97213"/>
                </a:moveTo>
                <a:lnTo>
                  <a:pt x="421099" y="97213"/>
                </a:lnTo>
                <a:lnTo>
                  <a:pt x="359172" y="185850"/>
                </a:lnTo>
                <a:lnTo>
                  <a:pt x="283908" y="199193"/>
                </a:lnTo>
                <a:lnTo>
                  <a:pt x="502080"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3"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8" name="object 8"/>
          <p:cNvSpPr txBox="1"/>
          <p:nvPr/>
        </p:nvSpPr>
        <p:spPr>
          <a:xfrm>
            <a:off x="8449182" y="3862832"/>
            <a:ext cx="1263015"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a:cs typeface="微软雅黑"/>
              </a:rPr>
              <a:t>华为工业</a:t>
            </a:r>
            <a:r>
              <a:rPr sz="1800" spc="-25" dirty="0">
                <a:latin typeface="微软雅黑"/>
                <a:cs typeface="微软雅黑"/>
              </a:rPr>
              <a:t>4.0</a:t>
            </a:r>
            <a:endParaRPr sz="1800">
              <a:latin typeface="微软雅黑"/>
              <a:cs typeface="微软雅黑"/>
            </a:endParaRPr>
          </a:p>
        </p:txBody>
      </p:sp>
      <p:sp>
        <p:nvSpPr>
          <p:cNvPr id="10" name="object 10"/>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83</a:t>
            </a:fld>
            <a:endParaRPr spc="-25" dirty="0"/>
          </a:p>
        </p:txBody>
      </p:sp>
      <p:sp>
        <p:nvSpPr>
          <p:cNvPr id="11" name="日期占位符 10">
            <a:extLst>
              <a:ext uri="{FF2B5EF4-FFF2-40B4-BE49-F238E27FC236}">
                <a16:creationId xmlns:a16="http://schemas.microsoft.com/office/drawing/2014/main" id="{EB334D32-28B3-F7A7-9668-4DBB17A702A9}"/>
              </a:ext>
            </a:extLst>
          </p:cNvPr>
          <p:cNvSpPr>
            <a:spLocks noGrp="1"/>
          </p:cNvSpPr>
          <p:nvPr>
            <p:ph type="dt" sz="half" idx="10"/>
          </p:nvPr>
        </p:nvSpPr>
        <p:spPr/>
        <p:txBody>
          <a:bodyPr/>
          <a:lstStyle/>
          <a:p>
            <a:fld id="{1D59A279-44BB-4400-B566-F830163C87F8}" type="datetime1">
              <a:rPr lang="en-US" altLang="zh-CN" smtClean="0"/>
              <a:t>6/28/2023</a:t>
            </a:fld>
            <a:endParaRPr lang="zh-CN" altLang="en-US"/>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3180715" cy="453390"/>
          </a:xfrm>
          <a:prstGeom prst="rect">
            <a:avLst/>
          </a:prstGeom>
        </p:spPr>
        <p:txBody>
          <a:bodyPr vert="horz" wrap="square" lIns="0" tIns="13335" rIns="0" bIns="0" rtlCol="0">
            <a:spAutoFit/>
          </a:bodyPr>
          <a:lstStyle/>
          <a:p>
            <a:pPr marL="12700">
              <a:lnSpc>
                <a:spcPct val="100000"/>
              </a:lnSpc>
              <a:spcBef>
                <a:spcPts val="105"/>
              </a:spcBef>
            </a:pPr>
            <a:r>
              <a:rPr spc="-10" dirty="0">
                <a:solidFill>
                  <a:schemeClr val="tx1"/>
                </a:solidFill>
                <a:cs typeface="+mj-cs"/>
              </a:rPr>
              <a:t>其它行业</a:t>
            </a:r>
            <a:r>
              <a:rPr spc="-10" dirty="0"/>
              <a:t>：AI</a:t>
            </a:r>
            <a:r>
              <a:rPr spc="-20" dirty="0"/>
              <a:t>+设计</a:t>
            </a:r>
          </a:p>
        </p:txBody>
      </p:sp>
      <p:pic>
        <p:nvPicPr>
          <p:cNvPr id="3" name="object 3"/>
          <p:cNvPicPr/>
          <p:nvPr/>
        </p:nvPicPr>
        <p:blipFill>
          <a:blip r:embed="rId3" cstate="print"/>
          <a:stretch>
            <a:fillRect/>
          </a:stretch>
        </p:blipFill>
        <p:spPr>
          <a:xfrm>
            <a:off x="1539239" y="1237488"/>
            <a:ext cx="8991600" cy="4989576"/>
          </a:xfrm>
          <a:prstGeom prst="rect">
            <a:avLst/>
          </a:prstGeom>
        </p:spPr>
      </p:pic>
      <p:sp>
        <p:nvSpPr>
          <p:cNvPr id="5" name="object 5"/>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84</a:t>
            </a:fld>
            <a:endParaRPr spc="-25" dirty="0"/>
          </a:p>
        </p:txBody>
      </p:sp>
      <p:sp>
        <p:nvSpPr>
          <p:cNvPr id="6" name="日期占位符 5">
            <a:extLst>
              <a:ext uri="{FF2B5EF4-FFF2-40B4-BE49-F238E27FC236}">
                <a16:creationId xmlns:a16="http://schemas.microsoft.com/office/drawing/2014/main" id="{C2B24A4A-A3B8-3498-C1B5-E420D3663EB5}"/>
              </a:ext>
            </a:extLst>
          </p:cNvPr>
          <p:cNvSpPr>
            <a:spLocks noGrp="1"/>
          </p:cNvSpPr>
          <p:nvPr>
            <p:ph type="dt" sz="half" idx="6"/>
          </p:nvPr>
        </p:nvSpPr>
        <p:spPr/>
        <p:txBody>
          <a:bodyPr/>
          <a:lstStyle/>
          <a:p>
            <a:fld id="{B2F30586-B786-4A81-92FB-6CBA790E98D3}" type="datetime1">
              <a:rPr lang="en-US" altLang="zh-CN" smtClean="0"/>
              <a:t>6/28/2023</a:t>
            </a:fld>
            <a:endParaRPr 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6974"/>
            <a:ext cx="3624579" cy="444352"/>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视频：AI辅助自动上色</a:t>
            </a:r>
          </a:p>
        </p:txBody>
      </p:sp>
      <p:sp>
        <p:nvSpPr>
          <p:cNvPr id="3" name="object 3"/>
          <p:cNvSpPr/>
          <p:nvPr/>
        </p:nvSpPr>
        <p:spPr>
          <a:xfrm>
            <a:off x="5652910" y="3086169"/>
            <a:ext cx="789305" cy="686435"/>
          </a:xfrm>
          <a:custGeom>
            <a:avLst/>
            <a:gdLst/>
            <a:ahLst/>
            <a:cxnLst/>
            <a:rect l="l" t="t" r="r" b="b"/>
            <a:pathLst>
              <a:path w="789304" h="686435">
                <a:moveTo>
                  <a:pt x="749785" y="0"/>
                </a:moveTo>
                <a:lnTo>
                  <a:pt x="0" y="133430"/>
                </a:lnTo>
                <a:lnTo>
                  <a:pt x="24770" y="273533"/>
                </a:lnTo>
                <a:lnTo>
                  <a:pt x="26676" y="648085"/>
                </a:lnTo>
                <a:lnTo>
                  <a:pt x="49987" y="683200"/>
                </a:lnTo>
                <a:lnTo>
                  <a:pt x="750738" y="686209"/>
                </a:lnTo>
                <a:lnTo>
                  <a:pt x="765535" y="683200"/>
                </a:lnTo>
                <a:lnTo>
                  <a:pt x="777652" y="675010"/>
                </a:lnTo>
                <a:lnTo>
                  <a:pt x="785839" y="662888"/>
                </a:lnTo>
                <a:lnTo>
                  <a:pt x="788846" y="648085"/>
                </a:lnTo>
                <a:lnTo>
                  <a:pt x="788846" y="486062"/>
                </a:lnTo>
                <a:lnTo>
                  <a:pt x="179110" y="486062"/>
                </a:lnTo>
                <a:lnTo>
                  <a:pt x="179110" y="371700"/>
                </a:lnTo>
                <a:lnTo>
                  <a:pt x="788846" y="371700"/>
                </a:lnTo>
                <a:lnTo>
                  <a:pt x="788846" y="247800"/>
                </a:lnTo>
                <a:lnTo>
                  <a:pt x="227698" y="247800"/>
                </a:lnTo>
                <a:lnTo>
                  <a:pt x="319159"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9"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79" y="199193"/>
                </a:lnTo>
                <a:lnTo>
                  <a:pt x="283908" y="199193"/>
                </a:lnTo>
                <a:lnTo>
                  <a:pt x="335846" y="124853"/>
                </a:lnTo>
                <a:close/>
              </a:path>
              <a:path w="789304" h="686435">
                <a:moveTo>
                  <a:pt x="491139" y="97213"/>
                </a:moveTo>
                <a:lnTo>
                  <a:pt x="421099" y="97213"/>
                </a:lnTo>
                <a:lnTo>
                  <a:pt x="359172" y="185850"/>
                </a:lnTo>
                <a:lnTo>
                  <a:pt x="283908" y="199193"/>
                </a:lnTo>
                <a:lnTo>
                  <a:pt x="502079"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4"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4" name="object 4"/>
          <p:cNvSpPr txBox="1"/>
          <p:nvPr/>
        </p:nvSpPr>
        <p:spPr>
          <a:xfrm>
            <a:off x="5278882" y="3981957"/>
            <a:ext cx="1521460" cy="299720"/>
          </a:xfrm>
          <a:prstGeom prst="rect">
            <a:avLst/>
          </a:prstGeom>
        </p:spPr>
        <p:txBody>
          <a:bodyPr vert="horz" wrap="square" lIns="0" tIns="12700" rIns="0" bIns="0" rtlCol="0">
            <a:spAutoFit/>
          </a:bodyPr>
          <a:lstStyle/>
          <a:p>
            <a:pPr marL="12700">
              <a:lnSpc>
                <a:spcPct val="100000"/>
              </a:lnSpc>
              <a:spcBef>
                <a:spcPts val="100"/>
              </a:spcBef>
            </a:pPr>
            <a:r>
              <a:rPr sz="1800" dirty="0">
                <a:latin typeface="微软雅黑"/>
                <a:cs typeface="微软雅黑"/>
              </a:rPr>
              <a:t>Adobe</a:t>
            </a:r>
            <a:r>
              <a:rPr sz="1800" spc="-10" dirty="0">
                <a:latin typeface="微软雅黑"/>
                <a:cs typeface="微软雅黑"/>
              </a:rPr>
              <a:t> Sensei</a:t>
            </a:r>
            <a:endParaRPr sz="1800">
              <a:latin typeface="微软雅黑"/>
              <a:cs typeface="微软雅黑"/>
            </a:endParaRPr>
          </a:p>
        </p:txBody>
      </p:sp>
      <p:sp>
        <p:nvSpPr>
          <p:cNvPr id="6" name="object 6"/>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85</a:t>
            </a:fld>
            <a:endParaRPr spc="-25" dirty="0"/>
          </a:p>
        </p:txBody>
      </p:sp>
      <p:sp>
        <p:nvSpPr>
          <p:cNvPr id="7" name="日期占位符 6">
            <a:extLst>
              <a:ext uri="{FF2B5EF4-FFF2-40B4-BE49-F238E27FC236}">
                <a16:creationId xmlns:a16="http://schemas.microsoft.com/office/drawing/2014/main" id="{C902B2F5-7128-93C4-E0B5-AEEF8B1F74B2}"/>
              </a:ext>
            </a:extLst>
          </p:cNvPr>
          <p:cNvSpPr>
            <a:spLocks noGrp="1"/>
          </p:cNvSpPr>
          <p:nvPr>
            <p:ph type="dt" sz="half" idx="10"/>
          </p:nvPr>
        </p:nvSpPr>
        <p:spPr/>
        <p:txBody>
          <a:bodyPr/>
          <a:lstStyle/>
          <a:p>
            <a:fld id="{38F84021-2096-4D8E-B9DF-3ADB0C5F1FC6}" type="datetime1">
              <a:rPr lang="en-US" altLang="zh-CN" smtClean="0"/>
              <a:t>6/28/2023</a:t>
            </a:fld>
            <a:endParaRPr lang="zh-CN"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6974"/>
            <a:ext cx="3180715" cy="444352"/>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其它行业：AI+医疗</a:t>
            </a:r>
          </a:p>
        </p:txBody>
      </p:sp>
      <p:grpSp>
        <p:nvGrpSpPr>
          <p:cNvPr id="3" name="object 3"/>
          <p:cNvGrpSpPr/>
          <p:nvPr/>
        </p:nvGrpSpPr>
        <p:grpSpPr>
          <a:xfrm>
            <a:off x="512063" y="1447800"/>
            <a:ext cx="3694429" cy="4993005"/>
            <a:chOff x="512063" y="1447800"/>
            <a:chExt cx="3694429" cy="4993005"/>
          </a:xfrm>
        </p:grpSpPr>
        <p:pic>
          <p:nvPicPr>
            <p:cNvPr id="4" name="object 4"/>
            <p:cNvPicPr/>
            <p:nvPr/>
          </p:nvPicPr>
          <p:blipFill>
            <a:blip r:embed="rId2" cstate="print"/>
            <a:stretch>
              <a:fillRect/>
            </a:stretch>
          </p:blipFill>
          <p:spPr>
            <a:xfrm>
              <a:off x="512063" y="1447800"/>
              <a:ext cx="3694176" cy="4191000"/>
            </a:xfrm>
            <a:prstGeom prst="rect">
              <a:avLst/>
            </a:prstGeom>
          </p:spPr>
        </p:pic>
        <p:pic>
          <p:nvPicPr>
            <p:cNvPr id="5" name="object 5"/>
            <p:cNvPicPr/>
            <p:nvPr/>
          </p:nvPicPr>
          <p:blipFill>
            <a:blip r:embed="rId3" cstate="print"/>
            <a:stretch>
              <a:fillRect/>
            </a:stretch>
          </p:blipFill>
          <p:spPr>
            <a:xfrm>
              <a:off x="2017775" y="4840223"/>
              <a:ext cx="2188464" cy="1600200"/>
            </a:xfrm>
            <a:prstGeom prst="rect">
              <a:avLst/>
            </a:prstGeom>
          </p:spPr>
        </p:pic>
      </p:grpSp>
      <p:grpSp>
        <p:nvGrpSpPr>
          <p:cNvPr id="6" name="object 6"/>
          <p:cNvGrpSpPr/>
          <p:nvPr/>
        </p:nvGrpSpPr>
        <p:grpSpPr>
          <a:xfrm>
            <a:off x="4605528" y="1447800"/>
            <a:ext cx="3694429" cy="4993005"/>
            <a:chOff x="4605528" y="1447800"/>
            <a:chExt cx="3694429" cy="4993005"/>
          </a:xfrm>
        </p:grpSpPr>
        <p:pic>
          <p:nvPicPr>
            <p:cNvPr id="7" name="object 7"/>
            <p:cNvPicPr/>
            <p:nvPr/>
          </p:nvPicPr>
          <p:blipFill>
            <a:blip r:embed="rId4" cstate="print"/>
            <a:stretch>
              <a:fillRect/>
            </a:stretch>
          </p:blipFill>
          <p:spPr>
            <a:xfrm>
              <a:off x="4605528" y="1447800"/>
              <a:ext cx="3694176" cy="4191000"/>
            </a:xfrm>
            <a:prstGeom prst="rect">
              <a:avLst/>
            </a:prstGeom>
          </p:spPr>
        </p:pic>
        <p:pic>
          <p:nvPicPr>
            <p:cNvPr id="8" name="object 8"/>
            <p:cNvPicPr/>
            <p:nvPr/>
          </p:nvPicPr>
          <p:blipFill>
            <a:blip r:embed="rId5" cstate="print"/>
            <a:stretch>
              <a:fillRect/>
            </a:stretch>
          </p:blipFill>
          <p:spPr>
            <a:xfrm>
              <a:off x="6111240" y="4840223"/>
              <a:ext cx="2188464" cy="1600200"/>
            </a:xfrm>
            <a:prstGeom prst="rect">
              <a:avLst/>
            </a:prstGeom>
          </p:spPr>
        </p:pic>
      </p:grpSp>
      <p:sp>
        <p:nvSpPr>
          <p:cNvPr id="9" name="object 9"/>
          <p:cNvSpPr txBox="1"/>
          <p:nvPr/>
        </p:nvSpPr>
        <p:spPr>
          <a:xfrm>
            <a:off x="8662796" y="1473200"/>
            <a:ext cx="3058160" cy="4142104"/>
          </a:xfrm>
          <a:prstGeom prst="rect">
            <a:avLst/>
          </a:prstGeom>
        </p:spPr>
        <p:txBody>
          <a:bodyPr vert="horz" wrap="square" lIns="0" tIns="12700" rIns="0" bIns="0" rtlCol="0">
            <a:spAutoFit/>
          </a:bodyPr>
          <a:lstStyle/>
          <a:p>
            <a:pPr marL="299085" marR="234950" indent="-287020" algn="just">
              <a:lnSpc>
                <a:spcPct val="100000"/>
              </a:lnSpc>
              <a:spcBef>
                <a:spcPts val="100"/>
              </a:spcBef>
              <a:buFont typeface="Wingdings"/>
              <a:buChar char=""/>
              <a:tabLst>
                <a:tab pos="299720" algn="l"/>
              </a:tabLst>
            </a:pPr>
            <a:r>
              <a:rPr sz="1800" b="1" dirty="0">
                <a:latin typeface="微软雅黑"/>
                <a:cs typeface="微软雅黑"/>
              </a:rPr>
              <a:t>纤维内窥镜检查</a:t>
            </a:r>
            <a:r>
              <a:rPr sz="1800" spc="-15" dirty="0">
                <a:latin typeface="微软雅黑"/>
                <a:cs typeface="微软雅黑"/>
              </a:rPr>
              <a:t>，已成为</a:t>
            </a:r>
            <a:r>
              <a:rPr sz="1800" spc="-10" dirty="0">
                <a:latin typeface="微软雅黑"/>
                <a:cs typeface="微软雅黑"/>
              </a:rPr>
              <a:t>检查上消化道疾病（</a:t>
            </a:r>
            <a:r>
              <a:rPr sz="1800" spc="-30" dirty="0">
                <a:latin typeface="微软雅黑"/>
                <a:cs typeface="微软雅黑"/>
              </a:rPr>
              <a:t>食管</a:t>
            </a:r>
            <a:r>
              <a:rPr sz="1800" dirty="0">
                <a:latin typeface="微软雅黑"/>
                <a:cs typeface="微软雅黑"/>
              </a:rPr>
              <a:t>癌、胃癌等）</a:t>
            </a:r>
            <a:r>
              <a:rPr sz="1800" spc="-10" dirty="0">
                <a:latin typeface="微软雅黑"/>
                <a:cs typeface="微软雅黑"/>
              </a:rPr>
              <a:t>常规的临床</a:t>
            </a:r>
            <a:r>
              <a:rPr sz="1800" spc="-5" dirty="0">
                <a:latin typeface="微软雅黑"/>
                <a:cs typeface="微软雅黑"/>
              </a:rPr>
              <a:t>诊断、术后随访、疗效观</a:t>
            </a:r>
            <a:r>
              <a:rPr sz="1800" spc="-10" dirty="0">
                <a:latin typeface="微软雅黑"/>
                <a:cs typeface="微软雅黑"/>
              </a:rPr>
              <a:t>察的可靠方法。</a:t>
            </a:r>
            <a:endParaRPr sz="1800">
              <a:latin typeface="微软雅黑"/>
              <a:cs typeface="微软雅黑"/>
            </a:endParaRPr>
          </a:p>
          <a:p>
            <a:pPr marL="299085" marR="235585" indent="-287020" algn="just">
              <a:lnSpc>
                <a:spcPct val="100000"/>
              </a:lnSpc>
              <a:spcBef>
                <a:spcPts val="5"/>
              </a:spcBef>
              <a:buFont typeface="Wingdings"/>
              <a:buChar char=""/>
              <a:tabLst>
                <a:tab pos="299720" algn="l"/>
              </a:tabLst>
            </a:pPr>
            <a:r>
              <a:rPr sz="1800" dirty="0">
                <a:latin typeface="微软雅黑"/>
                <a:cs typeface="微软雅黑"/>
              </a:rPr>
              <a:t>腾讯觅影通过</a:t>
            </a:r>
            <a:r>
              <a:rPr sz="1800" b="1" spc="-10" dirty="0">
                <a:latin typeface="微软雅黑"/>
                <a:cs typeface="微软雅黑"/>
              </a:rPr>
              <a:t>分析和识别内窥镜拍摄的摄像</a:t>
            </a:r>
            <a:r>
              <a:rPr sz="1800" spc="-25" dirty="0">
                <a:latin typeface="微软雅黑"/>
                <a:cs typeface="微软雅黑"/>
              </a:rPr>
              <a:t>，辅助</a:t>
            </a:r>
            <a:r>
              <a:rPr sz="1800" spc="-5" dirty="0">
                <a:latin typeface="微软雅黑"/>
                <a:cs typeface="微软雅黑"/>
              </a:rPr>
              <a:t>医生判断食管病变位置</a:t>
            </a:r>
            <a:endParaRPr sz="1800">
              <a:latin typeface="微软雅黑"/>
              <a:cs typeface="微软雅黑"/>
            </a:endParaRPr>
          </a:p>
          <a:p>
            <a:pPr marL="299085" marR="5080" indent="-287020">
              <a:lnSpc>
                <a:spcPct val="100000"/>
              </a:lnSpc>
              <a:buFont typeface="Wingdings"/>
              <a:buChar char=""/>
              <a:tabLst>
                <a:tab pos="299720" algn="l"/>
              </a:tabLst>
            </a:pPr>
            <a:r>
              <a:rPr sz="1800" spc="-5" dirty="0">
                <a:latin typeface="微软雅黑"/>
                <a:cs typeface="微软雅黑"/>
              </a:rPr>
              <a:t>腾讯觅影运用了先进的图</a:t>
            </a:r>
            <a:r>
              <a:rPr sz="1800" spc="-50" dirty="0">
                <a:latin typeface="微软雅黑"/>
                <a:cs typeface="微软雅黑"/>
              </a:rPr>
              <a:t> </a:t>
            </a:r>
            <a:r>
              <a:rPr sz="1800" spc="-10" dirty="0">
                <a:latin typeface="微软雅黑"/>
                <a:cs typeface="微软雅黑"/>
              </a:rPr>
              <a:t>像技术处理</a:t>
            </a:r>
            <a:r>
              <a:rPr sz="1800" b="1" spc="-10" dirty="0">
                <a:latin typeface="微软雅黑"/>
                <a:cs typeface="微软雅黑"/>
              </a:rPr>
              <a:t>医学影像</a:t>
            </a:r>
            <a:r>
              <a:rPr sz="1800" spc="-30" dirty="0">
                <a:latin typeface="微软雅黑"/>
                <a:cs typeface="微软雅黑"/>
              </a:rPr>
              <a:t>，提</a:t>
            </a:r>
            <a:r>
              <a:rPr sz="1800" spc="-50" dirty="0">
                <a:latin typeface="微软雅黑"/>
                <a:cs typeface="微软雅黑"/>
              </a:rPr>
              <a:t> </a:t>
            </a:r>
            <a:r>
              <a:rPr sz="1800" dirty="0">
                <a:latin typeface="微软雅黑"/>
                <a:cs typeface="微软雅黑"/>
              </a:rPr>
              <a:t>升识别率，同时通过</a:t>
            </a:r>
            <a:r>
              <a:rPr sz="1800" b="1" spc="-25" dirty="0">
                <a:latin typeface="微软雅黑"/>
                <a:cs typeface="微软雅黑"/>
              </a:rPr>
              <a:t>机器</a:t>
            </a:r>
            <a:r>
              <a:rPr sz="1800" b="1" spc="-50" dirty="0">
                <a:latin typeface="微软雅黑"/>
                <a:cs typeface="微软雅黑"/>
              </a:rPr>
              <a:t> </a:t>
            </a:r>
            <a:r>
              <a:rPr sz="1800" b="1" spc="-10" dirty="0">
                <a:latin typeface="微软雅黑"/>
                <a:cs typeface="微软雅黑"/>
              </a:rPr>
              <a:t>学习</a:t>
            </a:r>
            <a:r>
              <a:rPr sz="1800" spc="-5" dirty="0">
                <a:latin typeface="微软雅黑"/>
                <a:cs typeface="微软雅黑"/>
              </a:rPr>
              <a:t>不断提升早筛准确率。</a:t>
            </a:r>
            <a:endParaRPr sz="1800">
              <a:latin typeface="微软雅黑"/>
              <a:cs typeface="微软雅黑"/>
            </a:endParaRPr>
          </a:p>
          <a:p>
            <a:pPr marL="299085" marR="236220" indent="-287020" algn="just">
              <a:lnSpc>
                <a:spcPct val="100000"/>
              </a:lnSpc>
              <a:spcBef>
                <a:spcPts val="5"/>
              </a:spcBef>
              <a:buFont typeface="Wingdings"/>
              <a:buChar char=""/>
              <a:tabLst>
                <a:tab pos="299720" algn="l"/>
              </a:tabLst>
            </a:pPr>
            <a:r>
              <a:rPr sz="1800" spc="-5" dirty="0">
                <a:latin typeface="微软雅黑"/>
                <a:cs typeface="微软雅黑"/>
              </a:rPr>
              <a:t>目前腾讯觅影对早期食管癌的识别准率已经达到了</a:t>
            </a:r>
            <a:r>
              <a:rPr sz="1800" spc="-50" dirty="0">
                <a:latin typeface="微软雅黑"/>
                <a:cs typeface="微软雅黑"/>
              </a:rPr>
              <a:t> </a:t>
            </a:r>
            <a:r>
              <a:rPr sz="1800" b="1" spc="-25" dirty="0">
                <a:latin typeface="微软雅黑"/>
                <a:cs typeface="微软雅黑"/>
              </a:rPr>
              <a:t>90%</a:t>
            </a:r>
            <a:endParaRPr sz="1800">
              <a:latin typeface="微软雅黑"/>
              <a:cs typeface="微软雅黑"/>
            </a:endParaRPr>
          </a:p>
        </p:txBody>
      </p:sp>
      <p:sp>
        <p:nvSpPr>
          <p:cNvPr id="11" name="object 11"/>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86</a:t>
            </a:fld>
            <a:endParaRPr spc="-25" dirty="0"/>
          </a:p>
        </p:txBody>
      </p:sp>
      <p:sp>
        <p:nvSpPr>
          <p:cNvPr id="12" name="日期占位符 11">
            <a:extLst>
              <a:ext uri="{FF2B5EF4-FFF2-40B4-BE49-F238E27FC236}">
                <a16:creationId xmlns:a16="http://schemas.microsoft.com/office/drawing/2014/main" id="{C3EC3803-2FF6-38B3-23CE-742D5D73F1B0}"/>
              </a:ext>
            </a:extLst>
          </p:cNvPr>
          <p:cNvSpPr>
            <a:spLocks noGrp="1"/>
          </p:cNvSpPr>
          <p:nvPr>
            <p:ph type="dt" sz="half" idx="10"/>
          </p:nvPr>
        </p:nvSpPr>
        <p:spPr/>
        <p:txBody>
          <a:bodyPr/>
          <a:lstStyle/>
          <a:p>
            <a:fld id="{6FD4C90B-C61A-43A9-901D-DB2FD8C22D32}" type="datetime1">
              <a:rPr lang="en-US" altLang="zh-CN" smtClean="0"/>
              <a:t>6/28/2023</a:t>
            </a:fld>
            <a:endParaRPr lang="zh-CN" altLang="en-US"/>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6974"/>
            <a:ext cx="2522220" cy="444352"/>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视频：腾讯觅影</a:t>
            </a:r>
          </a:p>
        </p:txBody>
      </p:sp>
      <p:sp>
        <p:nvSpPr>
          <p:cNvPr id="3" name="object 3"/>
          <p:cNvSpPr/>
          <p:nvPr/>
        </p:nvSpPr>
        <p:spPr>
          <a:xfrm>
            <a:off x="5652910" y="3086169"/>
            <a:ext cx="789305" cy="686435"/>
          </a:xfrm>
          <a:custGeom>
            <a:avLst/>
            <a:gdLst/>
            <a:ahLst/>
            <a:cxnLst/>
            <a:rect l="l" t="t" r="r" b="b"/>
            <a:pathLst>
              <a:path w="789304" h="686435">
                <a:moveTo>
                  <a:pt x="749785" y="0"/>
                </a:moveTo>
                <a:lnTo>
                  <a:pt x="0" y="133430"/>
                </a:lnTo>
                <a:lnTo>
                  <a:pt x="24770" y="273533"/>
                </a:lnTo>
                <a:lnTo>
                  <a:pt x="26676" y="648085"/>
                </a:lnTo>
                <a:lnTo>
                  <a:pt x="49987" y="683200"/>
                </a:lnTo>
                <a:lnTo>
                  <a:pt x="750738" y="686209"/>
                </a:lnTo>
                <a:lnTo>
                  <a:pt x="765535" y="683200"/>
                </a:lnTo>
                <a:lnTo>
                  <a:pt x="777652" y="675010"/>
                </a:lnTo>
                <a:lnTo>
                  <a:pt x="785839" y="662888"/>
                </a:lnTo>
                <a:lnTo>
                  <a:pt x="788846" y="648085"/>
                </a:lnTo>
                <a:lnTo>
                  <a:pt x="788846" y="486062"/>
                </a:lnTo>
                <a:lnTo>
                  <a:pt x="179110" y="486062"/>
                </a:lnTo>
                <a:lnTo>
                  <a:pt x="179110" y="371700"/>
                </a:lnTo>
                <a:lnTo>
                  <a:pt x="788846" y="371700"/>
                </a:lnTo>
                <a:lnTo>
                  <a:pt x="788846" y="247800"/>
                </a:lnTo>
                <a:lnTo>
                  <a:pt x="227698" y="247800"/>
                </a:lnTo>
                <a:lnTo>
                  <a:pt x="319159" y="231598"/>
                </a:lnTo>
                <a:lnTo>
                  <a:pt x="56210" y="231597"/>
                </a:lnTo>
                <a:lnTo>
                  <a:pt x="43824" y="163929"/>
                </a:lnTo>
                <a:lnTo>
                  <a:pt x="111467" y="152492"/>
                </a:lnTo>
                <a:lnTo>
                  <a:pt x="181507" y="152492"/>
                </a:lnTo>
                <a:lnTo>
                  <a:pt x="191495" y="138196"/>
                </a:lnTo>
                <a:lnTo>
                  <a:pt x="266759" y="124853"/>
                </a:lnTo>
                <a:lnTo>
                  <a:pt x="335846" y="124853"/>
                </a:lnTo>
                <a:lnTo>
                  <a:pt x="345834" y="110557"/>
                </a:lnTo>
                <a:lnTo>
                  <a:pt x="421099" y="97213"/>
                </a:lnTo>
                <a:lnTo>
                  <a:pt x="491139" y="97213"/>
                </a:lnTo>
                <a:lnTo>
                  <a:pt x="501127" y="82917"/>
                </a:lnTo>
                <a:lnTo>
                  <a:pt x="576391" y="69574"/>
                </a:lnTo>
                <a:lnTo>
                  <a:pt x="645632" y="69574"/>
                </a:lnTo>
                <a:lnTo>
                  <a:pt x="655466" y="55278"/>
                </a:lnTo>
                <a:lnTo>
                  <a:pt x="719298" y="43841"/>
                </a:lnTo>
                <a:lnTo>
                  <a:pt x="757551" y="43841"/>
                </a:lnTo>
                <a:lnTo>
                  <a:pt x="749785" y="0"/>
                </a:lnTo>
                <a:close/>
              </a:path>
              <a:path w="789304" h="686435">
                <a:moveTo>
                  <a:pt x="788846" y="371700"/>
                </a:moveTo>
                <a:lnTo>
                  <a:pt x="636412" y="371700"/>
                </a:lnTo>
                <a:lnTo>
                  <a:pt x="636412" y="486062"/>
                </a:lnTo>
                <a:lnTo>
                  <a:pt x="788846" y="486062"/>
                </a:lnTo>
                <a:lnTo>
                  <a:pt x="788846" y="371700"/>
                </a:lnTo>
                <a:close/>
              </a:path>
              <a:path w="789304" h="686435">
                <a:moveTo>
                  <a:pt x="181507" y="152492"/>
                </a:moveTo>
                <a:lnTo>
                  <a:pt x="111467" y="152492"/>
                </a:lnTo>
                <a:lnTo>
                  <a:pt x="56210" y="231597"/>
                </a:lnTo>
                <a:lnTo>
                  <a:pt x="319159" y="231598"/>
                </a:lnTo>
                <a:lnTo>
                  <a:pt x="346059" y="226832"/>
                </a:lnTo>
                <a:lnTo>
                  <a:pt x="129569" y="226832"/>
                </a:lnTo>
                <a:lnTo>
                  <a:pt x="181507" y="152492"/>
                </a:lnTo>
                <a:close/>
              </a:path>
              <a:path w="789304" h="686435">
                <a:moveTo>
                  <a:pt x="335846" y="124853"/>
                </a:moveTo>
                <a:lnTo>
                  <a:pt x="266759" y="124853"/>
                </a:lnTo>
                <a:lnTo>
                  <a:pt x="204833" y="213489"/>
                </a:lnTo>
                <a:lnTo>
                  <a:pt x="129569" y="226832"/>
                </a:lnTo>
                <a:lnTo>
                  <a:pt x="346059" y="226832"/>
                </a:lnTo>
                <a:lnTo>
                  <a:pt x="502079" y="199193"/>
                </a:lnTo>
                <a:lnTo>
                  <a:pt x="283908" y="199193"/>
                </a:lnTo>
                <a:lnTo>
                  <a:pt x="335846" y="124853"/>
                </a:lnTo>
                <a:close/>
              </a:path>
              <a:path w="789304" h="686435">
                <a:moveTo>
                  <a:pt x="491139" y="97213"/>
                </a:moveTo>
                <a:lnTo>
                  <a:pt x="421099" y="97213"/>
                </a:lnTo>
                <a:lnTo>
                  <a:pt x="359172" y="185850"/>
                </a:lnTo>
                <a:lnTo>
                  <a:pt x="283908" y="199193"/>
                </a:lnTo>
                <a:lnTo>
                  <a:pt x="502079" y="199193"/>
                </a:lnTo>
                <a:lnTo>
                  <a:pt x="658100" y="171554"/>
                </a:lnTo>
                <a:lnTo>
                  <a:pt x="439200" y="171554"/>
                </a:lnTo>
                <a:lnTo>
                  <a:pt x="491139" y="97213"/>
                </a:lnTo>
                <a:close/>
              </a:path>
              <a:path w="789304" h="686435">
                <a:moveTo>
                  <a:pt x="645632" y="69574"/>
                </a:moveTo>
                <a:lnTo>
                  <a:pt x="576391" y="69574"/>
                </a:lnTo>
                <a:lnTo>
                  <a:pt x="514465" y="158211"/>
                </a:lnTo>
                <a:lnTo>
                  <a:pt x="439200" y="171554"/>
                </a:lnTo>
                <a:lnTo>
                  <a:pt x="658100" y="171554"/>
                </a:lnTo>
                <a:lnTo>
                  <a:pt x="776461" y="150586"/>
                </a:lnTo>
                <a:lnTo>
                  <a:pt x="775279" y="143914"/>
                </a:lnTo>
                <a:lnTo>
                  <a:pt x="594493" y="143914"/>
                </a:lnTo>
                <a:lnTo>
                  <a:pt x="645632" y="69574"/>
                </a:lnTo>
                <a:close/>
              </a:path>
              <a:path w="789304" h="686435">
                <a:moveTo>
                  <a:pt x="757551" y="43841"/>
                </a:moveTo>
                <a:lnTo>
                  <a:pt x="719298" y="43841"/>
                </a:lnTo>
                <a:lnTo>
                  <a:pt x="721204" y="55278"/>
                </a:lnTo>
                <a:lnTo>
                  <a:pt x="668804" y="129618"/>
                </a:lnTo>
                <a:lnTo>
                  <a:pt x="594493" y="143914"/>
                </a:lnTo>
                <a:lnTo>
                  <a:pt x="775279" y="143914"/>
                </a:lnTo>
                <a:lnTo>
                  <a:pt x="757551" y="43841"/>
                </a:lnTo>
                <a:close/>
              </a:path>
            </a:pathLst>
          </a:custGeom>
          <a:solidFill>
            <a:srgbClr val="000000"/>
          </a:solidFill>
        </p:spPr>
        <p:txBody>
          <a:bodyPr wrap="square" lIns="0" tIns="0" rIns="0" bIns="0" rtlCol="0"/>
          <a:lstStyle/>
          <a:p>
            <a:endParaRPr/>
          </a:p>
        </p:txBody>
      </p:sp>
      <p:sp>
        <p:nvSpPr>
          <p:cNvPr id="4" name="object 4"/>
          <p:cNvSpPr txBox="1"/>
          <p:nvPr/>
        </p:nvSpPr>
        <p:spPr>
          <a:xfrm>
            <a:off x="5573014" y="3988054"/>
            <a:ext cx="939800" cy="299720"/>
          </a:xfrm>
          <a:prstGeom prst="rect">
            <a:avLst/>
          </a:prstGeom>
        </p:spPr>
        <p:txBody>
          <a:bodyPr vert="horz" wrap="square" lIns="0" tIns="12700" rIns="0" bIns="0" rtlCol="0">
            <a:spAutoFit/>
          </a:bodyPr>
          <a:lstStyle/>
          <a:p>
            <a:pPr marL="12700">
              <a:lnSpc>
                <a:spcPct val="100000"/>
              </a:lnSpc>
              <a:spcBef>
                <a:spcPts val="100"/>
              </a:spcBef>
            </a:pPr>
            <a:r>
              <a:rPr sz="1800" spc="-15" dirty="0">
                <a:latin typeface="微软雅黑"/>
                <a:cs typeface="微软雅黑"/>
              </a:rPr>
              <a:t>腾讯觅影</a:t>
            </a:r>
            <a:endParaRPr sz="1800">
              <a:latin typeface="微软雅黑"/>
              <a:cs typeface="微软雅黑"/>
            </a:endParaRPr>
          </a:p>
        </p:txBody>
      </p:sp>
      <p:sp>
        <p:nvSpPr>
          <p:cNvPr id="6" name="object 6"/>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87</a:t>
            </a:fld>
            <a:endParaRPr spc="-25" dirty="0"/>
          </a:p>
        </p:txBody>
      </p:sp>
      <p:sp>
        <p:nvSpPr>
          <p:cNvPr id="7" name="日期占位符 6">
            <a:extLst>
              <a:ext uri="{FF2B5EF4-FFF2-40B4-BE49-F238E27FC236}">
                <a16:creationId xmlns:a16="http://schemas.microsoft.com/office/drawing/2014/main" id="{17D882FB-0CDD-6A1B-7DD8-8E062DA9B054}"/>
              </a:ext>
            </a:extLst>
          </p:cNvPr>
          <p:cNvSpPr>
            <a:spLocks noGrp="1"/>
          </p:cNvSpPr>
          <p:nvPr>
            <p:ph type="dt" sz="half" idx="10"/>
          </p:nvPr>
        </p:nvSpPr>
        <p:spPr/>
        <p:txBody>
          <a:bodyPr/>
          <a:lstStyle/>
          <a:p>
            <a:fld id="{947737A0-4FCC-4F5E-A6F3-F7C3BC17CC36}" type="datetime1">
              <a:rPr lang="en-US" altLang="zh-CN" smtClean="0"/>
              <a:t>6/28/2023</a:t>
            </a:fld>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6974"/>
            <a:ext cx="3180715" cy="444352"/>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其它行业：AI+金融</a:t>
            </a:r>
          </a:p>
        </p:txBody>
      </p:sp>
      <p:pic>
        <p:nvPicPr>
          <p:cNvPr id="3" name="object 3"/>
          <p:cNvPicPr/>
          <p:nvPr/>
        </p:nvPicPr>
        <p:blipFill>
          <a:blip r:embed="rId3" cstate="print"/>
          <a:stretch>
            <a:fillRect/>
          </a:stretch>
        </p:blipFill>
        <p:spPr>
          <a:xfrm>
            <a:off x="458756" y="1780057"/>
            <a:ext cx="8247818" cy="4166542"/>
          </a:xfrm>
          <a:prstGeom prst="rect">
            <a:avLst/>
          </a:prstGeom>
        </p:spPr>
      </p:pic>
      <p:sp>
        <p:nvSpPr>
          <p:cNvPr id="4" name="object 4"/>
          <p:cNvSpPr txBox="1"/>
          <p:nvPr/>
        </p:nvSpPr>
        <p:spPr>
          <a:xfrm>
            <a:off x="9574530" y="2774391"/>
            <a:ext cx="1831975" cy="1549400"/>
          </a:xfrm>
          <a:prstGeom prst="rect">
            <a:avLst/>
          </a:prstGeom>
        </p:spPr>
        <p:txBody>
          <a:bodyPr vert="horz" wrap="square" lIns="0" tIns="12065" rIns="0" bIns="0" rtlCol="0">
            <a:spAutoFit/>
          </a:bodyPr>
          <a:lstStyle/>
          <a:p>
            <a:pPr marL="299085" indent="-287020">
              <a:lnSpc>
                <a:spcPct val="100000"/>
              </a:lnSpc>
              <a:spcBef>
                <a:spcPts val="95"/>
              </a:spcBef>
              <a:buFont typeface="Wingdings"/>
              <a:buChar char=""/>
              <a:tabLst>
                <a:tab pos="299720" algn="l"/>
              </a:tabLst>
            </a:pPr>
            <a:r>
              <a:rPr sz="2000" spc="-20" dirty="0">
                <a:latin typeface="微软雅黑"/>
                <a:cs typeface="微软雅黑"/>
              </a:rPr>
              <a:t>用户画</a:t>
            </a:r>
            <a:r>
              <a:rPr sz="2000" spc="-50" dirty="0">
                <a:latin typeface="微软雅黑"/>
                <a:cs typeface="微软雅黑"/>
              </a:rPr>
              <a:t>像</a:t>
            </a:r>
            <a:endParaRPr sz="2000">
              <a:latin typeface="微软雅黑"/>
              <a:cs typeface="微软雅黑"/>
            </a:endParaRPr>
          </a:p>
          <a:p>
            <a:pPr marL="299085" indent="-287020">
              <a:lnSpc>
                <a:spcPct val="100000"/>
              </a:lnSpc>
              <a:buFont typeface="Wingdings"/>
              <a:buChar char=""/>
              <a:tabLst>
                <a:tab pos="299720" algn="l"/>
              </a:tabLst>
            </a:pPr>
            <a:r>
              <a:rPr sz="2000" spc="-20" dirty="0">
                <a:latin typeface="微软雅黑"/>
                <a:cs typeface="微软雅黑"/>
              </a:rPr>
              <a:t>精准营</a:t>
            </a:r>
            <a:r>
              <a:rPr sz="2000" spc="-50" dirty="0">
                <a:latin typeface="微软雅黑"/>
                <a:cs typeface="微软雅黑"/>
              </a:rPr>
              <a:t>销</a:t>
            </a:r>
            <a:endParaRPr sz="2000">
              <a:latin typeface="微软雅黑"/>
              <a:cs typeface="微软雅黑"/>
            </a:endParaRPr>
          </a:p>
          <a:p>
            <a:pPr marL="299085" indent="-287020">
              <a:lnSpc>
                <a:spcPct val="100000"/>
              </a:lnSpc>
              <a:buFont typeface="Wingdings"/>
              <a:buChar char=""/>
              <a:tabLst>
                <a:tab pos="299720" algn="l"/>
              </a:tabLst>
            </a:pPr>
            <a:r>
              <a:rPr sz="2000" spc="-20" dirty="0">
                <a:latin typeface="微软雅黑"/>
                <a:cs typeface="微软雅黑"/>
              </a:rPr>
              <a:t>风控与反欺</a:t>
            </a:r>
            <a:r>
              <a:rPr sz="2000" spc="-50" dirty="0">
                <a:latin typeface="微软雅黑"/>
                <a:cs typeface="微软雅黑"/>
              </a:rPr>
              <a:t>诈</a:t>
            </a:r>
            <a:endParaRPr sz="2000">
              <a:latin typeface="微软雅黑"/>
              <a:cs typeface="微软雅黑"/>
            </a:endParaRPr>
          </a:p>
          <a:p>
            <a:pPr marL="299085" indent="-287020">
              <a:lnSpc>
                <a:spcPct val="100000"/>
              </a:lnSpc>
              <a:spcBef>
                <a:spcPts val="5"/>
              </a:spcBef>
              <a:buFont typeface="Wingdings"/>
              <a:buChar char=""/>
              <a:tabLst>
                <a:tab pos="299720" algn="l"/>
              </a:tabLst>
            </a:pPr>
            <a:r>
              <a:rPr sz="2000" spc="-20" dirty="0">
                <a:latin typeface="微软雅黑"/>
                <a:cs typeface="微软雅黑"/>
              </a:rPr>
              <a:t>量化交</a:t>
            </a:r>
            <a:r>
              <a:rPr sz="2000" spc="-50" dirty="0">
                <a:latin typeface="微软雅黑"/>
                <a:cs typeface="微软雅黑"/>
              </a:rPr>
              <a:t>易</a:t>
            </a:r>
            <a:endParaRPr sz="2000">
              <a:latin typeface="微软雅黑"/>
              <a:cs typeface="微软雅黑"/>
            </a:endParaRPr>
          </a:p>
          <a:p>
            <a:pPr marL="299085" indent="-287020">
              <a:lnSpc>
                <a:spcPct val="100000"/>
              </a:lnSpc>
              <a:buFont typeface="Wingdings"/>
              <a:buChar char=""/>
              <a:tabLst>
                <a:tab pos="299720" algn="l"/>
              </a:tabLst>
            </a:pPr>
            <a:r>
              <a:rPr sz="2000" spc="-20" dirty="0">
                <a:latin typeface="微软雅黑"/>
                <a:cs typeface="微软雅黑"/>
              </a:rPr>
              <a:t>智能投</a:t>
            </a:r>
            <a:r>
              <a:rPr sz="2000" spc="-50" dirty="0">
                <a:latin typeface="微软雅黑"/>
                <a:cs typeface="微软雅黑"/>
              </a:rPr>
              <a:t>顾</a:t>
            </a:r>
            <a:endParaRPr sz="2000">
              <a:latin typeface="微软雅黑"/>
              <a:cs typeface="微软雅黑"/>
            </a:endParaRPr>
          </a:p>
        </p:txBody>
      </p:sp>
      <p:sp>
        <p:nvSpPr>
          <p:cNvPr id="6" name="object 6"/>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88</a:t>
            </a:fld>
            <a:endParaRPr spc="-25" dirty="0"/>
          </a:p>
        </p:txBody>
      </p:sp>
      <p:sp>
        <p:nvSpPr>
          <p:cNvPr id="7" name="日期占位符 6">
            <a:extLst>
              <a:ext uri="{FF2B5EF4-FFF2-40B4-BE49-F238E27FC236}">
                <a16:creationId xmlns:a16="http://schemas.microsoft.com/office/drawing/2014/main" id="{C4EE3FD5-5249-D14B-CD12-CBD22D4EF873}"/>
              </a:ext>
            </a:extLst>
          </p:cNvPr>
          <p:cNvSpPr>
            <a:spLocks noGrp="1"/>
          </p:cNvSpPr>
          <p:nvPr>
            <p:ph type="dt" sz="half" idx="10"/>
          </p:nvPr>
        </p:nvSpPr>
        <p:spPr/>
        <p:txBody>
          <a:bodyPr/>
          <a:lstStyle/>
          <a:p>
            <a:fld id="{7A5C1848-8EF1-4655-9FBC-CA2DF313A63E}" type="datetime1">
              <a:rPr lang="en-US" altLang="zh-CN" smtClean="0"/>
              <a:t>6/28/2023</a:t>
            </a:fld>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2455"/>
            <a:ext cx="3180715" cy="453390"/>
          </a:xfrm>
          <a:prstGeom prst="rect">
            <a:avLst/>
          </a:prstGeom>
        </p:spPr>
        <p:txBody>
          <a:bodyPr vert="horz" wrap="square" lIns="0" tIns="13335" rIns="0" bIns="0" rtlCol="0">
            <a:spAutoFit/>
          </a:bodyPr>
          <a:lstStyle/>
          <a:p>
            <a:pPr marL="12700">
              <a:lnSpc>
                <a:spcPct val="100000"/>
              </a:lnSpc>
              <a:spcBef>
                <a:spcPts val="105"/>
              </a:spcBef>
            </a:pPr>
            <a:r>
              <a:rPr spc="-10" dirty="0">
                <a:solidFill>
                  <a:schemeClr val="tx1"/>
                </a:solidFill>
                <a:cs typeface="+mj-cs"/>
              </a:rPr>
              <a:t>其它行业：AI+媒体</a:t>
            </a:r>
          </a:p>
        </p:txBody>
      </p:sp>
      <p:pic>
        <p:nvPicPr>
          <p:cNvPr id="4" name="object 4"/>
          <p:cNvPicPr/>
          <p:nvPr/>
        </p:nvPicPr>
        <p:blipFill>
          <a:blip r:embed="rId3" cstate="print"/>
          <a:stretch>
            <a:fillRect/>
          </a:stretch>
        </p:blipFill>
        <p:spPr>
          <a:xfrm>
            <a:off x="0" y="835150"/>
            <a:ext cx="4191000" cy="6016752"/>
          </a:xfrm>
          <a:prstGeom prst="rect">
            <a:avLst/>
          </a:prstGeom>
        </p:spPr>
      </p:pic>
      <p:pic>
        <p:nvPicPr>
          <p:cNvPr id="5" name="object 5"/>
          <p:cNvPicPr/>
          <p:nvPr/>
        </p:nvPicPr>
        <p:blipFill>
          <a:blip r:embed="rId4" cstate="print"/>
          <a:stretch>
            <a:fillRect/>
          </a:stretch>
        </p:blipFill>
        <p:spPr>
          <a:xfrm>
            <a:off x="463295" y="835150"/>
            <a:ext cx="4139184" cy="6016752"/>
          </a:xfrm>
          <a:prstGeom prst="rect">
            <a:avLst/>
          </a:prstGeom>
        </p:spPr>
      </p:pic>
      <p:pic>
        <p:nvPicPr>
          <p:cNvPr id="6" name="object 6"/>
          <p:cNvPicPr/>
          <p:nvPr/>
        </p:nvPicPr>
        <p:blipFill>
          <a:blip r:embed="rId5" cstate="print"/>
          <a:stretch>
            <a:fillRect/>
          </a:stretch>
        </p:blipFill>
        <p:spPr>
          <a:xfrm>
            <a:off x="920496" y="835150"/>
            <a:ext cx="4072128" cy="6022847"/>
          </a:xfrm>
          <a:prstGeom prst="rect">
            <a:avLst/>
          </a:prstGeom>
        </p:spPr>
      </p:pic>
      <p:pic>
        <p:nvPicPr>
          <p:cNvPr id="7" name="object 7"/>
          <p:cNvPicPr/>
          <p:nvPr/>
        </p:nvPicPr>
        <p:blipFill>
          <a:blip r:embed="rId6" cstate="print"/>
          <a:stretch>
            <a:fillRect/>
          </a:stretch>
        </p:blipFill>
        <p:spPr>
          <a:xfrm>
            <a:off x="1566672" y="829054"/>
            <a:ext cx="3880104" cy="6028941"/>
          </a:xfrm>
          <a:prstGeom prst="rect">
            <a:avLst/>
          </a:prstGeom>
        </p:spPr>
      </p:pic>
      <p:pic>
        <p:nvPicPr>
          <p:cNvPr id="8" name="object 8"/>
          <p:cNvPicPr/>
          <p:nvPr/>
        </p:nvPicPr>
        <p:blipFill>
          <a:blip r:embed="rId7" cstate="print"/>
          <a:stretch>
            <a:fillRect/>
          </a:stretch>
        </p:blipFill>
        <p:spPr>
          <a:xfrm>
            <a:off x="1996439" y="829054"/>
            <a:ext cx="3761232" cy="6028942"/>
          </a:xfrm>
          <a:prstGeom prst="rect">
            <a:avLst/>
          </a:prstGeom>
        </p:spPr>
      </p:pic>
      <p:pic>
        <p:nvPicPr>
          <p:cNvPr id="9" name="object 9"/>
          <p:cNvPicPr/>
          <p:nvPr/>
        </p:nvPicPr>
        <p:blipFill>
          <a:blip r:embed="rId7" cstate="print"/>
          <a:stretch>
            <a:fillRect/>
          </a:stretch>
        </p:blipFill>
        <p:spPr>
          <a:xfrm>
            <a:off x="2566416" y="829054"/>
            <a:ext cx="3526535" cy="6016752"/>
          </a:xfrm>
          <a:prstGeom prst="rect">
            <a:avLst/>
          </a:prstGeom>
        </p:spPr>
      </p:pic>
      <p:pic>
        <p:nvPicPr>
          <p:cNvPr id="10" name="object 10"/>
          <p:cNvPicPr/>
          <p:nvPr/>
        </p:nvPicPr>
        <p:blipFill>
          <a:blip r:embed="rId8" cstate="print"/>
          <a:stretch>
            <a:fillRect/>
          </a:stretch>
        </p:blipFill>
        <p:spPr>
          <a:xfrm>
            <a:off x="3694176" y="1280159"/>
            <a:ext cx="3974591" cy="4873752"/>
          </a:xfrm>
          <a:prstGeom prst="rect">
            <a:avLst/>
          </a:prstGeom>
        </p:spPr>
      </p:pic>
      <p:pic>
        <p:nvPicPr>
          <p:cNvPr id="11" name="object 11"/>
          <p:cNvPicPr/>
          <p:nvPr/>
        </p:nvPicPr>
        <p:blipFill>
          <a:blip r:embed="rId9" cstate="print"/>
          <a:stretch>
            <a:fillRect/>
          </a:stretch>
        </p:blipFill>
        <p:spPr>
          <a:xfrm>
            <a:off x="7668768" y="1078991"/>
            <a:ext cx="4343400" cy="2231136"/>
          </a:xfrm>
          <a:prstGeom prst="rect">
            <a:avLst/>
          </a:prstGeom>
        </p:spPr>
      </p:pic>
      <p:pic>
        <p:nvPicPr>
          <p:cNvPr id="12" name="object 12"/>
          <p:cNvPicPr/>
          <p:nvPr/>
        </p:nvPicPr>
        <p:blipFill>
          <a:blip r:embed="rId10" cstate="print"/>
          <a:stretch>
            <a:fillRect/>
          </a:stretch>
        </p:blipFill>
        <p:spPr>
          <a:xfrm>
            <a:off x="8656319" y="3471640"/>
            <a:ext cx="2557297" cy="3027492"/>
          </a:xfrm>
          <a:prstGeom prst="rect">
            <a:avLst/>
          </a:prstGeom>
        </p:spPr>
      </p:pic>
      <p:sp>
        <p:nvSpPr>
          <p:cNvPr id="14" name="object 14"/>
          <p:cNvSpPr txBox="1">
            <a:spLocks noGrp="1"/>
          </p:cNvSpPr>
          <p:nvPr>
            <p:ph type="sldNum" sz="quarter" idx="7"/>
          </p:nvPr>
        </p:nvSpPr>
        <p:spPr>
          <a:prstGeom prst="rect">
            <a:avLst/>
          </a:prstGeom>
        </p:spPr>
        <p:txBody>
          <a:bodyPr vert="horz" wrap="square" lIns="0" tIns="0" rIns="0" bIns="0" rtlCol="0">
            <a:spAutoFit/>
          </a:bodyPr>
          <a:lstStyle/>
          <a:p>
            <a:pPr marL="38100">
              <a:lnSpc>
                <a:spcPts val="1240"/>
              </a:lnSpc>
            </a:pPr>
            <a:fld id="{81D60167-4931-47E6-BA6A-407CBD079E47}" type="slidenum">
              <a:rPr spc="-25" dirty="0"/>
              <a:t>89</a:t>
            </a:fld>
            <a:endParaRPr spc="-25" dirty="0"/>
          </a:p>
        </p:txBody>
      </p:sp>
      <p:sp>
        <p:nvSpPr>
          <p:cNvPr id="3" name="日期占位符 2">
            <a:extLst>
              <a:ext uri="{FF2B5EF4-FFF2-40B4-BE49-F238E27FC236}">
                <a16:creationId xmlns:a16="http://schemas.microsoft.com/office/drawing/2014/main" id="{AFA5330B-ADC6-9B23-FDB6-318D7CD75832}"/>
              </a:ext>
            </a:extLst>
          </p:cNvPr>
          <p:cNvSpPr>
            <a:spLocks noGrp="1"/>
          </p:cNvSpPr>
          <p:nvPr>
            <p:ph type="dt" sz="half" idx="6"/>
          </p:nvPr>
        </p:nvSpPr>
        <p:spPr/>
        <p:txBody>
          <a:bodyPr/>
          <a:lstStyle/>
          <a:p>
            <a:fld id="{489166D6-85DC-4149-A8C9-B1A3478C34E1}" type="datetime1">
              <a:rPr lang="en-US" altLang="zh-CN" smtClean="0"/>
              <a:t>6/28/2023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CB00D-9722-43B8-B731-43E99493CD41}"/>
              </a:ext>
            </a:extLst>
          </p:cNvPr>
          <p:cNvSpPr>
            <a:spLocks noGrp="1"/>
          </p:cNvSpPr>
          <p:nvPr>
            <p:ph type="title"/>
          </p:nvPr>
        </p:nvSpPr>
        <p:spPr/>
        <p:txBody>
          <a:bodyPr/>
          <a:lstStyle/>
          <a:p>
            <a:r>
              <a:rPr lang="en-US" altLang="zh-CN" dirty="0"/>
              <a:t>2015</a:t>
            </a:r>
            <a:r>
              <a:rPr lang="zh-CN" altLang="en-US" dirty="0"/>
              <a:t>年</a:t>
            </a:r>
            <a:r>
              <a:rPr lang="en-US" altLang="zh-CN" dirty="0"/>
              <a:t>7</a:t>
            </a:r>
            <a:r>
              <a:rPr lang="zh-CN" altLang="en-US" dirty="0"/>
              <a:t>月</a:t>
            </a:r>
            <a:r>
              <a:rPr lang="en-US" altLang="zh-CN" dirty="0"/>
              <a:t>21</a:t>
            </a:r>
            <a:r>
              <a:rPr lang="zh-CN" altLang="en-US" dirty="0"/>
              <a:t>日，上映</a:t>
            </a:r>
            <a:r>
              <a:rPr lang="en-US" altLang="zh-CN" dirty="0"/>
              <a:t>《</a:t>
            </a:r>
            <a:r>
              <a:rPr lang="zh-CN" altLang="en-US" dirty="0"/>
              <a:t>模仿游戏</a:t>
            </a:r>
            <a:r>
              <a:rPr lang="en-US" altLang="zh-CN" dirty="0"/>
              <a:t>》</a:t>
            </a:r>
            <a:endParaRPr lang="zh-CN" altLang="en-US" dirty="0"/>
          </a:p>
        </p:txBody>
      </p:sp>
      <p:pic>
        <p:nvPicPr>
          <p:cNvPr id="9" name="内容占位符 8">
            <a:extLst>
              <a:ext uri="{FF2B5EF4-FFF2-40B4-BE49-F238E27FC236}">
                <a16:creationId xmlns:a16="http://schemas.microsoft.com/office/drawing/2014/main" id="{21D56E66-9194-4375-A162-D320F6FD5F6F}"/>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44662" y="1825625"/>
            <a:ext cx="8702676" cy="4351338"/>
          </a:xfrm>
        </p:spPr>
      </p:pic>
      <p:sp>
        <p:nvSpPr>
          <p:cNvPr id="3" name="日期占位符 2">
            <a:extLst>
              <a:ext uri="{FF2B5EF4-FFF2-40B4-BE49-F238E27FC236}">
                <a16:creationId xmlns:a16="http://schemas.microsoft.com/office/drawing/2014/main" id="{FF5F3DDA-AAE3-EC3F-8CA8-DE286635C015}"/>
              </a:ext>
            </a:extLst>
          </p:cNvPr>
          <p:cNvSpPr>
            <a:spLocks noGrp="1"/>
          </p:cNvSpPr>
          <p:nvPr>
            <p:ph type="dt" sz="half" idx="10"/>
          </p:nvPr>
        </p:nvSpPr>
        <p:spPr/>
        <p:txBody>
          <a:bodyPr/>
          <a:lstStyle/>
          <a:p>
            <a:fld id="{7AA53DB2-386C-4427-8D09-A44B3F5AD67E}" type="datetime1">
              <a:rPr lang="en-US" altLang="zh-CN" smtClean="0"/>
              <a:t>6/28/2023</a:t>
            </a:fld>
            <a:endParaRPr lang="zh-CN" altLang="en-US"/>
          </a:p>
        </p:txBody>
      </p:sp>
      <p:sp>
        <p:nvSpPr>
          <p:cNvPr id="4" name="灯片编号占位符 3">
            <a:extLst>
              <a:ext uri="{FF2B5EF4-FFF2-40B4-BE49-F238E27FC236}">
                <a16:creationId xmlns:a16="http://schemas.microsoft.com/office/drawing/2014/main" id="{C1E9707F-7B91-826F-F1C1-6E436C83E003}"/>
              </a:ext>
            </a:extLst>
          </p:cNvPr>
          <p:cNvSpPr>
            <a:spLocks noGrp="1"/>
          </p:cNvSpPr>
          <p:nvPr>
            <p:ph type="sldNum" sz="quarter" idx="12"/>
          </p:nvPr>
        </p:nvSpPr>
        <p:spPr/>
        <p:txBody>
          <a:bodyPr/>
          <a:lstStyle/>
          <a:p>
            <a:fld id="{90B84CC8-F017-4F0F-85E6-E9C4F513246C}" type="slidenum">
              <a:rPr lang="zh-CN" altLang="en-US" smtClean="0"/>
              <a:t>9</a:t>
            </a:fld>
            <a:endParaRPr lang="zh-CN" altLang="en-US"/>
          </a:p>
        </p:txBody>
      </p:sp>
    </p:spTree>
    <p:extLst>
      <p:ext uri="{BB962C8B-B14F-4D97-AF65-F5344CB8AC3E}">
        <p14:creationId xmlns:p14="http://schemas.microsoft.com/office/powerpoint/2010/main" val="294026207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572B6C14-51B5-7C51-0023-52ED90C34901}"/>
              </a:ext>
            </a:extLst>
          </p:cNvPr>
          <p:cNvSpPr>
            <a:spLocks noGrp="1"/>
          </p:cNvSpPr>
          <p:nvPr>
            <p:ph type="title"/>
          </p:nvPr>
        </p:nvSpPr>
        <p:spPr/>
        <p:txBody>
          <a:bodyPr/>
          <a:lstStyle/>
          <a:p>
            <a:r>
              <a:rPr lang="en-US" altLang="zh-CN" dirty="0"/>
              <a:t>AI </a:t>
            </a:r>
            <a:r>
              <a:rPr lang="zh-CN" altLang="en-US" dirty="0"/>
              <a:t>涉及知识架构</a:t>
            </a:r>
          </a:p>
        </p:txBody>
      </p:sp>
      <p:sp>
        <p:nvSpPr>
          <p:cNvPr id="6" name="内容占位符 5">
            <a:extLst>
              <a:ext uri="{FF2B5EF4-FFF2-40B4-BE49-F238E27FC236}">
                <a16:creationId xmlns:a16="http://schemas.microsoft.com/office/drawing/2014/main" id="{F61D603E-7098-2B12-7A2C-1A0D4E75A81C}"/>
              </a:ext>
            </a:extLst>
          </p:cNvPr>
          <p:cNvSpPr>
            <a:spLocks noGrp="1"/>
          </p:cNvSpPr>
          <p:nvPr>
            <p:ph idx="1"/>
          </p:nvPr>
        </p:nvSpPr>
        <p:spPr/>
        <p:txBody>
          <a:bodyPr/>
          <a:lstStyle/>
          <a:p>
            <a:r>
              <a:rPr lang="en-US" altLang="zh-CN" dirty="0"/>
              <a:t>AI</a:t>
            </a:r>
            <a:r>
              <a:rPr lang="zh-CN" altLang="en-US" dirty="0"/>
              <a:t>知识结构：总体介绍</a:t>
            </a:r>
          </a:p>
          <a:p>
            <a:endParaRPr lang="zh-CN" altLang="en-US" dirty="0"/>
          </a:p>
        </p:txBody>
      </p:sp>
      <p:sp>
        <p:nvSpPr>
          <p:cNvPr id="3" name="日期占位符 2">
            <a:extLst>
              <a:ext uri="{FF2B5EF4-FFF2-40B4-BE49-F238E27FC236}">
                <a16:creationId xmlns:a16="http://schemas.microsoft.com/office/drawing/2014/main" id="{CB5F3A0C-6D07-16C8-1EEC-99552C80D395}"/>
              </a:ext>
            </a:extLst>
          </p:cNvPr>
          <p:cNvSpPr>
            <a:spLocks noGrp="1"/>
          </p:cNvSpPr>
          <p:nvPr>
            <p:ph type="dt" sz="half" idx="10"/>
          </p:nvPr>
        </p:nvSpPr>
        <p:spPr/>
        <p:txBody>
          <a:bodyPr/>
          <a:lstStyle/>
          <a:p>
            <a:fld id="{F4E4532D-4365-4F1D-A3CF-9BA5C61D2AC5}" type="datetime1">
              <a:rPr lang="en-US" altLang="zh-CN" smtClean="0"/>
              <a:t>6/28/2023</a:t>
            </a:fld>
            <a:endParaRPr lang="en-US"/>
          </a:p>
        </p:txBody>
      </p:sp>
      <p:sp>
        <p:nvSpPr>
          <p:cNvPr id="4" name="灯片编号占位符 3">
            <a:extLst>
              <a:ext uri="{FF2B5EF4-FFF2-40B4-BE49-F238E27FC236}">
                <a16:creationId xmlns:a16="http://schemas.microsoft.com/office/drawing/2014/main" id="{0CCEEB3D-2707-1919-6D68-9F3C5BE7EAC3}"/>
              </a:ext>
            </a:extLst>
          </p:cNvPr>
          <p:cNvSpPr>
            <a:spLocks noGrp="1"/>
          </p:cNvSpPr>
          <p:nvPr>
            <p:ph type="sldNum" sz="quarter" idx="12"/>
          </p:nvPr>
        </p:nvSpPr>
        <p:spPr/>
        <p:txBody>
          <a:bodyPr/>
          <a:lstStyle/>
          <a:p>
            <a:pPr marL="38100">
              <a:lnSpc>
                <a:spcPts val="1240"/>
              </a:lnSpc>
            </a:pPr>
            <a:fld id="{81D60167-4931-47E6-BA6A-407CBD079E47}" type="slidenum">
              <a:rPr lang="en-US" altLang="zh-CN" spc="-25" smtClean="0"/>
              <a:t>90</a:t>
            </a:fld>
            <a:endParaRPr lang="en-US" altLang="zh-CN" spc="-25" dirty="0"/>
          </a:p>
        </p:txBody>
      </p:sp>
    </p:spTree>
    <p:extLst>
      <p:ext uri="{BB962C8B-B14F-4D97-AF65-F5344CB8AC3E}">
        <p14:creationId xmlns:p14="http://schemas.microsoft.com/office/powerpoint/2010/main" val="374268710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261010" y="96974"/>
            <a:ext cx="3948429" cy="444352"/>
          </a:xfrm>
          <a:prstGeom prst="rect">
            <a:avLst/>
          </a:prstGeom>
        </p:spPr>
        <p:txBody>
          <a:bodyPr vert="horz" wrap="square" lIns="0" tIns="13335" rIns="0" bIns="0" rtlCol="0">
            <a:spAutoFit/>
          </a:bodyPr>
          <a:lstStyle/>
          <a:p>
            <a:pPr marL="12700">
              <a:lnSpc>
                <a:spcPct val="100000"/>
              </a:lnSpc>
              <a:spcBef>
                <a:spcPts val="105"/>
              </a:spcBef>
            </a:pPr>
            <a:r>
              <a:rPr sz="2800" b="1" spc="-10" dirty="0">
                <a:latin typeface="微软雅黑"/>
              </a:rPr>
              <a:t>其它行业：自动驾驶汽车</a:t>
            </a:r>
          </a:p>
        </p:txBody>
      </p:sp>
      <p:pic>
        <p:nvPicPr>
          <p:cNvPr id="3" name="object 3"/>
          <p:cNvPicPr/>
          <p:nvPr/>
        </p:nvPicPr>
        <p:blipFill>
          <a:blip r:embed="rId3" cstate="print"/>
          <a:stretch>
            <a:fillRect/>
          </a:stretch>
        </p:blipFill>
        <p:spPr>
          <a:xfrm>
            <a:off x="1533144" y="1200911"/>
            <a:ext cx="2877311" cy="1719072"/>
          </a:xfrm>
          <a:prstGeom prst="rect">
            <a:avLst/>
          </a:prstGeom>
        </p:spPr>
      </p:pic>
      <p:pic>
        <p:nvPicPr>
          <p:cNvPr id="4" name="object 4"/>
          <p:cNvPicPr/>
          <p:nvPr/>
        </p:nvPicPr>
        <p:blipFill>
          <a:blip r:embed="rId4" cstate="print"/>
          <a:stretch>
            <a:fillRect/>
          </a:stretch>
        </p:blipFill>
        <p:spPr>
          <a:xfrm>
            <a:off x="4681728" y="1191767"/>
            <a:ext cx="2880360" cy="1719072"/>
          </a:xfrm>
          <a:prstGeom prst="rect">
            <a:avLst/>
          </a:prstGeom>
        </p:spPr>
      </p:pic>
      <p:pic>
        <p:nvPicPr>
          <p:cNvPr id="5" name="object 5"/>
          <p:cNvPicPr/>
          <p:nvPr/>
        </p:nvPicPr>
        <p:blipFill>
          <a:blip r:embed="rId5" cstate="print"/>
          <a:stretch>
            <a:fillRect/>
          </a:stretch>
        </p:blipFill>
        <p:spPr>
          <a:xfrm>
            <a:off x="7787640" y="1200911"/>
            <a:ext cx="2880359" cy="1719072"/>
          </a:xfrm>
          <a:prstGeom prst="rect">
            <a:avLst/>
          </a:prstGeom>
        </p:spPr>
      </p:pic>
      <p:pic>
        <p:nvPicPr>
          <p:cNvPr id="6" name="object 6"/>
          <p:cNvPicPr/>
          <p:nvPr/>
        </p:nvPicPr>
        <p:blipFill>
          <a:blip r:embed="rId6" cstate="print"/>
          <a:stretch>
            <a:fillRect/>
          </a:stretch>
        </p:blipFill>
        <p:spPr>
          <a:xfrm>
            <a:off x="1533144" y="3977640"/>
            <a:ext cx="2877311" cy="1728216"/>
          </a:xfrm>
          <a:prstGeom prst="rect">
            <a:avLst/>
          </a:prstGeom>
        </p:spPr>
      </p:pic>
      <p:pic>
        <p:nvPicPr>
          <p:cNvPr id="7" name="object 7"/>
          <p:cNvPicPr/>
          <p:nvPr/>
        </p:nvPicPr>
        <p:blipFill>
          <a:blip r:embed="rId7" cstate="print"/>
          <a:stretch>
            <a:fillRect/>
          </a:stretch>
        </p:blipFill>
        <p:spPr>
          <a:xfrm>
            <a:off x="4681728" y="3983735"/>
            <a:ext cx="2880360" cy="1722120"/>
          </a:xfrm>
          <a:prstGeom prst="rect">
            <a:avLst/>
          </a:prstGeom>
        </p:spPr>
      </p:pic>
      <p:pic>
        <p:nvPicPr>
          <p:cNvPr id="8" name="object 8"/>
          <p:cNvPicPr/>
          <p:nvPr/>
        </p:nvPicPr>
        <p:blipFill>
          <a:blip r:embed="rId8" cstate="print"/>
          <a:stretch>
            <a:fillRect/>
          </a:stretch>
        </p:blipFill>
        <p:spPr>
          <a:xfrm>
            <a:off x="7787640" y="3983735"/>
            <a:ext cx="2880359" cy="1728215"/>
          </a:xfrm>
          <a:prstGeom prst="rect">
            <a:avLst/>
          </a:prstGeom>
        </p:spPr>
      </p:pic>
      <p:sp>
        <p:nvSpPr>
          <p:cNvPr id="9" name="object 9"/>
          <p:cNvSpPr txBox="1"/>
          <p:nvPr/>
        </p:nvSpPr>
        <p:spPr>
          <a:xfrm>
            <a:off x="2702179" y="2946273"/>
            <a:ext cx="532130" cy="329565"/>
          </a:xfrm>
          <a:prstGeom prst="rect">
            <a:avLst/>
          </a:prstGeom>
        </p:spPr>
        <p:txBody>
          <a:bodyPr vert="horz" wrap="square" lIns="0" tIns="11430" rIns="0" bIns="0" rtlCol="0">
            <a:spAutoFit/>
          </a:bodyPr>
          <a:lstStyle/>
          <a:p>
            <a:pPr marL="12700">
              <a:lnSpc>
                <a:spcPct val="100000"/>
              </a:lnSpc>
              <a:spcBef>
                <a:spcPts val="90"/>
              </a:spcBef>
            </a:pPr>
            <a:r>
              <a:rPr sz="2000" b="1" spc="-20" dirty="0">
                <a:solidFill>
                  <a:srgbClr val="44536A"/>
                </a:solidFill>
                <a:latin typeface="微软雅黑"/>
                <a:cs typeface="微软雅黑"/>
              </a:rPr>
              <a:t>感</a:t>
            </a:r>
            <a:r>
              <a:rPr sz="2000" b="1" spc="-50" dirty="0">
                <a:solidFill>
                  <a:srgbClr val="44536A"/>
                </a:solidFill>
                <a:latin typeface="微软雅黑"/>
                <a:cs typeface="微软雅黑"/>
              </a:rPr>
              <a:t>知</a:t>
            </a:r>
            <a:endParaRPr sz="2000">
              <a:latin typeface="微软雅黑"/>
              <a:cs typeface="微软雅黑"/>
            </a:endParaRPr>
          </a:p>
        </p:txBody>
      </p:sp>
      <p:sp>
        <p:nvSpPr>
          <p:cNvPr id="16" name="object 16"/>
          <p:cNvSpPr txBox="1">
            <a:spLocks noGrp="1"/>
          </p:cNvSpPr>
          <p:nvPr>
            <p:ph type="sldNum" sz="quarter" idx="7"/>
          </p:nvPr>
        </p:nvSpPr>
        <p:spPr>
          <a:xfrm>
            <a:off x="11698478" y="6587743"/>
            <a:ext cx="241300" cy="177800"/>
          </a:xfrm>
          <a:prstGeom prst="rect">
            <a:avLst/>
          </a:prstGeom>
        </p:spPr>
        <p:txBody>
          <a:bodyPr vert="horz" wrap="square" lIns="0" tIns="0" rIns="0" bIns="0" rtlCol="0">
            <a:spAutoFit/>
          </a:bodyPr>
          <a:lstStyle>
            <a:defPPr>
              <a:defRPr kern="0"/>
            </a:defPPr>
            <a:lvl1pPr>
              <a:defRPr sz="1200" b="0" i="0">
                <a:solidFill>
                  <a:srgbClr val="888888"/>
                </a:solidFill>
                <a:latin typeface="Calibri"/>
                <a:cs typeface="Calibri"/>
              </a:defRPr>
            </a:lvl1pPr>
          </a:lstStyle>
          <a:p>
            <a:pPr marL="38100">
              <a:lnSpc>
                <a:spcPts val="1240"/>
              </a:lnSpc>
            </a:pPr>
            <a:fld id="{81D60167-4931-47E6-BA6A-407CBD079E47}" type="slidenum">
              <a:rPr lang="en-US" altLang="zh-CN" spc="-25" smtClean="0"/>
              <a:pPr marL="38100">
                <a:lnSpc>
                  <a:spcPts val="1240"/>
                </a:lnSpc>
              </a:pPr>
              <a:t>91</a:t>
            </a:fld>
            <a:endParaRPr spc="-25" dirty="0"/>
          </a:p>
        </p:txBody>
      </p:sp>
      <p:sp>
        <p:nvSpPr>
          <p:cNvPr id="10" name="object 10"/>
          <p:cNvSpPr txBox="1"/>
          <p:nvPr/>
        </p:nvSpPr>
        <p:spPr>
          <a:xfrm>
            <a:off x="5849873" y="2946273"/>
            <a:ext cx="531495" cy="329565"/>
          </a:xfrm>
          <a:prstGeom prst="rect">
            <a:avLst/>
          </a:prstGeom>
        </p:spPr>
        <p:txBody>
          <a:bodyPr vert="horz" wrap="square" lIns="0" tIns="11430" rIns="0" bIns="0" rtlCol="0">
            <a:spAutoFit/>
          </a:bodyPr>
          <a:lstStyle/>
          <a:p>
            <a:pPr marL="12700">
              <a:lnSpc>
                <a:spcPct val="100000"/>
              </a:lnSpc>
              <a:spcBef>
                <a:spcPts val="90"/>
              </a:spcBef>
            </a:pPr>
            <a:r>
              <a:rPr sz="2000" b="1" spc="-20" dirty="0">
                <a:solidFill>
                  <a:srgbClr val="44536A"/>
                </a:solidFill>
                <a:latin typeface="微软雅黑"/>
                <a:cs typeface="微软雅黑"/>
              </a:rPr>
              <a:t>仿</a:t>
            </a:r>
            <a:r>
              <a:rPr sz="2000" b="1" spc="-50" dirty="0">
                <a:solidFill>
                  <a:srgbClr val="44536A"/>
                </a:solidFill>
                <a:latin typeface="微软雅黑"/>
                <a:cs typeface="微软雅黑"/>
              </a:rPr>
              <a:t>真</a:t>
            </a:r>
            <a:endParaRPr sz="2000">
              <a:latin typeface="微软雅黑"/>
              <a:cs typeface="微软雅黑"/>
            </a:endParaRPr>
          </a:p>
        </p:txBody>
      </p:sp>
      <p:sp>
        <p:nvSpPr>
          <p:cNvPr id="11" name="object 11"/>
          <p:cNvSpPr txBox="1"/>
          <p:nvPr/>
        </p:nvSpPr>
        <p:spPr>
          <a:xfrm>
            <a:off x="8319007" y="2955798"/>
            <a:ext cx="1796414" cy="329565"/>
          </a:xfrm>
          <a:prstGeom prst="rect">
            <a:avLst/>
          </a:prstGeom>
        </p:spPr>
        <p:txBody>
          <a:bodyPr vert="horz" wrap="square" lIns="0" tIns="11430" rIns="0" bIns="0" rtlCol="0">
            <a:spAutoFit/>
          </a:bodyPr>
          <a:lstStyle/>
          <a:p>
            <a:pPr marL="12700">
              <a:lnSpc>
                <a:spcPct val="100000"/>
              </a:lnSpc>
              <a:spcBef>
                <a:spcPts val="90"/>
              </a:spcBef>
            </a:pPr>
            <a:r>
              <a:rPr sz="2000" b="1" spc="-20" dirty="0">
                <a:solidFill>
                  <a:srgbClr val="44536A"/>
                </a:solidFill>
                <a:latin typeface="微软雅黑"/>
                <a:cs typeface="微软雅黑"/>
              </a:rPr>
              <a:t>高精度地图定</a:t>
            </a:r>
            <a:r>
              <a:rPr sz="2000" b="1" spc="-50" dirty="0">
                <a:solidFill>
                  <a:srgbClr val="44536A"/>
                </a:solidFill>
                <a:latin typeface="微软雅黑"/>
                <a:cs typeface="微软雅黑"/>
              </a:rPr>
              <a:t>位</a:t>
            </a:r>
            <a:endParaRPr sz="2000">
              <a:latin typeface="微软雅黑"/>
              <a:cs typeface="微软雅黑"/>
            </a:endParaRPr>
          </a:p>
        </p:txBody>
      </p:sp>
      <p:sp>
        <p:nvSpPr>
          <p:cNvPr id="12" name="object 12"/>
          <p:cNvSpPr txBox="1"/>
          <p:nvPr/>
        </p:nvSpPr>
        <p:spPr>
          <a:xfrm>
            <a:off x="2445766" y="5739180"/>
            <a:ext cx="1037590" cy="329565"/>
          </a:xfrm>
          <a:prstGeom prst="rect">
            <a:avLst/>
          </a:prstGeom>
        </p:spPr>
        <p:txBody>
          <a:bodyPr vert="horz" wrap="square" lIns="0" tIns="11430" rIns="0" bIns="0" rtlCol="0">
            <a:spAutoFit/>
          </a:bodyPr>
          <a:lstStyle/>
          <a:p>
            <a:pPr marL="12700">
              <a:lnSpc>
                <a:spcPct val="100000"/>
              </a:lnSpc>
              <a:spcBef>
                <a:spcPts val="90"/>
              </a:spcBef>
            </a:pPr>
            <a:r>
              <a:rPr sz="2000" b="1" spc="-20" dirty="0">
                <a:solidFill>
                  <a:srgbClr val="44536A"/>
                </a:solidFill>
                <a:latin typeface="微软雅黑"/>
                <a:cs typeface="微软雅黑"/>
              </a:rPr>
              <a:t>决策规</a:t>
            </a:r>
            <a:r>
              <a:rPr sz="2000" b="1" spc="-50" dirty="0">
                <a:solidFill>
                  <a:srgbClr val="44536A"/>
                </a:solidFill>
                <a:latin typeface="微软雅黑"/>
                <a:cs typeface="微软雅黑"/>
              </a:rPr>
              <a:t>划</a:t>
            </a:r>
            <a:endParaRPr sz="2000">
              <a:latin typeface="微软雅黑"/>
              <a:cs typeface="微软雅黑"/>
            </a:endParaRPr>
          </a:p>
        </p:txBody>
      </p:sp>
      <p:sp>
        <p:nvSpPr>
          <p:cNvPr id="13" name="object 13"/>
          <p:cNvSpPr txBox="1"/>
          <p:nvPr/>
        </p:nvSpPr>
        <p:spPr>
          <a:xfrm>
            <a:off x="5593207" y="5739180"/>
            <a:ext cx="1037590" cy="329565"/>
          </a:xfrm>
          <a:prstGeom prst="rect">
            <a:avLst/>
          </a:prstGeom>
        </p:spPr>
        <p:txBody>
          <a:bodyPr vert="horz" wrap="square" lIns="0" tIns="11430" rIns="0" bIns="0" rtlCol="0">
            <a:spAutoFit/>
          </a:bodyPr>
          <a:lstStyle/>
          <a:p>
            <a:pPr marL="12700">
              <a:lnSpc>
                <a:spcPct val="100000"/>
              </a:lnSpc>
              <a:spcBef>
                <a:spcPts val="90"/>
              </a:spcBef>
            </a:pPr>
            <a:r>
              <a:rPr sz="2000" b="1" spc="-20" dirty="0">
                <a:solidFill>
                  <a:srgbClr val="44536A"/>
                </a:solidFill>
                <a:latin typeface="微软雅黑"/>
                <a:cs typeface="微软雅黑"/>
              </a:rPr>
              <a:t>循迹控</a:t>
            </a:r>
            <a:r>
              <a:rPr sz="2000" b="1" spc="-50" dirty="0">
                <a:solidFill>
                  <a:srgbClr val="44536A"/>
                </a:solidFill>
                <a:latin typeface="微软雅黑"/>
                <a:cs typeface="微软雅黑"/>
              </a:rPr>
              <a:t>制</a:t>
            </a:r>
            <a:endParaRPr sz="2000">
              <a:latin typeface="微软雅黑"/>
              <a:cs typeface="微软雅黑"/>
            </a:endParaRPr>
          </a:p>
        </p:txBody>
      </p:sp>
      <p:sp>
        <p:nvSpPr>
          <p:cNvPr id="14" name="object 14"/>
          <p:cNvSpPr txBox="1"/>
          <p:nvPr/>
        </p:nvSpPr>
        <p:spPr>
          <a:xfrm>
            <a:off x="8703691" y="5746800"/>
            <a:ext cx="1038860" cy="329565"/>
          </a:xfrm>
          <a:prstGeom prst="rect">
            <a:avLst/>
          </a:prstGeom>
        </p:spPr>
        <p:txBody>
          <a:bodyPr vert="horz" wrap="square" lIns="0" tIns="11430" rIns="0" bIns="0" rtlCol="0">
            <a:spAutoFit/>
          </a:bodyPr>
          <a:lstStyle/>
          <a:p>
            <a:pPr marL="12700">
              <a:lnSpc>
                <a:spcPct val="100000"/>
              </a:lnSpc>
              <a:spcBef>
                <a:spcPts val="90"/>
              </a:spcBef>
            </a:pPr>
            <a:r>
              <a:rPr sz="2000" b="1" spc="-20" dirty="0">
                <a:solidFill>
                  <a:srgbClr val="44536A"/>
                </a:solidFill>
                <a:latin typeface="微软雅黑"/>
                <a:cs typeface="微软雅黑"/>
              </a:rPr>
              <a:t>路线规</a:t>
            </a:r>
            <a:r>
              <a:rPr sz="2000" b="1" spc="-50" dirty="0">
                <a:solidFill>
                  <a:srgbClr val="44536A"/>
                </a:solidFill>
                <a:latin typeface="微软雅黑"/>
                <a:cs typeface="微软雅黑"/>
              </a:rPr>
              <a:t>划</a:t>
            </a:r>
            <a:endParaRPr sz="2000">
              <a:latin typeface="微软雅黑"/>
              <a:cs typeface="微软雅黑"/>
            </a:endParaRPr>
          </a:p>
        </p:txBody>
      </p:sp>
      <p:sp>
        <p:nvSpPr>
          <p:cNvPr id="17" name="日期占位符 16">
            <a:extLst>
              <a:ext uri="{FF2B5EF4-FFF2-40B4-BE49-F238E27FC236}">
                <a16:creationId xmlns:a16="http://schemas.microsoft.com/office/drawing/2014/main" id="{6D30339F-5DF8-A537-C26D-25CC74361145}"/>
              </a:ext>
            </a:extLst>
          </p:cNvPr>
          <p:cNvSpPr>
            <a:spLocks noGrp="1"/>
          </p:cNvSpPr>
          <p:nvPr>
            <p:ph type="dt" sz="half" idx="10"/>
          </p:nvPr>
        </p:nvSpPr>
        <p:spPr/>
        <p:txBody>
          <a:bodyPr/>
          <a:lstStyle/>
          <a:p>
            <a:fld id="{9DA589E8-3174-4A05-BEF4-F01D37CF77C0}" type="datetime1">
              <a:rPr lang="en-US" altLang="zh-CN" smtClean="0"/>
              <a:t>6/28/2023</a:t>
            </a:fld>
            <a:endParaRPr lang="zh-CN" alt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827BE4AC-E543-641E-6A66-A3FAC8218826}"/>
              </a:ext>
            </a:extLst>
          </p:cNvPr>
          <p:cNvGrpSpPr/>
          <p:nvPr/>
        </p:nvGrpSpPr>
        <p:grpSpPr>
          <a:xfrm>
            <a:off x="793624" y="914582"/>
            <a:ext cx="10869640" cy="5605779"/>
            <a:chOff x="871474" y="1045210"/>
            <a:chExt cx="10869640" cy="5605779"/>
          </a:xfrm>
        </p:grpSpPr>
        <p:sp>
          <p:nvSpPr>
            <p:cNvPr id="6" name="object 3">
              <a:extLst>
                <a:ext uri="{FF2B5EF4-FFF2-40B4-BE49-F238E27FC236}">
                  <a16:creationId xmlns:a16="http://schemas.microsoft.com/office/drawing/2014/main" id="{05E2845F-6850-374D-4A8D-2A6F1A6F0D7C}"/>
                </a:ext>
              </a:extLst>
            </p:cNvPr>
            <p:cNvSpPr/>
            <p:nvPr/>
          </p:nvSpPr>
          <p:spPr>
            <a:xfrm>
              <a:off x="7775447" y="4809744"/>
              <a:ext cx="3700779" cy="1792605"/>
            </a:xfrm>
            <a:custGeom>
              <a:avLst/>
              <a:gdLst/>
              <a:ahLst/>
              <a:cxnLst/>
              <a:rect l="l" t="t" r="r" b="b"/>
              <a:pathLst>
                <a:path w="3700779" h="1792604">
                  <a:moveTo>
                    <a:pt x="0" y="179196"/>
                  </a:moveTo>
                  <a:lnTo>
                    <a:pt x="6404" y="131571"/>
                  </a:lnTo>
                  <a:lnTo>
                    <a:pt x="24478" y="88768"/>
                  </a:lnTo>
                  <a:lnTo>
                    <a:pt x="52514" y="52498"/>
                  </a:lnTo>
                  <a:lnTo>
                    <a:pt x="88805" y="24473"/>
                  </a:lnTo>
                  <a:lnTo>
                    <a:pt x="131644" y="6403"/>
                  </a:lnTo>
                  <a:lnTo>
                    <a:pt x="179324" y="0"/>
                  </a:lnTo>
                  <a:lnTo>
                    <a:pt x="3520948" y="0"/>
                  </a:lnTo>
                  <a:lnTo>
                    <a:pt x="3568627" y="6403"/>
                  </a:lnTo>
                  <a:lnTo>
                    <a:pt x="3611466" y="24473"/>
                  </a:lnTo>
                  <a:lnTo>
                    <a:pt x="3647757" y="52498"/>
                  </a:lnTo>
                  <a:lnTo>
                    <a:pt x="3675793" y="88768"/>
                  </a:lnTo>
                  <a:lnTo>
                    <a:pt x="3693867" y="131571"/>
                  </a:lnTo>
                  <a:lnTo>
                    <a:pt x="3700272" y="179196"/>
                  </a:lnTo>
                  <a:lnTo>
                    <a:pt x="3700272" y="1613001"/>
                  </a:lnTo>
                  <a:lnTo>
                    <a:pt x="3693867" y="1660646"/>
                  </a:lnTo>
                  <a:lnTo>
                    <a:pt x="3675793" y="1703459"/>
                  </a:lnTo>
                  <a:lnTo>
                    <a:pt x="3647757" y="1739731"/>
                  </a:lnTo>
                  <a:lnTo>
                    <a:pt x="3611466" y="1767755"/>
                  </a:lnTo>
                  <a:lnTo>
                    <a:pt x="3568627" y="1785822"/>
                  </a:lnTo>
                  <a:lnTo>
                    <a:pt x="3520948" y="1792223"/>
                  </a:lnTo>
                  <a:lnTo>
                    <a:pt x="179324" y="1792223"/>
                  </a:lnTo>
                  <a:lnTo>
                    <a:pt x="131644" y="1785822"/>
                  </a:lnTo>
                  <a:lnTo>
                    <a:pt x="88805" y="1767755"/>
                  </a:lnTo>
                  <a:lnTo>
                    <a:pt x="52514" y="1739731"/>
                  </a:lnTo>
                  <a:lnTo>
                    <a:pt x="24478" y="1703459"/>
                  </a:lnTo>
                  <a:lnTo>
                    <a:pt x="6404" y="1660646"/>
                  </a:lnTo>
                  <a:lnTo>
                    <a:pt x="0" y="1613001"/>
                  </a:lnTo>
                  <a:lnTo>
                    <a:pt x="0" y="179196"/>
                  </a:lnTo>
                  <a:close/>
                </a:path>
              </a:pathLst>
            </a:custGeom>
            <a:ln w="12192">
              <a:solidFill>
                <a:srgbClr val="4471C4"/>
              </a:solidFill>
            </a:ln>
          </p:spPr>
          <p:txBody>
            <a:bodyPr wrap="square" lIns="0" tIns="0" rIns="0" bIns="0" rtlCol="0"/>
            <a:lstStyle/>
            <a:p>
              <a:endParaRPr/>
            </a:p>
          </p:txBody>
        </p:sp>
        <p:sp>
          <p:nvSpPr>
            <p:cNvPr id="7" name="object 4">
              <a:extLst>
                <a:ext uri="{FF2B5EF4-FFF2-40B4-BE49-F238E27FC236}">
                  <a16:creationId xmlns:a16="http://schemas.microsoft.com/office/drawing/2014/main" id="{3810E793-550F-E7F5-C288-0D00AB882F48}"/>
                </a:ext>
              </a:extLst>
            </p:cNvPr>
            <p:cNvSpPr txBox="1"/>
            <p:nvPr/>
          </p:nvSpPr>
          <p:spPr>
            <a:xfrm>
              <a:off x="7874253" y="4867147"/>
              <a:ext cx="3866861" cy="1514517"/>
            </a:xfrm>
            <a:prstGeom prst="rect">
              <a:avLst/>
            </a:prstGeom>
          </p:spPr>
          <p:txBody>
            <a:bodyPr vert="horz" wrap="square" lIns="0" tIns="11430" rIns="0" bIns="0" rtlCol="0">
              <a:spAutoFit/>
            </a:bodyPr>
            <a:lstStyle/>
            <a:p>
              <a:pPr marL="182880" indent="-170815">
                <a:lnSpc>
                  <a:spcPts val="2280"/>
                </a:lnSpc>
                <a:spcBef>
                  <a:spcPts val="90"/>
                </a:spcBef>
                <a:buChar char="•"/>
                <a:tabLst>
                  <a:tab pos="183515" algn="l"/>
                </a:tabLst>
              </a:pPr>
              <a:r>
                <a:rPr lang="en-US" sz="2000" spc="-20" dirty="0">
                  <a:latin typeface="微软雅黑"/>
                  <a:cs typeface="微软雅黑"/>
                </a:rPr>
                <a:t>3</a:t>
              </a:r>
            </a:p>
            <a:p>
              <a:pPr marL="182880" indent="-170815">
                <a:lnSpc>
                  <a:spcPts val="2280"/>
                </a:lnSpc>
                <a:spcBef>
                  <a:spcPts val="90"/>
                </a:spcBef>
                <a:buChar char="•"/>
                <a:tabLst>
                  <a:tab pos="183515" algn="l"/>
                </a:tabLst>
              </a:pPr>
              <a:r>
                <a:rPr sz="2000" spc="-20" dirty="0" err="1">
                  <a:latin typeface="微软雅黑"/>
                  <a:cs typeface="微软雅黑"/>
                </a:rPr>
                <a:t>基础算法：机器学习算法、</a:t>
              </a:r>
              <a:r>
                <a:rPr sz="2000" spc="-50" dirty="0" err="1">
                  <a:latin typeface="微软雅黑"/>
                  <a:cs typeface="微软雅黑"/>
                </a:rPr>
                <a:t>深</a:t>
              </a:r>
              <a:endParaRPr sz="2000" dirty="0">
                <a:latin typeface="微软雅黑"/>
                <a:cs typeface="微软雅黑"/>
              </a:endParaRPr>
            </a:p>
            <a:p>
              <a:pPr marL="182880">
                <a:lnSpc>
                  <a:spcPts val="2280"/>
                </a:lnSpc>
              </a:pPr>
              <a:r>
                <a:rPr sz="2000" spc="-25" dirty="0">
                  <a:latin typeface="微软雅黑"/>
                  <a:cs typeface="微软雅黑"/>
                </a:rPr>
                <a:t>度学习算</a:t>
              </a:r>
              <a:r>
                <a:rPr sz="2000" spc="-20" dirty="0">
                  <a:latin typeface="微软雅黑"/>
                  <a:cs typeface="微软雅黑"/>
                </a:rPr>
                <a:t>法</a:t>
              </a:r>
              <a:r>
                <a:rPr sz="2000" spc="-50" dirty="0">
                  <a:latin typeface="微软雅黑"/>
                  <a:cs typeface="微软雅黑"/>
                </a:rPr>
                <a:t>…</a:t>
              </a:r>
              <a:endParaRPr sz="2000" dirty="0">
                <a:latin typeface="微软雅黑"/>
                <a:cs typeface="微软雅黑"/>
              </a:endParaRPr>
            </a:p>
            <a:p>
              <a:pPr marL="182880" marR="5080" indent="-170815" algn="just">
                <a:lnSpc>
                  <a:spcPct val="90000"/>
                </a:lnSpc>
                <a:spcBef>
                  <a:spcPts val="365"/>
                </a:spcBef>
                <a:buChar char="•"/>
                <a:tabLst>
                  <a:tab pos="183515" algn="l"/>
                </a:tabLst>
              </a:pPr>
              <a:r>
                <a:rPr sz="2000" spc="-20" dirty="0">
                  <a:latin typeface="微软雅黑"/>
                  <a:cs typeface="微软雅黑"/>
                </a:rPr>
                <a:t>领域算法：视觉、语音、自</a:t>
              </a:r>
              <a:r>
                <a:rPr sz="2000" spc="-50" dirty="0">
                  <a:latin typeface="微软雅黑"/>
                  <a:cs typeface="微软雅黑"/>
                </a:rPr>
                <a:t>然</a:t>
              </a:r>
              <a:r>
                <a:rPr sz="2000" spc="-25" dirty="0">
                  <a:latin typeface="微软雅黑"/>
                  <a:cs typeface="微软雅黑"/>
                </a:rPr>
                <a:t>语言处</a:t>
              </a:r>
              <a:r>
                <a:rPr sz="2000" spc="-20" dirty="0">
                  <a:latin typeface="微软雅黑"/>
                  <a:cs typeface="微软雅黑"/>
                </a:rPr>
                <a:t>理</a:t>
              </a:r>
              <a:r>
                <a:rPr sz="2000" spc="-25" dirty="0">
                  <a:latin typeface="微软雅黑"/>
                  <a:cs typeface="微软雅黑"/>
                </a:rPr>
                <a:t>、推荐系统、知识</a:t>
              </a:r>
              <a:r>
                <a:rPr sz="2000" spc="-50" dirty="0">
                  <a:latin typeface="微软雅黑"/>
                  <a:cs typeface="微软雅黑"/>
                </a:rPr>
                <a:t>图</a:t>
              </a:r>
              <a:r>
                <a:rPr sz="2000" spc="-20" dirty="0">
                  <a:latin typeface="微软雅黑"/>
                  <a:cs typeface="微软雅黑"/>
                </a:rPr>
                <a:t>谱</a:t>
              </a:r>
              <a:r>
                <a:rPr sz="2000" spc="-50" dirty="0">
                  <a:latin typeface="微软雅黑"/>
                  <a:cs typeface="微软雅黑"/>
                </a:rPr>
                <a:t>…</a:t>
              </a:r>
              <a:endParaRPr sz="2000" dirty="0">
                <a:latin typeface="微软雅黑"/>
                <a:cs typeface="微软雅黑"/>
              </a:endParaRPr>
            </a:p>
          </p:txBody>
        </p:sp>
        <p:sp>
          <p:nvSpPr>
            <p:cNvPr id="8" name="object 5">
              <a:extLst>
                <a:ext uri="{FF2B5EF4-FFF2-40B4-BE49-F238E27FC236}">
                  <a16:creationId xmlns:a16="http://schemas.microsoft.com/office/drawing/2014/main" id="{8A059D89-E64E-DD03-70D7-5C92A647F9B8}"/>
                </a:ext>
              </a:extLst>
            </p:cNvPr>
            <p:cNvSpPr/>
            <p:nvPr/>
          </p:nvSpPr>
          <p:spPr>
            <a:xfrm>
              <a:off x="877824" y="4861559"/>
              <a:ext cx="3630295" cy="1789430"/>
            </a:xfrm>
            <a:custGeom>
              <a:avLst/>
              <a:gdLst/>
              <a:ahLst/>
              <a:cxnLst/>
              <a:rect l="l" t="t" r="r" b="b"/>
              <a:pathLst>
                <a:path w="3630295" h="1789429">
                  <a:moveTo>
                    <a:pt x="0" y="178942"/>
                  </a:moveTo>
                  <a:lnTo>
                    <a:pt x="6283" y="131380"/>
                  </a:lnTo>
                  <a:lnTo>
                    <a:pt x="24015" y="88636"/>
                  </a:lnTo>
                  <a:lnTo>
                    <a:pt x="51519" y="52419"/>
                  </a:lnTo>
                  <a:lnTo>
                    <a:pt x="87118" y="24435"/>
                  </a:lnTo>
                  <a:lnTo>
                    <a:pt x="129135" y="6393"/>
                  </a:lnTo>
                  <a:lnTo>
                    <a:pt x="175894" y="0"/>
                  </a:lnTo>
                  <a:lnTo>
                    <a:pt x="3454273" y="0"/>
                  </a:lnTo>
                  <a:lnTo>
                    <a:pt x="3501036" y="6393"/>
                  </a:lnTo>
                  <a:lnTo>
                    <a:pt x="3543055" y="24435"/>
                  </a:lnTo>
                  <a:lnTo>
                    <a:pt x="3578653" y="52419"/>
                  </a:lnTo>
                  <a:lnTo>
                    <a:pt x="3606155" y="88636"/>
                  </a:lnTo>
                  <a:lnTo>
                    <a:pt x="3623885" y="131380"/>
                  </a:lnTo>
                  <a:lnTo>
                    <a:pt x="3630167" y="178942"/>
                  </a:lnTo>
                  <a:lnTo>
                    <a:pt x="3630167" y="1610258"/>
                  </a:lnTo>
                  <a:lnTo>
                    <a:pt x="3623885" y="1657823"/>
                  </a:lnTo>
                  <a:lnTo>
                    <a:pt x="3606155" y="1700563"/>
                  </a:lnTo>
                  <a:lnTo>
                    <a:pt x="3578653" y="1736774"/>
                  </a:lnTo>
                  <a:lnTo>
                    <a:pt x="3543055" y="1764749"/>
                  </a:lnTo>
                  <a:lnTo>
                    <a:pt x="3501036" y="1782785"/>
                  </a:lnTo>
                  <a:lnTo>
                    <a:pt x="3454273" y="1789176"/>
                  </a:lnTo>
                  <a:lnTo>
                    <a:pt x="175894" y="1789176"/>
                  </a:lnTo>
                  <a:lnTo>
                    <a:pt x="129135" y="1782785"/>
                  </a:lnTo>
                  <a:lnTo>
                    <a:pt x="87118" y="1764749"/>
                  </a:lnTo>
                  <a:lnTo>
                    <a:pt x="51519" y="1736774"/>
                  </a:lnTo>
                  <a:lnTo>
                    <a:pt x="24015" y="1700563"/>
                  </a:lnTo>
                  <a:lnTo>
                    <a:pt x="6283" y="1657823"/>
                  </a:lnTo>
                  <a:lnTo>
                    <a:pt x="0" y="1610258"/>
                  </a:lnTo>
                  <a:lnTo>
                    <a:pt x="0" y="178942"/>
                  </a:lnTo>
                  <a:close/>
                </a:path>
              </a:pathLst>
            </a:custGeom>
            <a:ln w="12192">
              <a:solidFill>
                <a:srgbClr val="4471C4"/>
              </a:solidFill>
            </a:ln>
          </p:spPr>
          <p:txBody>
            <a:bodyPr wrap="square" lIns="0" tIns="0" rIns="0" bIns="0" rtlCol="0"/>
            <a:lstStyle/>
            <a:p>
              <a:endParaRPr/>
            </a:p>
          </p:txBody>
        </p:sp>
        <p:sp>
          <p:nvSpPr>
            <p:cNvPr id="9" name="object 6">
              <a:extLst>
                <a:ext uri="{FF2B5EF4-FFF2-40B4-BE49-F238E27FC236}">
                  <a16:creationId xmlns:a16="http://schemas.microsoft.com/office/drawing/2014/main" id="{23184B26-BFFA-19A8-AD00-70369C399028}"/>
                </a:ext>
              </a:extLst>
            </p:cNvPr>
            <p:cNvSpPr txBox="1"/>
            <p:nvPr/>
          </p:nvSpPr>
          <p:spPr>
            <a:xfrm>
              <a:off x="973632" y="4921122"/>
              <a:ext cx="2710815" cy="1075423"/>
            </a:xfrm>
            <a:prstGeom prst="rect">
              <a:avLst/>
            </a:prstGeom>
          </p:spPr>
          <p:txBody>
            <a:bodyPr vert="horz" wrap="square" lIns="0" tIns="39370" rIns="0" bIns="0" rtlCol="0">
              <a:spAutoFit/>
            </a:bodyPr>
            <a:lstStyle/>
            <a:p>
              <a:pPr marL="182880" marR="5080" indent="-170815">
                <a:lnSpc>
                  <a:spcPct val="90100"/>
                </a:lnSpc>
                <a:spcBef>
                  <a:spcPts val="310"/>
                </a:spcBef>
                <a:buChar char="•"/>
                <a:tabLst>
                  <a:tab pos="183515" algn="l"/>
                </a:tabLst>
              </a:pPr>
              <a:r>
                <a:rPr lang="en-US" sz="1800" spc="-5" dirty="0">
                  <a:latin typeface="微软雅黑"/>
                  <a:cs typeface="微软雅黑"/>
                </a:rPr>
                <a:t>4</a:t>
              </a:r>
            </a:p>
            <a:p>
              <a:pPr marL="182880" marR="5080" indent="-170815">
                <a:lnSpc>
                  <a:spcPct val="90100"/>
                </a:lnSpc>
                <a:spcBef>
                  <a:spcPts val="310"/>
                </a:spcBef>
                <a:buChar char="•"/>
                <a:tabLst>
                  <a:tab pos="183515" algn="l"/>
                </a:tabLst>
              </a:pPr>
              <a:r>
                <a:rPr sz="1800" spc="-5" dirty="0" err="1">
                  <a:latin typeface="微软雅黑"/>
                  <a:cs typeface="微软雅黑"/>
                </a:rPr>
                <a:t>行业：政务、金融、制</a:t>
              </a:r>
              <a:r>
                <a:rPr sz="1800" spc="-50" dirty="0">
                  <a:latin typeface="微软雅黑"/>
                  <a:cs typeface="微软雅黑"/>
                </a:rPr>
                <a:t> </a:t>
              </a:r>
              <a:r>
                <a:rPr sz="1800" spc="-5" dirty="0">
                  <a:latin typeface="微软雅黑"/>
                  <a:cs typeface="微软雅黑"/>
                </a:rPr>
                <a:t>造、医疗、教育、交通、</a:t>
              </a:r>
              <a:r>
                <a:rPr sz="1800" spc="-20" dirty="0">
                  <a:latin typeface="微软雅黑"/>
                  <a:cs typeface="微软雅黑"/>
                </a:rPr>
                <a:t>能源…</a:t>
              </a:r>
              <a:endParaRPr sz="1800" dirty="0">
                <a:latin typeface="微软雅黑"/>
                <a:cs typeface="微软雅黑"/>
              </a:endParaRPr>
            </a:p>
          </p:txBody>
        </p:sp>
        <p:sp>
          <p:nvSpPr>
            <p:cNvPr id="10" name="object 7">
              <a:extLst>
                <a:ext uri="{FF2B5EF4-FFF2-40B4-BE49-F238E27FC236}">
                  <a16:creationId xmlns:a16="http://schemas.microsoft.com/office/drawing/2014/main" id="{041C638A-7A69-30C0-E201-88B2AE090089}"/>
                </a:ext>
              </a:extLst>
            </p:cNvPr>
            <p:cNvSpPr/>
            <p:nvPr/>
          </p:nvSpPr>
          <p:spPr>
            <a:xfrm>
              <a:off x="7775447" y="1051560"/>
              <a:ext cx="3700779" cy="1792605"/>
            </a:xfrm>
            <a:custGeom>
              <a:avLst/>
              <a:gdLst/>
              <a:ahLst/>
              <a:cxnLst/>
              <a:rect l="l" t="t" r="r" b="b"/>
              <a:pathLst>
                <a:path w="3700779" h="1792605">
                  <a:moveTo>
                    <a:pt x="0" y="179197"/>
                  </a:moveTo>
                  <a:lnTo>
                    <a:pt x="6404" y="131571"/>
                  </a:lnTo>
                  <a:lnTo>
                    <a:pt x="24478" y="88768"/>
                  </a:lnTo>
                  <a:lnTo>
                    <a:pt x="52514" y="52498"/>
                  </a:lnTo>
                  <a:lnTo>
                    <a:pt x="88805" y="24473"/>
                  </a:lnTo>
                  <a:lnTo>
                    <a:pt x="131644" y="6403"/>
                  </a:lnTo>
                  <a:lnTo>
                    <a:pt x="179324" y="0"/>
                  </a:lnTo>
                  <a:lnTo>
                    <a:pt x="3520948" y="0"/>
                  </a:lnTo>
                  <a:lnTo>
                    <a:pt x="3568627" y="6403"/>
                  </a:lnTo>
                  <a:lnTo>
                    <a:pt x="3611466" y="24473"/>
                  </a:lnTo>
                  <a:lnTo>
                    <a:pt x="3647757" y="52498"/>
                  </a:lnTo>
                  <a:lnTo>
                    <a:pt x="3675793" y="88768"/>
                  </a:lnTo>
                  <a:lnTo>
                    <a:pt x="3693867" y="131571"/>
                  </a:lnTo>
                  <a:lnTo>
                    <a:pt x="3700272" y="179197"/>
                  </a:lnTo>
                  <a:lnTo>
                    <a:pt x="3700272" y="1613027"/>
                  </a:lnTo>
                  <a:lnTo>
                    <a:pt x="3693867" y="1660652"/>
                  </a:lnTo>
                  <a:lnTo>
                    <a:pt x="3675793" y="1703455"/>
                  </a:lnTo>
                  <a:lnTo>
                    <a:pt x="3647757" y="1739725"/>
                  </a:lnTo>
                  <a:lnTo>
                    <a:pt x="3611466" y="1767750"/>
                  </a:lnTo>
                  <a:lnTo>
                    <a:pt x="3568627" y="1785820"/>
                  </a:lnTo>
                  <a:lnTo>
                    <a:pt x="3520948" y="1792224"/>
                  </a:lnTo>
                  <a:lnTo>
                    <a:pt x="179324" y="1792224"/>
                  </a:lnTo>
                  <a:lnTo>
                    <a:pt x="131644" y="1785820"/>
                  </a:lnTo>
                  <a:lnTo>
                    <a:pt x="88805" y="1767750"/>
                  </a:lnTo>
                  <a:lnTo>
                    <a:pt x="52514" y="1739725"/>
                  </a:lnTo>
                  <a:lnTo>
                    <a:pt x="24478" y="1703455"/>
                  </a:lnTo>
                  <a:lnTo>
                    <a:pt x="6404" y="1660652"/>
                  </a:lnTo>
                  <a:lnTo>
                    <a:pt x="0" y="1613027"/>
                  </a:lnTo>
                  <a:lnTo>
                    <a:pt x="0" y="179197"/>
                  </a:lnTo>
                  <a:close/>
                </a:path>
              </a:pathLst>
            </a:custGeom>
            <a:ln w="12192">
              <a:solidFill>
                <a:srgbClr val="4471C4"/>
              </a:solidFill>
            </a:ln>
          </p:spPr>
          <p:txBody>
            <a:bodyPr wrap="square" lIns="0" tIns="0" rIns="0" bIns="0" rtlCol="0"/>
            <a:lstStyle/>
            <a:p>
              <a:endParaRPr/>
            </a:p>
          </p:txBody>
        </p:sp>
        <p:sp>
          <p:nvSpPr>
            <p:cNvPr id="11" name="object 8">
              <a:extLst>
                <a:ext uri="{FF2B5EF4-FFF2-40B4-BE49-F238E27FC236}">
                  <a16:creationId xmlns:a16="http://schemas.microsoft.com/office/drawing/2014/main" id="{8DFBBC46-0721-354E-9D2E-29B9361A20A5}"/>
                </a:ext>
              </a:extLst>
            </p:cNvPr>
            <p:cNvSpPr txBox="1"/>
            <p:nvPr/>
          </p:nvSpPr>
          <p:spPr>
            <a:xfrm>
              <a:off x="7874254" y="1109218"/>
              <a:ext cx="3333750" cy="1842171"/>
            </a:xfrm>
            <a:prstGeom prst="rect">
              <a:avLst/>
            </a:prstGeom>
          </p:spPr>
          <p:txBody>
            <a:bodyPr vert="horz" wrap="square" lIns="0" tIns="46355" rIns="0" bIns="0" rtlCol="0">
              <a:spAutoFit/>
            </a:bodyPr>
            <a:lstStyle/>
            <a:p>
              <a:pPr marL="182880" marR="453390" indent="-170815">
                <a:lnSpc>
                  <a:spcPts val="2160"/>
                </a:lnSpc>
                <a:spcBef>
                  <a:spcPts val="365"/>
                </a:spcBef>
                <a:buChar char="•"/>
                <a:tabLst>
                  <a:tab pos="183515" algn="l"/>
                </a:tabLst>
              </a:pPr>
              <a:r>
                <a:rPr lang="en-US" sz="2000" spc="-20" dirty="0">
                  <a:latin typeface="微软雅黑"/>
                  <a:cs typeface="微软雅黑"/>
                </a:rPr>
                <a:t>2</a:t>
              </a:r>
            </a:p>
            <a:p>
              <a:pPr marL="182880" marR="453390" indent="-170815">
                <a:lnSpc>
                  <a:spcPts val="2160"/>
                </a:lnSpc>
                <a:spcBef>
                  <a:spcPts val="365"/>
                </a:spcBef>
                <a:buChar char="•"/>
                <a:tabLst>
                  <a:tab pos="183515" algn="l"/>
                </a:tabLst>
              </a:pPr>
              <a:r>
                <a:rPr sz="2000" spc="-20" dirty="0" err="1">
                  <a:latin typeface="微软雅黑"/>
                  <a:cs typeface="微软雅黑"/>
                </a:rPr>
                <a:t>机器学习框架</a:t>
              </a:r>
              <a:r>
                <a:rPr sz="2000" spc="-10" dirty="0" err="1">
                  <a:latin typeface="微软雅黑"/>
                  <a:cs typeface="微软雅黑"/>
                </a:rPr>
                <a:t>：sklearn</a:t>
              </a:r>
              <a:r>
                <a:rPr sz="2000" spc="-10" dirty="0">
                  <a:latin typeface="微软雅黑"/>
                  <a:cs typeface="微软雅黑"/>
                </a:rPr>
                <a:t>, </a:t>
              </a:r>
              <a:r>
                <a:rPr sz="2000" dirty="0">
                  <a:latin typeface="微软雅黑"/>
                  <a:cs typeface="微软雅黑"/>
                </a:rPr>
                <a:t>ml.net,</a:t>
              </a:r>
              <a:r>
                <a:rPr sz="2000" spc="-30" dirty="0">
                  <a:latin typeface="微软雅黑"/>
                  <a:cs typeface="微软雅黑"/>
                </a:rPr>
                <a:t> </a:t>
              </a:r>
              <a:r>
                <a:rPr sz="2000" dirty="0">
                  <a:latin typeface="微软雅黑"/>
                  <a:cs typeface="微软雅黑"/>
                </a:rPr>
                <a:t>spark</a:t>
              </a:r>
              <a:r>
                <a:rPr sz="2000" spc="-70" dirty="0">
                  <a:latin typeface="微软雅黑"/>
                  <a:cs typeface="微软雅黑"/>
                </a:rPr>
                <a:t> </a:t>
              </a:r>
              <a:r>
                <a:rPr sz="2000" spc="-25" dirty="0">
                  <a:latin typeface="微软雅黑"/>
                  <a:cs typeface="微软雅黑"/>
                </a:rPr>
                <a:t>ml…</a:t>
              </a:r>
              <a:endParaRPr sz="2000" dirty="0">
                <a:latin typeface="微软雅黑"/>
                <a:cs typeface="微软雅黑"/>
              </a:endParaRPr>
            </a:p>
            <a:p>
              <a:pPr marL="182880" marR="5080" indent="-170815">
                <a:lnSpc>
                  <a:spcPts val="2160"/>
                </a:lnSpc>
                <a:spcBef>
                  <a:spcPts val="360"/>
                </a:spcBef>
                <a:buChar char="•"/>
                <a:tabLst>
                  <a:tab pos="183515" algn="l"/>
                </a:tabLst>
              </a:pPr>
              <a:r>
                <a:rPr sz="2000" spc="-20" dirty="0">
                  <a:latin typeface="微软雅黑"/>
                  <a:cs typeface="微软雅黑"/>
                </a:rPr>
                <a:t>深度学习框架</a:t>
              </a:r>
              <a:r>
                <a:rPr sz="2000" spc="-30" dirty="0">
                  <a:latin typeface="微软雅黑"/>
                  <a:cs typeface="微软雅黑"/>
                </a:rPr>
                <a:t>：Tensorflow, </a:t>
              </a:r>
              <a:r>
                <a:rPr sz="2000" spc="-25" dirty="0">
                  <a:latin typeface="微软雅黑"/>
                  <a:cs typeface="微软雅黑"/>
                </a:rPr>
                <a:t>PyTorch,</a:t>
              </a:r>
              <a:r>
                <a:rPr sz="2000" spc="-95" dirty="0">
                  <a:latin typeface="微软雅黑"/>
                  <a:cs typeface="微软雅黑"/>
                </a:rPr>
                <a:t> </a:t>
              </a:r>
              <a:r>
                <a:rPr sz="2000" dirty="0">
                  <a:latin typeface="微软雅黑"/>
                  <a:cs typeface="微软雅黑"/>
                </a:rPr>
                <a:t>MNext,</a:t>
              </a:r>
              <a:r>
                <a:rPr sz="2000" spc="-70" dirty="0">
                  <a:latin typeface="微软雅黑"/>
                  <a:cs typeface="微软雅黑"/>
                </a:rPr>
                <a:t> </a:t>
              </a:r>
              <a:r>
                <a:rPr sz="2000" spc="-20" dirty="0">
                  <a:latin typeface="微软雅黑"/>
                  <a:cs typeface="微软雅黑"/>
                </a:rPr>
                <a:t>CNTK, </a:t>
              </a:r>
              <a:r>
                <a:rPr sz="2000" spc="-10" dirty="0">
                  <a:latin typeface="微软雅黑"/>
                  <a:cs typeface="微软雅黑"/>
                </a:rPr>
                <a:t>PaddlePaddle…</a:t>
              </a:r>
              <a:endParaRPr sz="2000" dirty="0">
                <a:latin typeface="微软雅黑"/>
                <a:cs typeface="微软雅黑"/>
              </a:endParaRPr>
            </a:p>
          </p:txBody>
        </p:sp>
        <p:grpSp>
          <p:nvGrpSpPr>
            <p:cNvPr id="12" name="object 9">
              <a:extLst>
                <a:ext uri="{FF2B5EF4-FFF2-40B4-BE49-F238E27FC236}">
                  <a16:creationId xmlns:a16="http://schemas.microsoft.com/office/drawing/2014/main" id="{09145570-EE54-9B5A-D1F7-4016B86DF5A9}"/>
                </a:ext>
              </a:extLst>
            </p:cNvPr>
            <p:cNvGrpSpPr/>
            <p:nvPr/>
          </p:nvGrpSpPr>
          <p:grpSpPr>
            <a:xfrm>
              <a:off x="871474" y="1045210"/>
              <a:ext cx="7447280" cy="2759075"/>
              <a:chOff x="871474" y="1045210"/>
              <a:chExt cx="7447280" cy="2759075"/>
            </a:xfrm>
          </p:grpSpPr>
          <p:sp>
            <p:nvSpPr>
              <p:cNvPr id="13" name="object 10">
                <a:extLst>
                  <a:ext uri="{FF2B5EF4-FFF2-40B4-BE49-F238E27FC236}">
                    <a16:creationId xmlns:a16="http://schemas.microsoft.com/office/drawing/2014/main" id="{62640D4F-85D8-F831-031E-96AE469B1981}"/>
                  </a:ext>
                </a:extLst>
              </p:cNvPr>
              <p:cNvSpPr/>
              <p:nvPr/>
            </p:nvSpPr>
            <p:spPr>
              <a:xfrm>
                <a:off x="5888736" y="1371600"/>
                <a:ext cx="2423160" cy="2426335"/>
              </a:xfrm>
              <a:custGeom>
                <a:avLst/>
                <a:gdLst/>
                <a:ahLst/>
                <a:cxnLst/>
                <a:rect l="l" t="t" r="r" b="b"/>
                <a:pathLst>
                  <a:path w="2423159" h="2426335">
                    <a:moveTo>
                      <a:pt x="0" y="0"/>
                    </a:moveTo>
                    <a:lnTo>
                      <a:pt x="0" y="2426208"/>
                    </a:lnTo>
                    <a:lnTo>
                      <a:pt x="2423160" y="2426208"/>
                    </a:lnTo>
                    <a:lnTo>
                      <a:pt x="2422689" y="2377887"/>
                    </a:lnTo>
                    <a:lnTo>
                      <a:pt x="2421281" y="2329795"/>
                    </a:lnTo>
                    <a:lnTo>
                      <a:pt x="2418947" y="2281943"/>
                    </a:lnTo>
                    <a:lnTo>
                      <a:pt x="2415694" y="2234337"/>
                    </a:lnTo>
                    <a:lnTo>
                      <a:pt x="2411531" y="2186987"/>
                    </a:lnTo>
                    <a:lnTo>
                      <a:pt x="2406466" y="2139903"/>
                    </a:lnTo>
                    <a:lnTo>
                      <a:pt x="2400510" y="2093091"/>
                    </a:lnTo>
                    <a:lnTo>
                      <a:pt x="2393669" y="2046562"/>
                    </a:lnTo>
                    <a:lnTo>
                      <a:pt x="2385953" y="2000323"/>
                    </a:lnTo>
                    <a:lnTo>
                      <a:pt x="2377371" y="1954384"/>
                    </a:lnTo>
                    <a:lnTo>
                      <a:pt x="2367932" y="1908754"/>
                    </a:lnTo>
                    <a:lnTo>
                      <a:pt x="2357643" y="1863441"/>
                    </a:lnTo>
                    <a:lnTo>
                      <a:pt x="2346515" y="1818453"/>
                    </a:lnTo>
                    <a:lnTo>
                      <a:pt x="2334555" y="1773800"/>
                    </a:lnTo>
                    <a:lnTo>
                      <a:pt x="2321772" y="1729490"/>
                    </a:lnTo>
                    <a:lnTo>
                      <a:pt x="2308175" y="1685533"/>
                    </a:lnTo>
                    <a:lnTo>
                      <a:pt x="2293773" y="1641936"/>
                    </a:lnTo>
                    <a:lnTo>
                      <a:pt x="2278575" y="1598708"/>
                    </a:lnTo>
                    <a:lnTo>
                      <a:pt x="2262588" y="1555859"/>
                    </a:lnTo>
                    <a:lnTo>
                      <a:pt x="2245823" y="1513397"/>
                    </a:lnTo>
                    <a:lnTo>
                      <a:pt x="2228287" y="1471331"/>
                    </a:lnTo>
                    <a:lnTo>
                      <a:pt x="2209990" y="1429669"/>
                    </a:lnTo>
                    <a:lnTo>
                      <a:pt x="2190939" y="1388420"/>
                    </a:lnTo>
                    <a:lnTo>
                      <a:pt x="2171145" y="1347593"/>
                    </a:lnTo>
                    <a:lnTo>
                      <a:pt x="2150615" y="1307197"/>
                    </a:lnTo>
                    <a:lnTo>
                      <a:pt x="2129358" y="1267240"/>
                    </a:lnTo>
                    <a:lnTo>
                      <a:pt x="2107383" y="1227731"/>
                    </a:lnTo>
                    <a:lnTo>
                      <a:pt x="2084699" y="1188679"/>
                    </a:lnTo>
                    <a:lnTo>
                      <a:pt x="2061314" y="1150093"/>
                    </a:lnTo>
                    <a:lnTo>
                      <a:pt x="2037238" y="1111981"/>
                    </a:lnTo>
                    <a:lnTo>
                      <a:pt x="2012478" y="1074352"/>
                    </a:lnTo>
                    <a:lnTo>
                      <a:pt x="1987044" y="1037215"/>
                    </a:lnTo>
                    <a:lnTo>
                      <a:pt x="1960944" y="1000579"/>
                    </a:lnTo>
                    <a:lnTo>
                      <a:pt x="1934187" y="964451"/>
                    </a:lnTo>
                    <a:lnTo>
                      <a:pt x="1906782" y="928842"/>
                    </a:lnTo>
                    <a:lnTo>
                      <a:pt x="1878738" y="893760"/>
                    </a:lnTo>
                    <a:lnTo>
                      <a:pt x="1850063" y="859213"/>
                    </a:lnTo>
                    <a:lnTo>
                      <a:pt x="1820765" y="825210"/>
                    </a:lnTo>
                    <a:lnTo>
                      <a:pt x="1790855" y="791760"/>
                    </a:lnTo>
                    <a:lnTo>
                      <a:pt x="1760339" y="758872"/>
                    </a:lnTo>
                    <a:lnTo>
                      <a:pt x="1729228" y="726554"/>
                    </a:lnTo>
                    <a:lnTo>
                      <a:pt x="1697530" y="694816"/>
                    </a:lnTo>
                    <a:lnTo>
                      <a:pt x="1665253" y="663665"/>
                    </a:lnTo>
                    <a:lnTo>
                      <a:pt x="1632406" y="633111"/>
                    </a:lnTo>
                    <a:lnTo>
                      <a:pt x="1598999" y="603162"/>
                    </a:lnTo>
                    <a:lnTo>
                      <a:pt x="1565039" y="573828"/>
                    </a:lnTo>
                    <a:lnTo>
                      <a:pt x="1530536" y="545116"/>
                    </a:lnTo>
                    <a:lnTo>
                      <a:pt x="1495497" y="517036"/>
                    </a:lnTo>
                    <a:lnTo>
                      <a:pt x="1459933" y="489596"/>
                    </a:lnTo>
                    <a:lnTo>
                      <a:pt x="1423851" y="462806"/>
                    </a:lnTo>
                    <a:lnTo>
                      <a:pt x="1387261" y="436673"/>
                    </a:lnTo>
                    <a:lnTo>
                      <a:pt x="1350171" y="411206"/>
                    </a:lnTo>
                    <a:lnTo>
                      <a:pt x="1312589" y="386415"/>
                    </a:lnTo>
                    <a:lnTo>
                      <a:pt x="1274525" y="362308"/>
                    </a:lnTo>
                    <a:lnTo>
                      <a:pt x="1235987" y="338893"/>
                    </a:lnTo>
                    <a:lnTo>
                      <a:pt x="1196985" y="316180"/>
                    </a:lnTo>
                    <a:lnTo>
                      <a:pt x="1157525" y="294177"/>
                    </a:lnTo>
                    <a:lnTo>
                      <a:pt x="1117619" y="272893"/>
                    </a:lnTo>
                    <a:lnTo>
                      <a:pt x="1077273" y="252337"/>
                    </a:lnTo>
                    <a:lnTo>
                      <a:pt x="1036497" y="232517"/>
                    </a:lnTo>
                    <a:lnTo>
                      <a:pt x="995300" y="213442"/>
                    </a:lnTo>
                    <a:lnTo>
                      <a:pt x="953690" y="195122"/>
                    </a:lnTo>
                    <a:lnTo>
                      <a:pt x="911677" y="177563"/>
                    </a:lnTo>
                    <a:lnTo>
                      <a:pt x="869268" y="160777"/>
                    </a:lnTo>
                    <a:lnTo>
                      <a:pt x="826472" y="144770"/>
                    </a:lnTo>
                    <a:lnTo>
                      <a:pt x="783299" y="129552"/>
                    </a:lnTo>
                    <a:lnTo>
                      <a:pt x="739756" y="115131"/>
                    </a:lnTo>
                    <a:lnTo>
                      <a:pt x="695853" y="101517"/>
                    </a:lnTo>
                    <a:lnTo>
                      <a:pt x="651599" y="88718"/>
                    </a:lnTo>
                    <a:lnTo>
                      <a:pt x="607001" y="76743"/>
                    </a:lnTo>
                    <a:lnTo>
                      <a:pt x="562070" y="65600"/>
                    </a:lnTo>
                    <a:lnTo>
                      <a:pt x="516813" y="55298"/>
                    </a:lnTo>
                    <a:lnTo>
                      <a:pt x="471239" y="45846"/>
                    </a:lnTo>
                    <a:lnTo>
                      <a:pt x="425357" y="37253"/>
                    </a:lnTo>
                    <a:lnTo>
                      <a:pt x="379176" y="29528"/>
                    </a:lnTo>
                    <a:lnTo>
                      <a:pt x="332704" y="22679"/>
                    </a:lnTo>
                    <a:lnTo>
                      <a:pt x="285951" y="16714"/>
                    </a:lnTo>
                    <a:lnTo>
                      <a:pt x="238924" y="11643"/>
                    </a:lnTo>
                    <a:lnTo>
                      <a:pt x="191633" y="7475"/>
                    </a:lnTo>
                    <a:lnTo>
                      <a:pt x="144086" y="4217"/>
                    </a:lnTo>
                    <a:lnTo>
                      <a:pt x="96293" y="1880"/>
                    </a:lnTo>
                    <a:lnTo>
                      <a:pt x="48261" y="471"/>
                    </a:lnTo>
                    <a:lnTo>
                      <a:pt x="0" y="0"/>
                    </a:lnTo>
                    <a:close/>
                  </a:path>
                </a:pathLst>
              </a:custGeom>
              <a:solidFill>
                <a:srgbClr val="4471C4"/>
              </a:solidFill>
            </p:spPr>
            <p:txBody>
              <a:bodyPr wrap="square" lIns="0" tIns="0" rIns="0" bIns="0" rtlCol="0"/>
              <a:lstStyle/>
              <a:p>
                <a:endParaRPr/>
              </a:p>
            </p:txBody>
          </p:sp>
          <p:sp>
            <p:nvSpPr>
              <p:cNvPr id="14" name="object 11">
                <a:extLst>
                  <a:ext uri="{FF2B5EF4-FFF2-40B4-BE49-F238E27FC236}">
                    <a16:creationId xmlns:a16="http://schemas.microsoft.com/office/drawing/2014/main" id="{B5A8E35F-5F76-6EC6-6A50-127AC10872CE}"/>
                  </a:ext>
                </a:extLst>
              </p:cNvPr>
              <p:cNvSpPr/>
              <p:nvPr/>
            </p:nvSpPr>
            <p:spPr>
              <a:xfrm>
                <a:off x="5888736" y="1371600"/>
                <a:ext cx="2423160" cy="2426335"/>
              </a:xfrm>
              <a:custGeom>
                <a:avLst/>
                <a:gdLst/>
                <a:ahLst/>
                <a:cxnLst/>
                <a:rect l="l" t="t" r="r" b="b"/>
                <a:pathLst>
                  <a:path w="2423159" h="2426335">
                    <a:moveTo>
                      <a:pt x="0" y="0"/>
                    </a:moveTo>
                    <a:lnTo>
                      <a:pt x="48261" y="471"/>
                    </a:lnTo>
                    <a:lnTo>
                      <a:pt x="96293" y="1880"/>
                    </a:lnTo>
                    <a:lnTo>
                      <a:pt x="144086" y="4217"/>
                    </a:lnTo>
                    <a:lnTo>
                      <a:pt x="191633" y="7475"/>
                    </a:lnTo>
                    <a:lnTo>
                      <a:pt x="238924" y="11643"/>
                    </a:lnTo>
                    <a:lnTo>
                      <a:pt x="285951" y="16714"/>
                    </a:lnTo>
                    <a:lnTo>
                      <a:pt x="332704" y="22679"/>
                    </a:lnTo>
                    <a:lnTo>
                      <a:pt x="379176" y="29528"/>
                    </a:lnTo>
                    <a:lnTo>
                      <a:pt x="425357" y="37253"/>
                    </a:lnTo>
                    <a:lnTo>
                      <a:pt x="471239" y="45846"/>
                    </a:lnTo>
                    <a:lnTo>
                      <a:pt x="516813" y="55298"/>
                    </a:lnTo>
                    <a:lnTo>
                      <a:pt x="562070" y="65600"/>
                    </a:lnTo>
                    <a:lnTo>
                      <a:pt x="607001" y="76743"/>
                    </a:lnTo>
                    <a:lnTo>
                      <a:pt x="651599" y="88718"/>
                    </a:lnTo>
                    <a:lnTo>
                      <a:pt x="695853" y="101517"/>
                    </a:lnTo>
                    <a:lnTo>
                      <a:pt x="739756" y="115131"/>
                    </a:lnTo>
                    <a:lnTo>
                      <a:pt x="783299" y="129552"/>
                    </a:lnTo>
                    <a:lnTo>
                      <a:pt x="826472" y="144770"/>
                    </a:lnTo>
                    <a:lnTo>
                      <a:pt x="869268" y="160777"/>
                    </a:lnTo>
                    <a:lnTo>
                      <a:pt x="911677" y="177563"/>
                    </a:lnTo>
                    <a:lnTo>
                      <a:pt x="953690" y="195122"/>
                    </a:lnTo>
                    <a:lnTo>
                      <a:pt x="995300" y="213442"/>
                    </a:lnTo>
                    <a:lnTo>
                      <a:pt x="1036497" y="232517"/>
                    </a:lnTo>
                    <a:lnTo>
                      <a:pt x="1077273" y="252337"/>
                    </a:lnTo>
                    <a:lnTo>
                      <a:pt x="1117619" y="272893"/>
                    </a:lnTo>
                    <a:lnTo>
                      <a:pt x="1157525" y="294177"/>
                    </a:lnTo>
                    <a:lnTo>
                      <a:pt x="1196985" y="316180"/>
                    </a:lnTo>
                    <a:lnTo>
                      <a:pt x="1235987" y="338893"/>
                    </a:lnTo>
                    <a:lnTo>
                      <a:pt x="1274525" y="362308"/>
                    </a:lnTo>
                    <a:lnTo>
                      <a:pt x="1312589" y="386415"/>
                    </a:lnTo>
                    <a:lnTo>
                      <a:pt x="1350171" y="411206"/>
                    </a:lnTo>
                    <a:lnTo>
                      <a:pt x="1387261" y="436673"/>
                    </a:lnTo>
                    <a:lnTo>
                      <a:pt x="1423851" y="462806"/>
                    </a:lnTo>
                    <a:lnTo>
                      <a:pt x="1459933" y="489596"/>
                    </a:lnTo>
                    <a:lnTo>
                      <a:pt x="1495497" y="517036"/>
                    </a:lnTo>
                    <a:lnTo>
                      <a:pt x="1530536" y="545116"/>
                    </a:lnTo>
                    <a:lnTo>
                      <a:pt x="1565039" y="573828"/>
                    </a:lnTo>
                    <a:lnTo>
                      <a:pt x="1598999" y="603162"/>
                    </a:lnTo>
                    <a:lnTo>
                      <a:pt x="1632406" y="633111"/>
                    </a:lnTo>
                    <a:lnTo>
                      <a:pt x="1665253" y="663665"/>
                    </a:lnTo>
                    <a:lnTo>
                      <a:pt x="1697530" y="694816"/>
                    </a:lnTo>
                    <a:lnTo>
                      <a:pt x="1729228" y="726554"/>
                    </a:lnTo>
                    <a:lnTo>
                      <a:pt x="1760339" y="758872"/>
                    </a:lnTo>
                    <a:lnTo>
                      <a:pt x="1790855" y="791760"/>
                    </a:lnTo>
                    <a:lnTo>
                      <a:pt x="1820765" y="825210"/>
                    </a:lnTo>
                    <a:lnTo>
                      <a:pt x="1850063" y="859213"/>
                    </a:lnTo>
                    <a:lnTo>
                      <a:pt x="1878738" y="893760"/>
                    </a:lnTo>
                    <a:lnTo>
                      <a:pt x="1906782" y="928842"/>
                    </a:lnTo>
                    <a:lnTo>
                      <a:pt x="1934187" y="964451"/>
                    </a:lnTo>
                    <a:lnTo>
                      <a:pt x="1960944" y="1000579"/>
                    </a:lnTo>
                    <a:lnTo>
                      <a:pt x="1987044" y="1037215"/>
                    </a:lnTo>
                    <a:lnTo>
                      <a:pt x="2012478" y="1074352"/>
                    </a:lnTo>
                    <a:lnTo>
                      <a:pt x="2037238" y="1111981"/>
                    </a:lnTo>
                    <a:lnTo>
                      <a:pt x="2061314" y="1150093"/>
                    </a:lnTo>
                    <a:lnTo>
                      <a:pt x="2084699" y="1188679"/>
                    </a:lnTo>
                    <a:lnTo>
                      <a:pt x="2107383" y="1227731"/>
                    </a:lnTo>
                    <a:lnTo>
                      <a:pt x="2129358" y="1267240"/>
                    </a:lnTo>
                    <a:lnTo>
                      <a:pt x="2150615" y="1307197"/>
                    </a:lnTo>
                    <a:lnTo>
                      <a:pt x="2171145" y="1347593"/>
                    </a:lnTo>
                    <a:lnTo>
                      <a:pt x="2190939" y="1388420"/>
                    </a:lnTo>
                    <a:lnTo>
                      <a:pt x="2209990" y="1429669"/>
                    </a:lnTo>
                    <a:lnTo>
                      <a:pt x="2228287" y="1471331"/>
                    </a:lnTo>
                    <a:lnTo>
                      <a:pt x="2245823" y="1513397"/>
                    </a:lnTo>
                    <a:lnTo>
                      <a:pt x="2262588" y="1555859"/>
                    </a:lnTo>
                    <a:lnTo>
                      <a:pt x="2278575" y="1598708"/>
                    </a:lnTo>
                    <a:lnTo>
                      <a:pt x="2293773" y="1641936"/>
                    </a:lnTo>
                    <a:lnTo>
                      <a:pt x="2308175" y="1685533"/>
                    </a:lnTo>
                    <a:lnTo>
                      <a:pt x="2321772" y="1729490"/>
                    </a:lnTo>
                    <a:lnTo>
                      <a:pt x="2334555" y="1773800"/>
                    </a:lnTo>
                    <a:lnTo>
                      <a:pt x="2346515" y="1818453"/>
                    </a:lnTo>
                    <a:lnTo>
                      <a:pt x="2357643" y="1863441"/>
                    </a:lnTo>
                    <a:lnTo>
                      <a:pt x="2367932" y="1908754"/>
                    </a:lnTo>
                    <a:lnTo>
                      <a:pt x="2377371" y="1954384"/>
                    </a:lnTo>
                    <a:lnTo>
                      <a:pt x="2385953" y="2000323"/>
                    </a:lnTo>
                    <a:lnTo>
                      <a:pt x="2393669" y="2046562"/>
                    </a:lnTo>
                    <a:lnTo>
                      <a:pt x="2400510" y="2093091"/>
                    </a:lnTo>
                    <a:lnTo>
                      <a:pt x="2406466" y="2139903"/>
                    </a:lnTo>
                    <a:lnTo>
                      <a:pt x="2411531" y="2186987"/>
                    </a:lnTo>
                    <a:lnTo>
                      <a:pt x="2415694" y="2234337"/>
                    </a:lnTo>
                    <a:lnTo>
                      <a:pt x="2418947" y="2281943"/>
                    </a:lnTo>
                    <a:lnTo>
                      <a:pt x="2421281" y="2329795"/>
                    </a:lnTo>
                    <a:lnTo>
                      <a:pt x="2422689" y="2377887"/>
                    </a:lnTo>
                    <a:lnTo>
                      <a:pt x="2423160" y="2426208"/>
                    </a:lnTo>
                    <a:lnTo>
                      <a:pt x="0" y="2426208"/>
                    </a:lnTo>
                    <a:lnTo>
                      <a:pt x="0" y="0"/>
                    </a:lnTo>
                    <a:close/>
                  </a:path>
                </a:pathLst>
              </a:custGeom>
              <a:ln w="12192">
                <a:solidFill>
                  <a:srgbClr val="FFFFFF"/>
                </a:solidFill>
              </a:ln>
            </p:spPr>
            <p:txBody>
              <a:bodyPr wrap="square" lIns="0" tIns="0" rIns="0" bIns="0" rtlCol="0"/>
              <a:lstStyle/>
              <a:p>
                <a:endParaRPr/>
              </a:p>
            </p:txBody>
          </p:sp>
          <p:sp>
            <p:nvSpPr>
              <p:cNvPr id="15" name="object 12">
                <a:extLst>
                  <a:ext uri="{FF2B5EF4-FFF2-40B4-BE49-F238E27FC236}">
                    <a16:creationId xmlns:a16="http://schemas.microsoft.com/office/drawing/2014/main" id="{AE654B98-0B63-078E-AF81-78D0A0F84067}"/>
                  </a:ext>
                </a:extLst>
              </p:cNvPr>
              <p:cNvSpPr/>
              <p:nvPr/>
            </p:nvSpPr>
            <p:spPr>
              <a:xfrm>
                <a:off x="877824" y="1051560"/>
                <a:ext cx="3697604" cy="1792605"/>
              </a:xfrm>
              <a:custGeom>
                <a:avLst/>
                <a:gdLst/>
                <a:ahLst/>
                <a:cxnLst/>
                <a:rect l="l" t="t" r="r" b="b"/>
                <a:pathLst>
                  <a:path w="3697604" h="1792605">
                    <a:moveTo>
                      <a:pt x="0" y="179197"/>
                    </a:moveTo>
                    <a:lnTo>
                      <a:pt x="6398" y="131571"/>
                    </a:lnTo>
                    <a:lnTo>
                      <a:pt x="24456" y="88768"/>
                    </a:lnTo>
                    <a:lnTo>
                      <a:pt x="52466" y="52498"/>
                    </a:lnTo>
                    <a:lnTo>
                      <a:pt x="88721" y="24473"/>
                    </a:lnTo>
                    <a:lnTo>
                      <a:pt x="131512" y="6403"/>
                    </a:lnTo>
                    <a:lnTo>
                      <a:pt x="179133" y="0"/>
                    </a:lnTo>
                    <a:lnTo>
                      <a:pt x="3518027" y="0"/>
                    </a:lnTo>
                    <a:lnTo>
                      <a:pt x="3565652" y="6403"/>
                    </a:lnTo>
                    <a:lnTo>
                      <a:pt x="3608455" y="24473"/>
                    </a:lnTo>
                    <a:lnTo>
                      <a:pt x="3644725" y="52498"/>
                    </a:lnTo>
                    <a:lnTo>
                      <a:pt x="3672750" y="88768"/>
                    </a:lnTo>
                    <a:lnTo>
                      <a:pt x="3690820" y="131571"/>
                    </a:lnTo>
                    <a:lnTo>
                      <a:pt x="3697224" y="179197"/>
                    </a:lnTo>
                    <a:lnTo>
                      <a:pt x="3697224" y="1613027"/>
                    </a:lnTo>
                    <a:lnTo>
                      <a:pt x="3690820" y="1660652"/>
                    </a:lnTo>
                    <a:lnTo>
                      <a:pt x="3672750" y="1703455"/>
                    </a:lnTo>
                    <a:lnTo>
                      <a:pt x="3644725" y="1739725"/>
                    </a:lnTo>
                    <a:lnTo>
                      <a:pt x="3608455" y="1767750"/>
                    </a:lnTo>
                    <a:lnTo>
                      <a:pt x="3565652" y="1785820"/>
                    </a:lnTo>
                    <a:lnTo>
                      <a:pt x="3518027" y="1792224"/>
                    </a:lnTo>
                    <a:lnTo>
                      <a:pt x="179133" y="1792224"/>
                    </a:lnTo>
                    <a:lnTo>
                      <a:pt x="131512" y="1785820"/>
                    </a:lnTo>
                    <a:lnTo>
                      <a:pt x="88721" y="1767750"/>
                    </a:lnTo>
                    <a:lnTo>
                      <a:pt x="52466" y="1739725"/>
                    </a:lnTo>
                    <a:lnTo>
                      <a:pt x="24456" y="1703455"/>
                    </a:lnTo>
                    <a:lnTo>
                      <a:pt x="6398" y="1660652"/>
                    </a:lnTo>
                    <a:lnTo>
                      <a:pt x="0" y="1613027"/>
                    </a:lnTo>
                    <a:lnTo>
                      <a:pt x="0" y="179197"/>
                    </a:lnTo>
                    <a:close/>
                  </a:path>
                </a:pathLst>
              </a:custGeom>
              <a:ln w="12192">
                <a:solidFill>
                  <a:srgbClr val="4471C4"/>
                </a:solidFill>
              </a:ln>
            </p:spPr>
            <p:txBody>
              <a:bodyPr wrap="square" lIns="0" tIns="0" rIns="0" bIns="0" rtlCol="0"/>
              <a:lstStyle/>
              <a:p>
                <a:endParaRPr/>
              </a:p>
            </p:txBody>
          </p:sp>
          <p:sp>
            <p:nvSpPr>
              <p:cNvPr id="16" name="object 13">
                <a:extLst>
                  <a:ext uri="{FF2B5EF4-FFF2-40B4-BE49-F238E27FC236}">
                    <a16:creationId xmlns:a16="http://schemas.microsoft.com/office/drawing/2014/main" id="{A6B03BD4-F395-7D44-823E-39F35D5CF585}"/>
                  </a:ext>
                </a:extLst>
              </p:cNvPr>
              <p:cNvSpPr/>
              <p:nvPr/>
            </p:nvSpPr>
            <p:spPr>
              <a:xfrm>
                <a:off x="3352800" y="1371600"/>
                <a:ext cx="2423160" cy="2426335"/>
              </a:xfrm>
              <a:custGeom>
                <a:avLst/>
                <a:gdLst/>
                <a:ahLst/>
                <a:cxnLst/>
                <a:rect l="l" t="t" r="r" b="b"/>
                <a:pathLst>
                  <a:path w="2423160" h="2426335">
                    <a:moveTo>
                      <a:pt x="2423160" y="0"/>
                    </a:moveTo>
                    <a:lnTo>
                      <a:pt x="2374898" y="471"/>
                    </a:lnTo>
                    <a:lnTo>
                      <a:pt x="2326866" y="1880"/>
                    </a:lnTo>
                    <a:lnTo>
                      <a:pt x="2279073" y="4217"/>
                    </a:lnTo>
                    <a:lnTo>
                      <a:pt x="2231526" y="7475"/>
                    </a:lnTo>
                    <a:lnTo>
                      <a:pt x="2184235" y="11643"/>
                    </a:lnTo>
                    <a:lnTo>
                      <a:pt x="2137208" y="16714"/>
                    </a:lnTo>
                    <a:lnTo>
                      <a:pt x="2090455" y="22679"/>
                    </a:lnTo>
                    <a:lnTo>
                      <a:pt x="2043983" y="29528"/>
                    </a:lnTo>
                    <a:lnTo>
                      <a:pt x="1997802" y="37253"/>
                    </a:lnTo>
                    <a:lnTo>
                      <a:pt x="1951920" y="45846"/>
                    </a:lnTo>
                    <a:lnTo>
                      <a:pt x="1906346" y="55298"/>
                    </a:lnTo>
                    <a:lnTo>
                      <a:pt x="1861089" y="65600"/>
                    </a:lnTo>
                    <a:lnTo>
                      <a:pt x="1816158" y="76743"/>
                    </a:lnTo>
                    <a:lnTo>
                      <a:pt x="1771560" y="88718"/>
                    </a:lnTo>
                    <a:lnTo>
                      <a:pt x="1727306" y="101517"/>
                    </a:lnTo>
                    <a:lnTo>
                      <a:pt x="1683403" y="115131"/>
                    </a:lnTo>
                    <a:lnTo>
                      <a:pt x="1639860" y="129552"/>
                    </a:lnTo>
                    <a:lnTo>
                      <a:pt x="1596687" y="144770"/>
                    </a:lnTo>
                    <a:lnTo>
                      <a:pt x="1553891" y="160777"/>
                    </a:lnTo>
                    <a:lnTo>
                      <a:pt x="1511482" y="177563"/>
                    </a:lnTo>
                    <a:lnTo>
                      <a:pt x="1469469" y="195122"/>
                    </a:lnTo>
                    <a:lnTo>
                      <a:pt x="1427859" y="213442"/>
                    </a:lnTo>
                    <a:lnTo>
                      <a:pt x="1386662" y="232517"/>
                    </a:lnTo>
                    <a:lnTo>
                      <a:pt x="1345886" y="252337"/>
                    </a:lnTo>
                    <a:lnTo>
                      <a:pt x="1305540" y="272893"/>
                    </a:lnTo>
                    <a:lnTo>
                      <a:pt x="1265634" y="294177"/>
                    </a:lnTo>
                    <a:lnTo>
                      <a:pt x="1226174" y="316180"/>
                    </a:lnTo>
                    <a:lnTo>
                      <a:pt x="1187172" y="338893"/>
                    </a:lnTo>
                    <a:lnTo>
                      <a:pt x="1148634" y="362308"/>
                    </a:lnTo>
                    <a:lnTo>
                      <a:pt x="1110570" y="386415"/>
                    </a:lnTo>
                    <a:lnTo>
                      <a:pt x="1072988" y="411206"/>
                    </a:lnTo>
                    <a:lnTo>
                      <a:pt x="1035898" y="436673"/>
                    </a:lnTo>
                    <a:lnTo>
                      <a:pt x="999308" y="462806"/>
                    </a:lnTo>
                    <a:lnTo>
                      <a:pt x="963226" y="489596"/>
                    </a:lnTo>
                    <a:lnTo>
                      <a:pt x="927662" y="517036"/>
                    </a:lnTo>
                    <a:lnTo>
                      <a:pt x="892623" y="545116"/>
                    </a:lnTo>
                    <a:lnTo>
                      <a:pt x="858120" y="573828"/>
                    </a:lnTo>
                    <a:lnTo>
                      <a:pt x="824160" y="603162"/>
                    </a:lnTo>
                    <a:lnTo>
                      <a:pt x="790753" y="633111"/>
                    </a:lnTo>
                    <a:lnTo>
                      <a:pt x="757906" y="663665"/>
                    </a:lnTo>
                    <a:lnTo>
                      <a:pt x="725629" y="694816"/>
                    </a:lnTo>
                    <a:lnTo>
                      <a:pt x="693931" y="726554"/>
                    </a:lnTo>
                    <a:lnTo>
                      <a:pt x="662820" y="758872"/>
                    </a:lnTo>
                    <a:lnTo>
                      <a:pt x="632304" y="791760"/>
                    </a:lnTo>
                    <a:lnTo>
                      <a:pt x="602394" y="825210"/>
                    </a:lnTo>
                    <a:lnTo>
                      <a:pt x="573096" y="859213"/>
                    </a:lnTo>
                    <a:lnTo>
                      <a:pt x="544421" y="893760"/>
                    </a:lnTo>
                    <a:lnTo>
                      <a:pt x="516377" y="928842"/>
                    </a:lnTo>
                    <a:lnTo>
                      <a:pt x="488972" y="964451"/>
                    </a:lnTo>
                    <a:lnTo>
                      <a:pt x="462215" y="1000579"/>
                    </a:lnTo>
                    <a:lnTo>
                      <a:pt x="436115" y="1037215"/>
                    </a:lnTo>
                    <a:lnTo>
                      <a:pt x="410681" y="1074352"/>
                    </a:lnTo>
                    <a:lnTo>
                      <a:pt x="385921" y="1111981"/>
                    </a:lnTo>
                    <a:lnTo>
                      <a:pt x="361845" y="1150093"/>
                    </a:lnTo>
                    <a:lnTo>
                      <a:pt x="338460" y="1188679"/>
                    </a:lnTo>
                    <a:lnTo>
                      <a:pt x="315776" y="1227731"/>
                    </a:lnTo>
                    <a:lnTo>
                      <a:pt x="293801" y="1267240"/>
                    </a:lnTo>
                    <a:lnTo>
                      <a:pt x="272544" y="1307197"/>
                    </a:lnTo>
                    <a:lnTo>
                      <a:pt x="252014" y="1347593"/>
                    </a:lnTo>
                    <a:lnTo>
                      <a:pt x="232220" y="1388420"/>
                    </a:lnTo>
                    <a:lnTo>
                      <a:pt x="213169" y="1429669"/>
                    </a:lnTo>
                    <a:lnTo>
                      <a:pt x="194872" y="1471331"/>
                    </a:lnTo>
                    <a:lnTo>
                      <a:pt x="177336" y="1513397"/>
                    </a:lnTo>
                    <a:lnTo>
                      <a:pt x="160571" y="1555859"/>
                    </a:lnTo>
                    <a:lnTo>
                      <a:pt x="144584" y="1598708"/>
                    </a:lnTo>
                    <a:lnTo>
                      <a:pt x="129386" y="1641936"/>
                    </a:lnTo>
                    <a:lnTo>
                      <a:pt x="114984" y="1685533"/>
                    </a:lnTo>
                    <a:lnTo>
                      <a:pt x="101387" y="1729490"/>
                    </a:lnTo>
                    <a:lnTo>
                      <a:pt x="88604" y="1773800"/>
                    </a:lnTo>
                    <a:lnTo>
                      <a:pt x="76644" y="1818453"/>
                    </a:lnTo>
                    <a:lnTo>
                      <a:pt x="65516" y="1863441"/>
                    </a:lnTo>
                    <a:lnTo>
                      <a:pt x="55227" y="1908754"/>
                    </a:lnTo>
                    <a:lnTo>
                      <a:pt x="45788" y="1954384"/>
                    </a:lnTo>
                    <a:lnTo>
                      <a:pt x="37206" y="2000323"/>
                    </a:lnTo>
                    <a:lnTo>
                      <a:pt x="29490" y="2046562"/>
                    </a:lnTo>
                    <a:lnTo>
                      <a:pt x="22649" y="2093091"/>
                    </a:lnTo>
                    <a:lnTo>
                      <a:pt x="16693" y="2139903"/>
                    </a:lnTo>
                    <a:lnTo>
                      <a:pt x="11628" y="2186987"/>
                    </a:lnTo>
                    <a:lnTo>
                      <a:pt x="7465" y="2234337"/>
                    </a:lnTo>
                    <a:lnTo>
                      <a:pt x="4212" y="2281943"/>
                    </a:lnTo>
                    <a:lnTo>
                      <a:pt x="1878" y="2329795"/>
                    </a:lnTo>
                    <a:lnTo>
                      <a:pt x="470" y="2377887"/>
                    </a:lnTo>
                    <a:lnTo>
                      <a:pt x="0" y="2426208"/>
                    </a:lnTo>
                    <a:lnTo>
                      <a:pt x="2423160" y="2426208"/>
                    </a:lnTo>
                    <a:lnTo>
                      <a:pt x="2423160" y="0"/>
                    </a:lnTo>
                    <a:close/>
                  </a:path>
                </a:pathLst>
              </a:custGeom>
              <a:solidFill>
                <a:srgbClr val="4471C4"/>
              </a:solidFill>
            </p:spPr>
            <p:txBody>
              <a:bodyPr wrap="square" lIns="0" tIns="0" rIns="0" bIns="0" rtlCol="0"/>
              <a:lstStyle/>
              <a:p>
                <a:endParaRPr/>
              </a:p>
            </p:txBody>
          </p:sp>
          <p:sp>
            <p:nvSpPr>
              <p:cNvPr id="17" name="object 14">
                <a:extLst>
                  <a:ext uri="{FF2B5EF4-FFF2-40B4-BE49-F238E27FC236}">
                    <a16:creationId xmlns:a16="http://schemas.microsoft.com/office/drawing/2014/main" id="{092CF351-B1A8-4505-B5FA-3F87EF441376}"/>
                  </a:ext>
                </a:extLst>
              </p:cNvPr>
              <p:cNvSpPr/>
              <p:nvPr/>
            </p:nvSpPr>
            <p:spPr>
              <a:xfrm>
                <a:off x="3352800" y="1371600"/>
                <a:ext cx="2423160" cy="2426335"/>
              </a:xfrm>
              <a:custGeom>
                <a:avLst/>
                <a:gdLst/>
                <a:ahLst/>
                <a:cxnLst/>
                <a:rect l="l" t="t" r="r" b="b"/>
                <a:pathLst>
                  <a:path w="2423160" h="2426335">
                    <a:moveTo>
                      <a:pt x="0" y="2426208"/>
                    </a:moveTo>
                    <a:lnTo>
                      <a:pt x="470" y="2377887"/>
                    </a:lnTo>
                    <a:lnTo>
                      <a:pt x="1878" y="2329795"/>
                    </a:lnTo>
                    <a:lnTo>
                      <a:pt x="4212" y="2281943"/>
                    </a:lnTo>
                    <a:lnTo>
                      <a:pt x="7465" y="2234337"/>
                    </a:lnTo>
                    <a:lnTo>
                      <a:pt x="11628" y="2186987"/>
                    </a:lnTo>
                    <a:lnTo>
                      <a:pt x="16693" y="2139903"/>
                    </a:lnTo>
                    <a:lnTo>
                      <a:pt x="22649" y="2093091"/>
                    </a:lnTo>
                    <a:lnTo>
                      <a:pt x="29490" y="2046562"/>
                    </a:lnTo>
                    <a:lnTo>
                      <a:pt x="37206" y="2000323"/>
                    </a:lnTo>
                    <a:lnTo>
                      <a:pt x="45788" y="1954384"/>
                    </a:lnTo>
                    <a:lnTo>
                      <a:pt x="55227" y="1908754"/>
                    </a:lnTo>
                    <a:lnTo>
                      <a:pt x="65516" y="1863441"/>
                    </a:lnTo>
                    <a:lnTo>
                      <a:pt x="76644" y="1818453"/>
                    </a:lnTo>
                    <a:lnTo>
                      <a:pt x="88604" y="1773800"/>
                    </a:lnTo>
                    <a:lnTo>
                      <a:pt x="101387" y="1729490"/>
                    </a:lnTo>
                    <a:lnTo>
                      <a:pt x="114984" y="1685533"/>
                    </a:lnTo>
                    <a:lnTo>
                      <a:pt x="129386" y="1641936"/>
                    </a:lnTo>
                    <a:lnTo>
                      <a:pt x="144584" y="1598708"/>
                    </a:lnTo>
                    <a:lnTo>
                      <a:pt x="160571" y="1555859"/>
                    </a:lnTo>
                    <a:lnTo>
                      <a:pt x="177336" y="1513397"/>
                    </a:lnTo>
                    <a:lnTo>
                      <a:pt x="194872" y="1471331"/>
                    </a:lnTo>
                    <a:lnTo>
                      <a:pt x="213169" y="1429669"/>
                    </a:lnTo>
                    <a:lnTo>
                      <a:pt x="232220" y="1388420"/>
                    </a:lnTo>
                    <a:lnTo>
                      <a:pt x="252014" y="1347593"/>
                    </a:lnTo>
                    <a:lnTo>
                      <a:pt x="272544" y="1307197"/>
                    </a:lnTo>
                    <a:lnTo>
                      <a:pt x="293801" y="1267240"/>
                    </a:lnTo>
                    <a:lnTo>
                      <a:pt x="315776" y="1227731"/>
                    </a:lnTo>
                    <a:lnTo>
                      <a:pt x="338460" y="1188679"/>
                    </a:lnTo>
                    <a:lnTo>
                      <a:pt x="361845" y="1150093"/>
                    </a:lnTo>
                    <a:lnTo>
                      <a:pt x="385921" y="1111981"/>
                    </a:lnTo>
                    <a:lnTo>
                      <a:pt x="410681" y="1074352"/>
                    </a:lnTo>
                    <a:lnTo>
                      <a:pt x="436115" y="1037215"/>
                    </a:lnTo>
                    <a:lnTo>
                      <a:pt x="462215" y="1000579"/>
                    </a:lnTo>
                    <a:lnTo>
                      <a:pt x="488972" y="964451"/>
                    </a:lnTo>
                    <a:lnTo>
                      <a:pt x="516377" y="928842"/>
                    </a:lnTo>
                    <a:lnTo>
                      <a:pt x="544421" y="893760"/>
                    </a:lnTo>
                    <a:lnTo>
                      <a:pt x="573096" y="859213"/>
                    </a:lnTo>
                    <a:lnTo>
                      <a:pt x="602394" y="825210"/>
                    </a:lnTo>
                    <a:lnTo>
                      <a:pt x="632304" y="791760"/>
                    </a:lnTo>
                    <a:lnTo>
                      <a:pt x="662820" y="758872"/>
                    </a:lnTo>
                    <a:lnTo>
                      <a:pt x="693931" y="726554"/>
                    </a:lnTo>
                    <a:lnTo>
                      <a:pt x="725629" y="694816"/>
                    </a:lnTo>
                    <a:lnTo>
                      <a:pt x="757906" y="663665"/>
                    </a:lnTo>
                    <a:lnTo>
                      <a:pt x="790753" y="633111"/>
                    </a:lnTo>
                    <a:lnTo>
                      <a:pt x="824160" y="603162"/>
                    </a:lnTo>
                    <a:lnTo>
                      <a:pt x="858120" y="573828"/>
                    </a:lnTo>
                    <a:lnTo>
                      <a:pt x="892623" y="545116"/>
                    </a:lnTo>
                    <a:lnTo>
                      <a:pt x="927662" y="517036"/>
                    </a:lnTo>
                    <a:lnTo>
                      <a:pt x="963226" y="489596"/>
                    </a:lnTo>
                    <a:lnTo>
                      <a:pt x="999308" y="462806"/>
                    </a:lnTo>
                    <a:lnTo>
                      <a:pt x="1035898" y="436673"/>
                    </a:lnTo>
                    <a:lnTo>
                      <a:pt x="1072988" y="411206"/>
                    </a:lnTo>
                    <a:lnTo>
                      <a:pt x="1110570" y="386415"/>
                    </a:lnTo>
                    <a:lnTo>
                      <a:pt x="1148634" y="362308"/>
                    </a:lnTo>
                    <a:lnTo>
                      <a:pt x="1187172" y="338893"/>
                    </a:lnTo>
                    <a:lnTo>
                      <a:pt x="1226174" y="316180"/>
                    </a:lnTo>
                    <a:lnTo>
                      <a:pt x="1265634" y="294177"/>
                    </a:lnTo>
                    <a:lnTo>
                      <a:pt x="1305540" y="272893"/>
                    </a:lnTo>
                    <a:lnTo>
                      <a:pt x="1345886" y="252337"/>
                    </a:lnTo>
                    <a:lnTo>
                      <a:pt x="1386662" y="232517"/>
                    </a:lnTo>
                    <a:lnTo>
                      <a:pt x="1427859" y="213442"/>
                    </a:lnTo>
                    <a:lnTo>
                      <a:pt x="1469469" y="195122"/>
                    </a:lnTo>
                    <a:lnTo>
                      <a:pt x="1511482" y="177563"/>
                    </a:lnTo>
                    <a:lnTo>
                      <a:pt x="1553891" y="160777"/>
                    </a:lnTo>
                    <a:lnTo>
                      <a:pt x="1596687" y="144770"/>
                    </a:lnTo>
                    <a:lnTo>
                      <a:pt x="1639860" y="129552"/>
                    </a:lnTo>
                    <a:lnTo>
                      <a:pt x="1683403" y="115131"/>
                    </a:lnTo>
                    <a:lnTo>
                      <a:pt x="1727306" y="101517"/>
                    </a:lnTo>
                    <a:lnTo>
                      <a:pt x="1771560" y="88718"/>
                    </a:lnTo>
                    <a:lnTo>
                      <a:pt x="1816158" y="76743"/>
                    </a:lnTo>
                    <a:lnTo>
                      <a:pt x="1861089" y="65600"/>
                    </a:lnTo>
                    <a:lnTo>
                      <a:pt x="1906346" y="55298"/>
                    </a:lnTo>
                    <a:lnTo>
                      <a:pt x="1951920" y="45846"/>
                    </a:lnTo>
                    <a:lnTo>
                      <a:pt x="1997802" y="37253"/>
                    </a:lnTo>
                    <a:lnTo>
                      <a:pt x="2043983" y="29528"/>
                    </a:lnTo>
                    <a:lnTo>
                      <a:pt x="2090455" y="22679"/>
                    </a:lnTo>
                    <a:lnTo>
                      <a:pt x="2137208" y="16714"/>
                    </a:lnTo>
                    <a:lnTo>
                      <a:pt x="2184235" y="11643"/>
                    </a:lnTo>
                    <a:lnTo>
                      <a:pt x="2231526" y="7475"/>
                    </a:lnTo>
                    <a:lnTo>
                      <a:pt x="2279073" y="4217"/>
                    </a:lnTo>
                    <a:lnTo>
                      <a:pt x="2326866" y="1880"/>
                    </a:lnTo>
                    <a:lnTo>
                      <a:pt x="2374898" y="471"/>
                    </a:lnTo>
                    <a:lnTo>
                      <a:pt x="2423160" y="0"/>
                    </a:lnTo>
                    <a:lnTo>
                      <a:pt x="2423160" y="2426208"/>
                    </a:lnTo>
                    <a:lnTo>
                      <a:pt x="0" y="2426208"/>
                    </a:lnTo>
                    <a:close/>
                  </a:path>
                </a:pathLst>
              </a:custGeom>
              <a:ln w="12192">
                <a:solidFill>
                  <a:srgbClr val="FFFFFF"/>
                </a:solidFill>
              </a:ln>
            </p:spPr>
            <p:txBody>
              <a:bodyPr wrap="square" lIns="0" tIns="0" rIns="0" bIns="0" rtlCol="0"/>
              <a:lstStyle/>
              <a:p>
                <a:endParaRPr/>
              </a:p>
            </p:txBody>
          </p:sp>
        </p:grpSp>
        <p:sp>
          <p:nvSpPr>
            <p:cNvPr id="18" name="object 15">
              <a:extLst>
                <a:ext uri="{FF2B5EF4-FFF2-40B4-BE49-F238E27FC236}">
                  <a16:creationId xmlns:a16="http://schemas.microsoft.com/office/drawing/2014/main" id="{367B115E-C08E-A932-7372-E5F3C15D57C6}"/>
                </a:ext>
              </a:extLst>
            </p:cNvPr>
            <p:cNvSpPr txBox="1"/>
            <p:nvPr/>
          </p:nvSpPr>
          <p:spPr>
            <a:xfrm>
              <a:off x="973632" y="1091986"/>
              <a:ext cx="6330315" cy="2473113"/>
            </a:xfrm>
            <a:prstGeom prst="rect">
              <a:avLst/>
            </a:prstGeom>
          </p:spPr>
          <p:txBody>
            <a:bodyPr vert="horz" wrap="square" lIns="0" tIns="28575" rIns="0" bIns="0" rtlCol="0">
              <a:spAutoFit/>
            </a:bodyPr>
            <a:lstStyle/>
            <a:p>
              <a:pPr marL="182880" indent="-170815">
                <a:lnSpc>
                  <a:spcPct val="100000"/>
                </a:lnSpc>
                <a:spcBef>
                  <a:spcPts val="225"/>
                </a:spcBef>
                <a:buChar char="•"/>
                <a:tabLst>
                  <a:tab pos="183515" algn="l"/>
                </a:tabLst>
              </a:pPr>
              <a:r>
                <a:rPr lang="en-US" sz="2000" spc="-20" dirty="0">
                  <a:latin typeface="微软雅黑"/>
                  <a:cs typeface="微软雅黑"/>
                </a:rPr>
                <a:t>1</a:t>
              </a:r>
            </a:p>
            <a:p>
              <a:pPr marL="182880" indent="-170815">
                <a:lnSpc>
                  <a:spcPct val="100000"/>
                </a:lnSpc>
                <a:spcBef>
                  <a:spcPts val="225"/>
                </a:spcBef>
                <a:buChar char="•"/>
                <a:tabLst>
                  <a:tab pos="183515" algn="l"/>
                </a:tabLst>
              </a:pPr>
              <a:r>
                <a:rPr sz="2000" spc="-20" dirty="0" err="1">
                  <a:latin typeface="微软雅黑"/>
                  <a:cs typeface="微软雅黑"/>
                </a:rPr>
                <a:t>处理器</a:t>
              </a:r>
              <a:r>
                <a:rPr sz="2000" spc="-10" dirty="0" err="1">
                  <a:latin typeface="微软雅黑"/>
                  <a:cs typeface="微软雅黑"/>
                </a:rPr>
                <a:t>：</a:t>
              </a:r>
              <a:r>
                <a:rPr sz="2000" spc="-10" dirty="0" err="1">
                  <a:solidFill>
                    <a:srgbClr val="FF0000"/>
                  </a:solidFill>
                  <a:latin typeface="微软雅黑"/>
                  <a:cs typeface="微软雅黑"/>
                </a:rPr>
                <a:t>GPU</a:t>
              </a:r>
              <a:r>
                <a:rPr sz="2000" spc="-10" dirty="0">
                  <a:latin typeface="微软雅黑"/>
                  <a:cs typeface="微软雅黑"/>
                </a:rPr>
                <a:t>/FPGA/TPU</a:t>
              </a:r>
              <a:endParaRPr sz="2000" dirty="0">
                <a:latin typeface="微软雅黑"/>
                <a:cs typeface="微软雅黑"/>
              </a:endParaRPr>
            </a:p>
            <a:p>
              <a:pPr marL="182880" indent="-170815">
                <a:lnSpc>
                  <a:spcPts val="2280"/>
                </a:lnSpc>
                <a:spcBef>
                  <a:spcPts val="120"/>
                </a:spcBef>
                <a:buChar char="•"/>
                <a:tabLst>
                  <a:tab pos="183515" algn="l"/>
                </a:tabLst>
              </a:pPr>
              <a:r>
                <a:rPr sz="2000" spc="-20" dirty="0">
                  <a:latin typeface="微软雅黑"/>
                  <a:cs typeface="微软雅黑"/>
                </a:rPr>
                <a:t>传感器：雷达、摄像头、体</a:t>
              </a:r>
              <a:r>
                <a:rPr sz="2000" spc="-50" dirty="0">
                  <a:latin typeface="微软雅黑"/>
                  <a:cs typeface="微软雅黑"/>
                </a:rPr>
                <a:t>感</a:t>
              </a:r>
              <a:endParaRPr sz="2000" dirty="0">
                <a:latin typeface="微软雅黑"/>
                <a:cs typeface="微软雅黑"/>
              </a:endParaRPr>
            </a:p>
            <a:p>
              <a:pPr marL="182880">
                <a:lnSpc>
                  <a:spcPts val="2280"/>
                </a:lnSpc>
              </a:pPr>
              <a:r>
                <a:rPr sz="2000" spc="-20" dirty="0">
                  <a:latin typeface="微软雅黑"/>
                  <a:cs typeface="微软雅黑"/>
                </a:rPr>
                <a:t>设</a:t>
              </a:r>
              <a:r>
                <a:rPr sz="2000" spc="-50" dirty="0">
                  <a:latin typeface="微软雅黑"/>
                  <a:cs typeface="微软雅黑"/>
                </a:rPr>
                <a:t>备</a:t>
              </a:r>
              <a:endParaRPr sz="2000" dirty="0">
                <a:latin typeface="微软雅黑"/>
                <a:cs typeface="微软雅黑"/>
              </a:endParaRPr>
            </a:p>
            <a:p>
              <a:pPr marL="182880" indent="-170815">
                <a:lnSpc>
                  <a:spcPct val="100000"/>
                </a:lnSpc>
                <a:spcBef>
                  <a:spcPts val="125"/>
                </a:spcBef>
                <a:buChar char="•"/>
                <a:tabLst>
                  <a:tab pos="183515" algn="l"/>
                </a:tabLst>
              </a:pPr>
              <a:r>
                <a:rPr sz="2000" spc="-20" dirty="0">
                  <a:latin typeface="微软雅黑"/>
                  <a:cs typeface="微软雅黑"/>
                </a:rPr>
                <a:t>交互设备</a:t>
              </a:r>
              <a:r>
                <a:rPr sz="2000" spc="-10" dirty="0">
                  <a:latin typeface="微软雅黑"/>
                  <a:cs typeface="微软雅黑"/>
                </a:rPr>
                <a:t>：AR/VR/MR</a:t>
              </a:r>
              <a:endParaRPr sz="2000" dirty="0">
                <a:latin typeface="微软雅黑"/>
                <a:cs typeface="微软雅黑"/>
              </a:endParaRPr>
            </a:p>
            <a:p>
              <a:pPr marL="3399154">
                <a:lnSpc>
                  <a:spcPct val="100000"/>
                </a:lnSpc>
                <a:spcBef>
                  <a:spcPts val="1725"/>
                </a:spcBef>
                <a:tabLst>
                  <a:tab pos="5225415" algn="l"/>
                </a:tabLst>
              </a:pPr>
              <a:r>
                <a:rPr sz="4300" spc="-55" dirty="0">
                  <a:solidFill>
                    <a:srgbClr val="FFFFFF"/>
                  </a:solidFill>
                  <a:latin typeface="微软雅黑"/>
                  <a:cs typeface="微软雅黑"/>
                </a:rPr>
                <a:t>硬</a:t>
              </a:r>
              <a:r>
                <a:rPr sz="4300" spc="-50" dirty="0">
                  <a:solidFill>
                    <a:srgbClr val="FFFFFF"/>
                  </a:solidFill>
                  <a:latin typeface="微软雅黑"/>
                  <a:cs typeface="微软雅黑"/>
                </a:rPr>
                <a:t>件</a:t>
              </a:r>
              <a:r>
                <a:rPr sz="4300" dirty="0">
                  <a:solidFill>
                    <a:srgbClr val="FFFFFF"/>
                  </a:solidFill>
                  <a:latin typeface="微软雅黑"/>
                  <a:cs typeface="微软雅黑"/>
                </a:rPr>
                <a:t>	</a:t>
              </a:r>
              <a:r>
                <a:rPr sz="4300" spc="-55" dirty="0">
                  <a:solidFill>
                    <a:srgbClr val="FFFFFF"/>
                  </a:solidFill>
                  <a:latin typeface="微软雅黑"/>
                  <a:cs typeface="微软雅黑"/>
                </a:rPr>
                <a:t>框</a:t>
              </a:r>
              <a:r>
                <a:rPr sz="4300" spc="-50" dirty="0">
                  <a:solidFill>
                    <a:srgbClr val="FFFFFF"/>
                  </a:solidFill>
                  <a:latin typeface="微软雅黑"/>
                  <a:cs typeface="微软雅黑"/>
                </a:rPr>
                <a:t>架</a:t>
              </a:r>
              <a:endParaRPr sz="4300" dirty="0">
                <a:latin typeface="微软雅黑"/>
                <a:cs typeface="微软雅黑"/>
              </a:endParaRPr>
            </a:p>
          </p:txBody>
        </p:sp>
        <p:grpSp>
          <p:nvGrpSpPr>
            <p:cNvPr id="19" name="object 16">
              <a:extLst>
                <a:ext uri="{FF2B5EF4-FFF2-40B4-BE49-F238E27FC236}">
                  <a16:creationId xmlns:a16="http://schemas.microsoft.com/office/drawing/2014/main" id="{E912142E-56D8-F94A-7DE5-A84B0931D442}"/>
                </a:ext>
              </a:extLst>
            </p:cNvPr>
            <p:cNvGrpSpPr/>
            <p:nvPr/>
          </p:nvGrpSpPr>
          <p:grpSpPr>
            <a:xfrm>
              <a:off x="3346450" y="3901185"/>
              <a:ext cx="4972050" cy="2439035"/>
              <a:chOff x="3346450" y="3901185"/>
              <a:chExt cx="4972050" cy="2439035"/>
            </a:xfrm>
          </p:grpSpPr>
          <p:sp>
            <p:nvSpPr>
              <p:cNvPr id="20" name="object 17">
                <a:extLst>
                  <a:ext uri="{FF2B5EF4-FFF2-40B4-BE49-F238E27FC236}">
                    <a16:creationId xmlns:a16="http://schemas.microsoft.com/office/drawing/2014/main" id="{A8FE55F0-D5DB-680E-57D6-AC426D072C20}"/>
                  </a:ext>
                </a:extLst>
              </p:cNvPr>
              <p:cNvSpPr/>
              <p:nvPr/>
            </p:nvSpPr>
            <p:spPr>
              <a:xfrm>
                <a:off x="5888735" y="3907535"/>
                <a:ext cx="2423160" cy="2426335"/>
              </a:xfrm>
              <a:custGeom>
                <a:avLst/>
                <a:gdLst/>
                <a:ahLst/>
                <a:cxnLst/>
                <a:rect l="l" t="t" r="r" b="b"/>
                <a:pathLst>
                  <a:path w="2423159" h="2426335">
                    <a:moveTo>
                      <a:pt x="2423160" y="0"/>
                    </a:moveTo>
                    <a:lnTo>
                      <a:pt x="0" y="0"/>
                    </a:lnTo>
                    <a:lnTo>
                      <a:pt x="0" y="2426208"/>
                    </a:lnTo>
                    <a:lnTo>
                      <a:pt x="48261" y="2425736"/>
                    </a:lnTo>
                    <a:lnTo>
                      <a:pt x="96293" y="2424327"/>
                    </a:lnTo>
                    <a:lnTo>
                      <a:pt x="144086" y="2421990"/>
                    </a:lnTo>
                    <a:lnTo>
                      <a:pt x="191633" y="2418732"/>
                    </a:lnTo>
                    <a:lnTo>
                      <a:pt x="238924" y="2414564"/>
                    </a:lnTo>
                    <a:lnTo>
                      <a:pt x="285951" y="2409493"/>
                    </a:lnTo>
                    <a:lnTo>
                      <a:pt x="332704" y="2403528"/>
                    </a:lnTo>
                    <a:lnTo>
                      <a:pt x="379176" y="2396679"/>
                    </a:lnTo>
                    <a:lnTo>
                      <a:pt x="425357" y="2388954"/>
                    </a:lnTo>
                    <a:lnTo>
                      <a:pt x="471239" y="2380361"/>
                    </a:lnTo>
                    <a:lnTo>
                      <a:pt x="516813" y="2370909"/>
                    </a:lnTo>
                    <a:lnTo>
                      <a:pt x="562070" y="2360607"/>
                    </a:lnTo>
                    <a:lnTo>
                      <a:pt x="607001" y="2349464"/>
                    </a:lnTo>
                    <a:lnTo>
                      <a:pt x="651599" y="2337489"/>
                    </a:lnTo>
                    <a:lnTo>
                      <a:pt x="695853" y="2324690"/>
                    </a:lnTo>
                    <a:lnTo>
                      <a:pt x="739756" y="2311076"/>
                    </a:lnTo>
                    <a:lnTo>
                      <a:pt x="783299" y="2296655"/>
                    </a:lnTo>
                    <a:lnTo>
                      <a:pt x="826472" y="2281437"/>
                    </a:lnTo>
                    <a:lnTo>
                      <a:pt x="869268" y="2265430"/>
                    </a:lnTo>
                    <a:lnTo>
                      <a:pt x="911677" y="2248644"/>
                    </a:lnTo>
                    <a:lnTo>
                      <a:pt x="953690" y="2231085"/>
                    </a:lnTo>
                    <a:lnTo>
                      <a:pt x="995300" y="2212765"/>
                    </a:lnTo>
                    <a:lnTo>
                      <a:pt x="1036497" y="2193690"/>
                    </a:lnTo>
                    <a:lnTo>
                      <a:pt x="1077273" y="2173870"/>
                    </a:lnTo>
                    <a:lnTo>
                      <a:pt x="1117619" y="2153314"/>
                    </a:lnTo>
                    <a:lnTo>
                      <a:pt x="1157525" y="2132030"/>
                    </a:lnTo>
                    <a:lnTo>
                      <a:pt x="1196985" y="2110027"/>
                    </a:lnTo>
                    <a:lnTo>
                      <a:pt x="1235987" y="2087314"/>
                    </a:lnTo>
                    <a:lnTo>
                      <a:pt x="1274525" y="2063899"/>
                    </a:lnTo>
                    <a:lnTo>
                      <a:pt x="1312589" y="2039792"/>
                    </a:lnTo>
                    <a:lnTo>
                      <a:pt x="1350171" y="2015001"/>
                    </a:lnTo>
                    <a:lnTo>
                      <a:pt x="1387261" y="1989534"/>
                    </a:lnTo>
                    <a:lnTo>
                      <a:pt x="1423851" y="1963401"/>
                    </a:lnTo>
                    <a:lnTo>
                      <a:pt x="1459933" y="1936611"/>
                    </a:lnTo>
                    <a:lnTo>
                      <a:pt x="1495497" y="1909171"/>
                    </a:lnTo>
                    <a:lnTo>
                      <a:pt x="1530536" y="1881091"/>
                    </a:lnTo>
                    <a:lnTo>
                      <a:pt x="1565039" y="1852379"/>
                    </a:lnTo>
                    <a:lnTo>
                      <a:pt x="1598999" y="1823045"/>
                    </a:lnTo>
                    <a:lnTo>
                      <a:pt x="1632406" y="1793096"/>
                    </a:lnTo>
                    <a:lnTo>
                      <a:pt x="1665253" y="1762542"/>
                    </a:lnTo>
                    <a:lnTo>
                      <a:pt x="1697530" y="1731391"/>
                    </a:lnTo>
                    <a:lnTo>
                      <a:pt x="1729228" y="1699653"/>
                    </a:lnTo>
                    <a:lnTo>
                      <a:pt x="1760339" y="1667335"/>
                    </a:lnTo>
                    <a:lnTo>
                      <a:pt x="1790855" y="1634447"/>
                    </a:lnTo>
                    <a:lnTo>
                      <a:pt x="1820765" y="1600997"/>
                    </a:lnTo>
                    <a:lnTo>
                      <a:pt x="1850063" y="1566994"/>
                    </a:lnTo>
                    <a:lnTo>
                      <a:pt x="1878738" y="1532447"/>
                    </a:lnTo>
                    <a:lnTo>
                      <a:pt x="1906782" y="1497365"/>
                    </a:lnTo>
                    <a:lnTo>
                      <a:pt x="1934187" y="1461756"/>
                    </a:lnTo>
                    <a:lnTo>
                      <a:pt x="1960944" y="1425628"/>
                    </a:lnTo>
                    <a:lnTo>
                      <a:pt x="1987044" y="1388992"/>
                    </a:lnTo>
                    <a:lnTo>
                      <a:pt x="2012478" y="1351855"/>
                    </a:lnTo>
                    <a:lnTo>
                      <a:pt x="2037238" y="1314226"/>
                    </a:lnTo>
                    <a:lnTo>
                      <a:pt x="2061314" y="1276114"/>
                    </a:lnTo>
                    <a:lnTo>
                      <a:pt x="2084699" y="1237528"/>
                    </a:lnTo>
                    <a:lnTo>
                      <a:pt x="2107383" y="1198476"/>
                    </a:lnTo>
                    <a:lnTo>
                      <a:pt x="2129358" y="1158967"/>
                    </a:lnTo>
                    <a:lnTo>
                      <a:pt x="2150615" y="1119010"/>
                    </a:lnTo>
                    <a:lnTo>
                      <a:pt x="2171145" y="1078614"/>
                    </a:lnTo>
                    <a:lnTo>
                      <a:pt x="2190939" y="1037787"/>
                    </a:lnTo>
                    <a:lnTo>
                      <a:pt x="2209990" y="996538"/>
                    </a:lnTo>
                    <a:lnTo>
                      <a:pt x="2228287" y="954876"/>
                    </a:lnTo>
                    <a:lnTo>
                      <a:pt x="2245823" y="912810"/>
                    </a:lnTo>
                    <a:lnTo>
                      <a:pt x="2262588" y="870348"/>
                    </a:lnTo>
                    <a:lnTo>
                      <a:pt x="2278575" y="827499"/>
                    </a:lnTo>
                    <a:lnTo>
                      <a:pt x="2293773" y="784271"/>
                    </a:lnTo>
                    <a:lnTo>
                      <a:pt x="2308175" y="740674"/>
                    </a:lnTo>
                    <a:lnTo>
                      <a:pt x="2321772" y="696717"/>
                    </a:lnTo>
                    <a:lnTo>
                      <a:pt x="2334555" y="652407"/>
                    </a:lnTo>
                    <a:lnTo>
                      <a:pt x="2346515" y="607754"/>
                    </a:lnTo>
                    <a:lnTo>
                      <a:pt x="2357643" y="562766"/>
                    </a:lnTo>
                    <a:lnTo>
                      <a:pt x="2367932" y="517453"/>
                    </a:lnTo>
                    <a:lnTo>
                      <a:pt x="2377371" y="471823"/>
                    </a:lnTo>
                    <a:lnTo>
                      <a:pt x="2385953" y="425884"/>
                    </a:lnTo>
                    <a:lnTo>
                      <a:pt x="2393669" y="379645"/>
                    </a:lnTo>
                    <a:lnTo>
                      <a:pt x="2400510" y="333116"/>
                    </a:lnTo>
                    <a:lnTo>
                      <a:pt x="2406466" y="286304"/>
                    </a:lnTo>
                    <a:lnTo>
                      <a:pt x="2411531" y="239220"/>
                    </a:lnTo>
                    <a:lnTo>
                      <a:pt x="2415694" y="191870"/>
                    </a:lnTo>
                    <a:lnTo>
                      <a:pt x="2418947" y="144264"/>
                    </a:lnTo>
                    <a:lnTo>
                      <a:pt x="2421281" y="96412"/>
                    </a:lnTo>
                    <a:lnTo>
                      <a:pt x="2422689" y="48320"/>
                    </a:lnTo>
                    <a:lnTo>
                      <a:pt x="2423160" y="0"/>
                    </a:lnTo>
                    <a:close/>
                  </a:path>
                </a:pathLst>
              </a:custGeom>
              <a:solidFill>
                <a:srgbClr val="4471C4"/>
              </a:solidFill>
            </p:spPr>
            <p:txBody>
              <a:bodyPr wrap="square" lIns="0" tIns="0" rIns="0" bIns="0" rtlCol="0"/>
              <a:lstStyle/>
              <a:p>
                <a:endParaRPr/>
              </a:p>
            </p:txBody>
          </p:sp>
          <p:sp>
            <p:nvSpPr>
              <p:cNvPr id="21" name="object 18">
                <a:extLst>
                  <a:ext uri="{FF2B5EF4-FFF2-40B4-BE49-F238E27FC236}">
                    <a16:creationId xmlns:a16="http://schemas.microsoft.com/office/drawing/2014/main" id="{E157CD7A-9D6B-0733-C643-2022B9DFCA58}"/>
                  </a:ext>
                </a:extLst>
              </p:cNvPr>
              <p:cNvSpPr/>
              <p:nvPr/>
            </p:nvSpPr>
            <p:spPr>
              <a:xfrm>
                <a:off x="5888735" y="3907535"/>
                <a:ext cx="2423160" cy="2426335"/>
              </a:xfrm>
              <a:custGeom>
                <a:avLst/>
                <a:gdLst/>
                <a:ahLst/>
                <a:cxnLst/>
                <a:rect l="l" t="t" r="r" b="b"/>
                <a:pathLst>
                  <a:path w="2423159" h="2426335">
                    <a:moveTo>
                      <a:pt x="2423160" y="0"/>
                    </a:moveTo>
                    <a:lnTo>
                      <a:pt x="2422689" y="48320"/>
                    </a:lnTo>
                    <a:lnTo>
                      <a:pt x="2421281" y="96412"/>
                    </a:lnTo>
                    <a:lnTo>
                      <a:pt x="2418947" y="144264"/>
                    </a:lnTo>
                    <a:lnTo>
                      <a:pt x="2415694" y="191870"/>
                    </a:lnTo>
                    <a:lnTo>
                      <a:pt x="2411531" y="239220"/>
                    </a:lnTo>
                    <a:lnTo>
                      <a:pt x="2406466" y="286304"/>
                    </a:lnTo>
                    <a:lnTo>
                      <a:pt x="2400510" y="333116"/>
                    </a:lnTo>
                    <a:lnTo>
                      <a:pt x="2393669" y="379645"/>
                    </a:lnTo>
                    <a:lnTo>
                      <a:pt x="2385953" y="425884"/>
                    </a:lnTo>
                    <a:lnTo>
                      <a:pt x="2377371" y="471823"/>
                    </a:lnTo>
                    <a:lnTo>
                      <a:pt x="2367932" y="517453"/>
                    </a:lnTo>
                    <a:lnTo>
                      <a:pt x="2357643" y="562766"/>
                    </a:lnTo>
                    <a:lnTo>
                      <a:pt x="2346515" y="607754"/>
                    </a:lnTo>
                    <a:lnTo>
                      <a:pt x="2334555" y="652407"/>
                    </a:lnTo>
                    <a:lnTo>
                      <a:pt x="2321772" y="696717"/>
                    </a:lnTo>
                    <a:lnTo>
                      <a:pt x="2308175" y="740674"/>
                    </a:lnTo>
                    <a:lnTo>
                      <a:pt x="2293773" y="784271"/>
                    </a:lnTo>
                    <a:lnTo>
                      <a:pt x="2278575" y="827499"/>
                    </a:lnTo>
                    <a:lnTo>
                      <a:pt x="2262588" y="870348"/>
                    </a:lnTo>
                    <a:lnTo>
                      <a:pt x="2245823" y="912810"/>
                    </a:lnTo>
                    <a:lnTo>
                      <a:pt x="2228287" y="954876"/>
                    </a:lnTo>
                    <a:lnTo>
                      <a:pt x="2209990" y="996538"/>
                    </a:lnTo>
                    <a:lnTo>
                      <a:pt x="2190939" y="1037787"/>
                    </a:lnTo>
                    <a:lnTo>
                      <a:pt x="2171145" y="1078614"/>
                    </a:lnTo>
                    <a:lnTo>
                      <a:pt x="2150615" y="1119010"/>
                    </a:lnTo>
                    <a:lnTo>
                      <a:pt x="2129358" y="1158967"/>
                    </a:lnTo>
                    <a:lnTo>
                      <a:pt x="2107383" y="1198476"/>
                    </a:lnTo>
                    <a:lnTo>
                      <a:pt x="2084699" y="1237528"/>
                    </a:lnTo>
                    <a:lnTo>
                      <a:pt x="2061314" y="1276114"/>
                    </a:lnTo>
                    <a:lnTo>
                      <a:pt x="2037238" y="1314226"/>
                    </a:lnTo>
                    <a:lnTo>
                      <a:pt x="2012478" y="1351855"/>
                    </a:lnTo>
                    <a:lnTo>
                      <a:pt x="1987044" y="1388992"/>
                    </a:lnTo>
                    <a:lnTo>
                      <a:pt x="1960944" y="1425628"/>
                    </a:lnTo>
                    <a:lnTo>
                      <a:pt x="1934187" y="1461756"/>
                    </a:lnTo>
                    <a:lnTo>
                      <a:pt x="1906782" y="1497365"/>
                    </a:lnTo>
                    <a:lnTo>
                      <a:pt x="1878738" y="1532447"/>
                    </a:lnTo>
                    <a:lnTo>
                      <a:pt x="1850063" y="1566994"/>
                    </a:lnTo>
                    <a:lnTo>
                      <a:pt x="1820765" y="1600997"/>
                    </a:lnTo>
                    <a:lnTo>
                      <a:pt x="1790855" y="1634447"/>
                    </a:lnTo>
                    <a:lnTo>
                      <a:pt x="1760339" y="1667335"/>
                    </a:lnTo>
                    <a:lnTo>
                      <a:pt x="1729228" y="1699653"/>
                    </a:lnTo>
                    <a:lnTo>
                      <a:pt x="1697530" y="1731391"/>
                    </a:lnTo>
                    <a:lnTo>
                      <a:pt x="1665253" y="1762542"/>
                    </a:lnTo>
                    <a:lnTo>
                      <a:pt x="1632406" y="1793096"/>
                    </a:lnTo>
                    <a:lnTo>
                      <a:pt x="1598999" y="1823045"/>
                    </a:lnTo>
                    <a:lnTo>
                      <a:pt x="1565039" y="1852379"/>
                    </a:lnTo>
                    <a:lnTo>
                      <a:pt x="1530536" y="1881091"/>
                    </a:lnTo>
                    <a:lnTo>
                      <a:pt x="1495497" y="1909171"/>
                    </a:lnTo>
                    <a:lnTo>
                      <a:pt x="1459933" y="1936611"/>
                    </a:lnTo>
                    <a:lnTo>
                      <a:pt x="1423851" y="1963401"/>
                    </a:lnTo>
                    <a:lnTo>
                      <a:pt x="1387261" y="1989534"/>
                    </a:lnTo>
                    <a:lnTo>
                      <a:pt x="1350171" y="2015001"/>
                    </a:lnTo>
                    <a:lnTo>
                      <a:pt x="1312589" y="2039792"/>
                    </a:lnTo>
                    <a:lnTo>
                      <a:pt x="1274525" y="2063899"/>
                    </a:lnTo>
                    <a:lnTo>
                      <a:pt x="1235987" y="2087314"/>
                    </a:lnTo>
                    <a:lnTo>
                      <a:pt x="1196985" y="2110027"/>
                    </a:lnTo>
                    <a:lnTo>
                      <a:pt x="1157525" y="2132030"/>
                    </a:lnTo>
                    <a:lnTo>
                      <a:pt x="1117619" y="2153314"/>
                    </a:lnTo>
                    <a:lnTo>
                      <a:pt x="1077273" y="2173870"/>
                    </a:lnTo>
                    <a:lnTo>
                      <a:pt x="1036497" y="2193690"/>
                    </a:lnTo>
                    <a:lnTo>
                      <a:pt x="995300" y="2212765"/>
                    </a:lnTo>
                    <a:lnTo>
                      <a:pt x="953690" y="2231085"/>
                    </a:lnTo>
                    <a:lnTo>
                      <a:pt x="911677" y="2248644"/>
                    </a:lnTo>
                    <a:lnTo>
                      <a:pt x="869268" y="2265430"/>
                    </a:lnTo>
                    <a:lnTo>
                      <a:pt x="826472" y="2281437"/>
                    </a:lnTo>
                    <a:lnTo>
                      <a:pt x="783299" y="2296655"/>
                    </a:lnTo>
                    <a:lnTo>
                      <a:pt x="739756" y="2311076"/>
                    </a:lnTo>
                    <a:lnTo>
                      <a:pt x="695853" y="2324690"/>
                    </a:lnTo>
                    <a:lnTo>
                      <a:pt x="651599" y="2337489"/>
                    </a:lnTo>
                    <a:lnTo>
                      <a:pt x="607001" y="2349464"/>
                    </a:lnTo>
                    <a:lnTo>
                      <a:pt x="562070" y="2360607"/>
                    </a:lnTo>
                    <a:lnTo>
                      <a:pt x="516813" y="2370909"/>
                    </a:lnTo>
                    <a:lnTo>
                      <a:pt x="471239" y="2380361"/>
                    </a:lnTo>
                    <a:lnTo>
                      <a:pt x="425357" y="2388954"/>
                    </a:lnTo>
                    <a:lnTo>
                      <a:pt x="379176" y="2396679"/>
                    </a:lnTo>
                    <a:lnTo>
                      <a:pt x="332704" y="2403528"/>
                    </a:lnTo>
                    <a:lnTo>
                      <a:pt x="285951" y="2409493"/>
                    </a:lnTo>
                    <a:lnTo>
                      <a:pt x="238924" y="2414564"/>
                    </a:lnTo>
                    <a:lnTo>
                      <a:pt x="191633" y="2418732"/>
                    </a:lnTo>
                    <a:lnTo>
                      <a:pt x="144086" y="2421990"/>
                    </a:lnTo>
                    <a:lnTo>
                      <a:pt x="96293" y="2424327"/>
                    </a:lnTo>
                    <a:lnTo>
                      <a:pt x="48261" y="2425736"/>
                    </a:lnTo>
                    <a:lnTo>
                      <a:pt x="0" y="2426208"/>
                    </a:lnTo>
                    <a:lnTo>
                      <a:pt x="0" y="0"/>
                    </a:lnTo>
                    <a:lnTo>
                      <a:pt x="2423160" y="0"/>
                    </a:lnTo>
                    <a:close/>
                  </a:path>
                </a:pathLst>
              </a:custGeom>
              <a:ln w="12192">
                <a:solidFill>
                  <a:srgbClr val="FFFFFF"/>
                </a:solidFill>
              </a:ln>
            </p:spPr>
            <p:txBody>
              <a:bodyPr wrap="square" lIns="0" tIns="0" rIns="0" bIns="0" rtlCol="0"/>
              <a:lstStyle/>
              <a:p>
                <a:endParaRPr/>
              </a:p>
            </p:txBody>
          </p:sp>
          <p:sp>
            <p:nvSpPr>
              <p:cNvPr id="22" name="object 19">
                <a:extLst>
                  <a:ext uri="{FF2B5EF4-FFF2-40B4-BE49-F238E27FC236}">
                    <a16:creationId xmlns:a16="http://schemas.microsoft.com/office/drawing/2014/main" id="{F6E96DD6-B561-2C20-7F14-F209B98B5264}"/>
                  </a:ext>
                </a:extLst>
              </p:cNvPr>
              <p:cNvSpPr/>
              <p:nvPr/>
            </p:nvSpPr>
            <p:spPr>
              <a:xfrm>
                <a:off x="3352800" y="3907535"/>
                <a:ext cx="2423160" cy="2426335"/>
              </a:xfrm>
              <a:custGeom>
                <a:avLst/>
                <a:gdLst/>
                <a:ahLst/>
                <a:cxnLst/>
                <a:rect l="l" t="t" r="r" b="b"/>
                <a:pathLst>
                  <a:path w="2423160" h="2426335">
                    <a:moveTo>
                      <a:pt x="2423160" y="0"/>
                    </a:moveTo>
                    <a:lnTo>
                      <a:pt x="0" y="0"/>
                    </a:lnTo>
                    <a:lnTo>
                      <a:pt x="470" y="48320"/>
                    </a:lnTo>
                    <a:lnTo>
                      <a:pt x="1878" y="96412"/>
                    </a:lnTo>
                    <a:lnTo>
                      <a:pt x="4212" y="144264"/>
                    </a:lnTo>
                    <a:lnTo>
                      <a:pt x="7465" y="191870"/>
                    </a:lnTo>
                    <a:lnTo>
                      <a:pt x="11628" y="239220"/>
                    </a:lnTo>
                    <a:lnTo>
                      <a:pt x="16693" y="286304"/>
                    </a:lnTo>
                    <a:lnTo>
                      <a:pt x="22649" y="333116"/>
                    </a:lnTo>
                    <a:lnTo>
                      <a:pt x="29490" y="379645"/>
                    </a:lnTo>
                    <a:lnTo>
                      <a:pt x="37206" y="425884"/>
                    </a:lnTo>
                    <a:lnTo>
                      <a:pt x="45788" y="471823"/>
                    </a:lnTo>
                    <a:lnTo>
                      <a:pt x="55227" y="517453"/>
                    </a:lnTo>
                    <a:lnTo>
                      <a:pt x="65516" y="562766"/>
                    </a:lnTo>
                    <a:lnTo>
                      <a:pt x="76644" y="607754"/>
                    </a:lnTo>
                    <a:lnTo>
                      <a:pt x="88604" y="652407"/>
                    </a:lnTo>
                    <a:lnTo>
                      <a:pt x="101387" y="696717"/>
                    </a:lnTo>
                    <a:lnTo>
                      <a:pt x="114984" y="740674"/>
                    </a:lnTo>
                    <a:lnTo>
                      <a:pt x="129386" y="784271"/>
                    </a:lnTo>
                    <a:lnTo>
                      <a:pt x="144584" y="827499"/>
                    </a:lnTo>
                    <a:lnTo>
                      <a:pt x="160571" y="870348"/>
                    </a:lnTo>
                    <a:lnTo>
                      <a:pt x="177336" y="912810"/>
                    </a:lnTo>
                    <a:lnTo>
                      <a:pt x="194872" y="954876"/>
                    </a:lnTo>
                    <a:lnTo>
                      <a:pt x="213169" y="996538"/>
                    </a:lnTo>
                    <a:lnTo>
                      <a:pt x="232220" y="1037787"/>
                    </a:lnTo>
                    <a:lnTo>
                      <a:pt x="252014" y="1078614"/>
                    </a:lnTo>
                    <a:lnTo>
                      <a:pt x="272544" y="1119010"/>
                    </a:lnTo>
                    <a:lnTo>
                      <a:pt x="293801" y="1158967"/>
                    </a:lnTo>
                    <a:lnTo>
                      <a:pt x="315776" y="1198476"/>
                    </a:lnTo>
                    <a:lnTo>
                      <a:pt x="338460" y="1237528"/>
                    </a:lnTo>
                    <a:lnTo>
                      <a:pt x="361845" y="1276114"/>
                    </a:lnTo>
                    <a:lnTo>
                      <a:pt x="385921" y="1314226"/>
                    </a:lnTo>
                    <a:lnTo>
                      <a:pt x="410681" y="1351855"/>
                    </a:lnTo>
                    <a:lnTo>
                      <a:pt x="436115" y="1388992"/>
                    </a:lnTo>
                    <a:lnTo>
                      <a:pt x="462215" y="1425628"/>
                    </a:lnTo>
                    <a:lnTo>
                      <a:pt x="488972" y="1461756"/>
                    </a:lnTo>
                    <a:lnTo>
                      <a:pt x="516377" y="1497365"/>
                    </a:lnTo>
                    <a:lnTo>
                      <a:pt x="544421" y="1532447"/>
                    </a:lnTo>
                    <a:lnTo>
                      <a:pt x="573096" y="1566994"/>
                    </a:lnTo>
                    <a:lnTo>
                      <a:pt x="602394" y="1600997"/>
                    </a:lnTo>
                    <a:lnTo>
                      <a:pt x="632304" y="1634447"/>
                    </a:lnTo>
                    <a:lnTo>
                      <a:pt x="662820" y="1667335"/>
                    </a:lnTo>
                    <a:lnTo>
                      <a:pt x="693931" y="1699653"/>
                    </a:lnTo>
                    <a:lnTo>
                      <a:pt x="725629" y="1731391"/>
                    </a:lnTo>
                    <a:lnTo>
                      <a:pt x="757906" y="1762542"/>
                    </a:lnTo>
                    <a:lnTo>
                      <a:pt x="790753" y="1793096"/>
                    </a:lnTo>
                    <a:lnTo>
                      <a:pt x="824160" y="1823045"/>
                    </a:lnTo>
                    <a:lnTo>
                      <a:pt x="858120" y="1852379"/>
                    </a:lnTo>
                    <a:lnTo>
                      <a:pt x="892623" y="1881091"/>
                    </a:lnTo>
                    <a:lnTo>
                      <a:pt x="927662" y="1909171"/>
                    </a:lnTo>
                    <a:lnTo>
                      <a:pt x="963226" y="1936611"/>
                    </a:lnTo>
                    <a:lnTo>
                      <a:pt x="999308" y="1963401"/>
                    </a:lnTo>
                    <a:lnTo>
                      <a:pt x="1035898" y="1989534"/>
                    </a:lnTo>
                    <a:lnTo>
                      <a:pt x="1072988" y="2015001"/>
                    </a:lnTo>
                    <a:lnTo>
                      <a:pt x="1110570" y="2039792"/>
                    </a:lnTo>
                    <a:lnTo>
                      <a:pt x="1148634" y="2063899"/>
                    </a:lnTo>
                    <a:lnTo>
                      <a:pt x="1187172" y="2087314"/>
                    </a:lnTo>
                    <a:lnTo>
                      <a:pt x="1226174" y="2110027"/>
                    </a:lnTo>
                    <a:lnTo>
                      <a:pt x="1265634" y="2132030"/>
                    </a:lnTo>
                    <a:lnTo>
                      <a:pt x="1305540" y="2153314"/>
                    </a:lnTo>
                    <a:lnTo>
                      <a:pt x="1345886" y="2173870"/>
                    </a:lnTo>
                    <a:lnTo>
                      <a:pt x="1386662" y="2193690"/>
                    </a:lnTo>
                    <a:lnTo>
                      <a:pt x="1427859" y="2212765"/>
                    </a:lnTo>
                    <a:lnTo>
                      <a:pt x="1469469" y="2231085"/>
                    </a:lnTo>
                    <a:lnTo>
                      <a:pt x="1511482" y="2248644"/>
                    </a:lnTo>
                    <a:lnTo>
                      <a:pt x="1553891" y="2265430"/>
                    </a:lnTo>
                    <a:lnTo>
                      <a:pt x="1596687" y="2281437"/>
                    </a:lnTo>
                    <a:lnTo>
                      <a:pt x="1639860" y="2296655"/>
                    </a:lnTo>
                    <a:lnTo>
                      <a:pt x="1683403" y="2311076"/>
                    </a:lnTo>
                    <a:lnTo>
                      <a:pt x="1727306" y="2324690"/>
                    </a:lnTo>
                    <a:lnTo>
                      <a:pt x="1771560" y="2337489"/>
                    </a:lnTo>
                    <a:lnTo>
                      <a:pt x="1816158" y="2349464"/>
                    </a:lnTo>
                    <a:lnTo>
                      <a:pt x="1861089" y="2360607"/>
                    </a:lnTo>
                    <a:lnTo>
                      <a:pt x="1906346" y="2370909"/>
                    </a:lnTo>
                    <a:lnTo>
                      <a:pt x="1951920" y="2380361"/>
                    </a:lnTo>
                    <a:lnTo>
                      <a:pt x="1997802" y="2388954"/>
                    </a:lnTo>
                    <a:lnTo>
                      <a:pt x="2043983" y="2396679"/>
                    </a:lnTo>
                    <a:lnTo>
                      <a:pt x="2090455" y="2403528"/>
                    </a:lnTo>
                    <a:lnTo>
                      <a:pt x="2137208" y="2409493"/>
                    </a:lnTo>
                    <a:lnTo>
                      <a:pt x="2184235" y="2414564"/>
                    </a:lnTo>
                    <a:lnTo>
                      <a:pt x="2231526" y="2418732"/>
                    </a:lnTo>
                    <a:lnTo>
                      <a:pt x="2279073" y="2421990"/>
                    </a:lnTo>
                    <a:lnTo>
                      <a:pt x="2326866" y="2424327"/>
                    </a:lnTo>
                    <a:lnTo>
                      <a:pt x="2374898" y="2425736"/>
                    </a:lnTo>
                    <a:lnTo>
                      <a:pt x="2423160" y="2426208"/>
                    </a:lnTo>
                    <a:lnTo>
                      <a:pt x="2423160" y="0"/>
                    </a:lnTo>
                    <a:close/>
                  </a:path>
                </a:pathLst>
              </a:custGeom>
              <a:solidFill>
                <a:srgbClr val="4471C4"/>
              </a:solidFill>
            </p:spPr>
            <p:txBody>
              <a:bodyPr wrap="square" lIns="0" tIns="0" rIns="0" bIns="0" rtlCol="0"/>
              <a:lstStyle/>
              <a:p>
                <a:endParaRPr/>
              </a:p>
            </p:txBody>
          </p:sp>
          <p:sp>
            <p:nvSpPr>
              <p:cNvPr id="23" name="object 20">
                <a:extLst>
                  <a:ext uri="{FF2B5EF4-FFF2-40B4-BE49-F238E27FC236}">
                    <a16:creationId xmlns:a16="http://schemas.microsoft.com/office/drawing/2014/main" id="{ABF96EA1-0675-455A-C822-DC3617C01E85}"/>
                  </a:ext>
                </a:extLst>
              </p:cNvPr>
              <p:cNvSpPr/>
              <p:nvPr/>
            </p:nvSpPr>
            <p:spPr>
              <a:xfrm>
                <a:off x="3352800" y="3907535"/>
                <a:ext cx="2423160" cy="2426335"/>
              </a:xfrm>
              <a:custGeom>
                <a:avLst/>
                <a:gdLst/>
                <a:ahLst/>
                <a:cxnLst/>
                <a:rect l="l" t="t" r="r" b="b"/>
                <a:pathLst>
                  <a:path w="2423160" h="2426335">
                    <a:moveTo>
                      <a:pt x="2423160" y="2426208"/>
                    </a:moveTo>
                    <a:lnTo>
                      <a:pt x="2374898" y="2425736"/>
                    </a:lnTo>
                    <a:lnTo>
                      <a:pt x="2326866" y="2424327"/>
                    </a:lnTo>
                    <a:lnTo>
                      <a:pt x="2279073" y="2421990"/>
                    </a:lnTo>
                    <a:lnTo>
                      <a:pt x="2231526" y="2418732"/>
                    </a:lnTo>
                    <a:lnTo>
                      <a:pt x="2184235" y="2414564"/>
                    </a:lnTo>
                    <a:lnTo>
                      <a:pt x="2137208" y="2409493"/>
                    </a:lnTo>
                    <a:lnTo>
                      <a:pt x="2090455" y="2403528"/>
                    </a:lnTo>
                    <a:lnTo>
                      <a:pt x="2043983" y="2396679"/>
                    </a:lnTo>
                    <a:lnTo>
                      <a:pt x="1997802" y="2388954"/>
                    </a:lnTo>
                    <a:lnTo>
                      <a:pt x="1951920" y="2380361"/>
                    </a:lnTo>
                    <a:lnTo>
                      <a:pt x="1906346" y="2370909"/>
                    </a:lnTo>
                    <a:lnTo>
                      <a:pt x="1861089" y="2360607"/>
                    </a:lnTo>
                    <a:lnTo>
                      <a:pt x="1816158" y="2349464"/>
                    </a:lnTo>
                    <a:lnTo>
                      <a:pt x="1771560" y="2337489"/>
                    </a:lnTo>
                    <a:lnTo>
                      <a:pt x="1727306" y="2324690"/>
                    </a:lnTo>
                    <a:lnTo>
                      <a:pt x="1683403" y="2311076"/>
                    </a:lnTo>
                    <a:lnTo>
                      <a:pt x="1639860" y="2296655"/>
                    </a:lnTo>
                    <a:lnTo>
                      <a:pt x="1596687" y="2281437"/>
                    </a:lnTo>
                    <a:lnTo>
                      <a:pt x="1553891" y="2265430"/>
                    </a:lnTo>
                    <a:lnTo>
                      <a:pt x="1511482" y="2248644"/>
                    </a:lnTo>
                    <a:lnTo>
                      <a:pt x="1469469" y="2231085"/>
                    </a:lnTo>
                    <a:lnTo>
                      <a:pt x="1427859" y="2212765"/>
                    </a:lnTo>
                    <a:lnTo>
                      <a:pt x="1386662" y="2193690"/>
                    </a:lnTo>
                    <a:lnTo>
                      <a:pt x="1345886" y="2173870"/>
                    </a:lnTo>
                    <a:lnTo>
                      <a:pt x="1305540" y="2153314"/>
                    </a:lnTo>
                    <a:lnTo>
                      <a:pt x="1265634" y="2132030"/>
                    </a:lnTo>
                    <a:lnTo>
                      <a:pt x="1226174" y="2110027"/>
                    </a:lnTo>
                    <a:lnTo>
                      <a:pt x="1187172" y="2087314"/>
                    </a:lnTo>
                    <a:lnTo>
                      <a:pt x="1148634" y="2063899"/>
                    </a:lnTo>
                    <a:lnTo>
                      <a:pt x="1110570" y="2039792"/>
                    </a:lnTo>
                    <a:lnTo>
                      <a:pt x="1072988" y="2015001"/>
                    </a:lnTo>
                    <a:lnTo>
                      <a:pt x="1035898" y="1989534"/>
                    </a:lnTo>
                    <a:lnTo>
                      <a:pt x="999308" y="1963401"/>
                    </a:lnTo>
                    <a:lnTo>
                      <a:pt x="963226" y="1936611"/>
                    </a:lnTo>
                    <a:lnTo>
                      <a:pt x="927662" y="1909171"/>
                    </a:lnTo>
                    <a:lnTo>
                      <a:pt x="892623" y="1881091"/>
                    </a:lnTo>
                    <a:lnTo>
                      <a:pt x="858120" y="1852379"/>
                    </a:lnTo>
                    <a:lnTo>
                      <a:pt x="824160" y="1823045"/>
                    </a:lnTo>
                    <a:lnTo>
                      <a:pt x="790753" y="1793096"/>
                    </a:lnTo>
                    <a:lnTo>
                      <a:pt x="757906" y="1762542"/>
                    </a:lnTo>
                    <a:lnTo>
                      <a:pt x="725629" y="1731391"/>
                    </a:lnTo>
                    <a:lnTo>
                      <a:pt x="693931" y="1699653"/>
                    </a:lnTo>
                    <a:lnTo>
                      <a:pt x="662820" y="1667335"/>
                    </a:lnTo>
                    <a:lnTo>
                      <a:pt x="632304" y="1634447"/>
                    </a:lnTo>
                    <a:lnTo>
                      <a:pt x="602394" y="1600997"/>
                    </a:lnTo>
                    <a:lnTo>
                      <a:pt x="573096" y="1566994"/>
                    </a:lnTo>
                    <a:lnTo>
                      <a:pt x="544421" y="1532447"/>
                    </a:lnTo>
                    <a:lnTo>
                      <a:pt x="516377" y="1497365"/>
                    </a:lnTo>
                    <a:lnTo>
                      <a:pt x="488972" y="1461756"/>
                    </a:lnTo>
                    <a:lnTo>
                      <a:pt x="462215" y="1425628"/>
                    </a:lnTo>
                    <a:lnTo>
                      <a:pt x="436115" y="1388992"/>
                    </a:lnTo>
                    <a:lnTo>
                      <a:pt x="410681" y="1351855"/>
                    </a:lnTo>
                    <a:lnTo>
                      <a:pt x="385921" y="1314226"/>
                    </a:lnTo>
                    <a:lnTo>
                      <a:pt x="361845" y="1276114"/>
                    </a:lnTo>
                    <a:lnTo>
                      <a:pt x="338460" y="1237528"/>
                    </a:lnTo>
                    <a:lnTo>
                      <a:pt x="315776" y="1198476"/>
                    </a:lnTo>
                    <a:lnTo>
                      <a:pt x="293801" y="1158967"/>
                    </a:lnTo>
                    <a:lnTo>
                      <a:pt x="272544" y="1119010"/>
                    </a:lnTo>
                    <a:lnTo>
                      <a:pt x="252014" y="1078614"/>
                    </a:lnTo>
                    <a:lnTo>
                      <a:pt x="232220" y="1037787"/>
                    </a:lnTo>
                    <a:lnTo>
                      <a:pt x="213169" y="996538"/>
                    </a:lnTo>
                    <a:lnTo>
                      <a:pt x="194872" y="954876"/>
                    </a:lnTo>
                    <a:lnTo>
                      <a:pt x="177336" y="912810"/>
                    </a:lnTo>
                    <a:lnTo>
                      <a:pt x="160571" y="870348"/>
                    </a:lnTo>
                    <a:lnTo>
                      <a:pt x="144584" y="827499"/>
                    </a:lnTo>
                    <a:lnTo>
                      <a:pt x="129386" y="784271"/>
                    </a:lnTo>
                    <a:lnTo>
                      <a:pt x="114984" y="740674"/>
                    </a:lnTo>
                    <a:lnTo>
                      <a:pt x="101387" y="696717"/>
                    </a:lnTo>
                    <a:lnTo>
                      <a:pt x="88604" y="652407"/>
                    </a:lnTo>
                    <a:lnTo>
                      <a:pt x="76644" y="607754"/>
                    </a:lnTo>
                    <a:lnTo>
                      <a:pt x="65516" y="562766"/>
                    </a:lnTo>
                    <a:lnTo>
                      <a:pt x="55227" y="517453"/>
                    </a:lnTo>
                    <a:lnTo>
                      <a:pt x="45788" y="471823"/>
                    </a:lnTo>
                    <a:lnTo>
                      <a:pt x="37206" y="425884"/>
                    </a:lnTo>
                    <a:lnTo>
                      <a:pt x="29490" y="379645"/>
                    </a:lnTo>
                    <a:lnTo>
                      <a:pt x="22649" y="333116"/>
                    </a:lnTo>
                    <a:lnTo>
                      <a:pt x="16693" y="286304"/>
                    </a:lnTo>
                    <a:lnTo>
                      <a:pt x="11628" y="239220"/>
                    </a:lnTo>
                    <a:lnTo>
                      <a:pt x="7465" y="191870"/>
                    </a:lnTo>
                    <a:lnTo>
                      <a:pt x="4212" y="144264"/>
                    </a:lnTo>
                    <a:lnTo>
                      <a:pt x="1878" y="96412"/>
                    </a:lnTo>
                    <a:lnTo>
                      <a:pt x="470" y="48320"/>
                    </a:lnTo>
                    <a:lnTo>
                      <a:pt x="0" y="0"/>
                    </a:lnTo>
                    <a:lnTo>
                      <a:pt x="2423160" y="0"/>
                    </a:lnTo>
                    <a:lnTo>
                      <a:pt x="2423160" y="2426208"/>
                    </a:lnTo>
                    <a:close/>
                  </a:path>
                </a:pathLst>
              </a:custGeom>
              <a:ln w="12192">
                <a:solidFill>
                  <a:srgbClr val="FFFFFF"/>
                </a:solidFill>
              </a:ln>
            </p:spPr>
            <p:txBody>
              <a:bodyPr wrap="square" lIns="0" tIns="0" rIns="0" bIns="0" rtlCol="0"/>
              <a:lstStyle/>
              <a:p>
                <a:endParaRPr/>
              </a:p>
            </p:txBody>
          </p:sp>
        </p:grpSp>
        <p:sp>
          <p:nvSpPr>
            <p:cNvPr id="24" name="object 21">
              <a:extLst>
                <a:ext uri="{FF2B5EF4-FFF2-40B4-BE49-F238E27FC236}">
                  <a16:creationId xmlns:a16="http://schemas.microsoft.com/office/drawing/2014/main" id="{8BDC574D-2437-2C54-5308-13351BEB6DE7}"/>
                </a:ext>
              </a:extLst>
            </p:cNvPr>
            <p:cNvSpPr txBox="1"/>
            <p:nvPr/>
          </p:nvSpPr>
          <p:spPr>
            <a:xfrm>
              <a:off x="4360290" y="4374337"/>
              <a:ext cx="2943225" cy="680720"/>
            </a:xfrm>
            <a:prstGeom prst="rect">
              <a:avLst/>
            </a:prstGeom>
          </p:spPr>
          <p:txBody>
            <a:bodyPr vert="horz" wrap="square" lIns="0" tIns="12065" rIns="0" bIns="0" rtlCol="0">
              <a:spAutoFit/>
            </a:bodyPr>
            <a:lstStyle/>
            <a:p>
              <a:pPr marL="12700">
                <a:lnSpc>
                  <a:spcPct val="100000"/>
                </a:lnSpc>
                <a:spcBef>
                  <a:spcPts val="95"/>
                </a:spcBef>
                <a:tabLst>
                  <a:tab pos="1838960" algn="l"/>
                </a:tabLst>
              </a:pPr>
              <a:r>
                <a:rPr sz="4300" spc="-55" dirty="0">
                  <a:solidFill>
                    <a:srgbClr val="FFFFFF"/>
                  </a:solidFill>
                  <a:latin typeface="微软雅黑"/>
                  <a:cs typeface="微软雅黑"/>
                </a:rPr>
                <a:t>应</a:t>
              </a:r>
              <a:r>
                <a:rPr sz="4300" spc="-50" dirty="0">
                  <a:solidFill>
                    <a:srgbClr val="FFFFFF"/>
                  </a:solidFill>
                  <a:latin typeface="微软雅黑"/>
                  <a:cs typeface="微软雅黑"/>
                </a:rPr>
                <a:t>用</a:t>
              </a:r>
              <a:r>
                <a:rPr sz="4300" dirty="0">
                  <a:solidFill>
                    <a:srgbClr val="FFFFFF"/>
                  </a:solidFill>
                  <a:latin typeface="微软雅黑"/>
                  <a:cs typeface="微软雅黑"/>
                </a:rPr>
                <a:t>	</a:t>
              </a:r>
              <a:r>
                <a:rPr sz="4300" spc="-55" dirty="0">
                  <a:solidFill>
                    <a:srgbClr val="FFFFFF"/>
                  </a:solidFill>
                  <a:latin typeface="微软雅黑"/>
                  <a:cs typeface="微软雅黑"/>
                </a:rPr>
                <a:t>算</a:t>
              </a:r>
              <a:r>
                <a:rPr sz="4300" spc="-50" dirty="0">
                  <a:solidFill>
                    <a:srgbClr val="FFFFFF"/>
                  </a:solidFill>
                  <a:latin typeface="微软雅黑"/>
                  <a:cs typeface="微软雅黑"/>
                </a:rPr>
                <a:t>法</a:t>
              </a:r>
              <a:endParaRPr sz="4300" dirty="0">
                <a:latin typeface="微软雅黑"/>
                <a:cs typeface="微软雅黑"/>
              </a:endParaRPr>
            </a:p>
          </p:txBody>
        </p:sp>
        <p:grpSp>
          <p:nvGrpSpPr>
            <p:cNvPr id="25" name="object 22">
              <a:extLst>
                <a:ext uri="{FF2B5EF4-FFF2-40B4-BE49-F238E27FC236}">
                  <a16:creationId xmlns:a16="http://schemas.microsoft.com/office/drawing/2014/main" id="{A20A974F-69C2-B4DE-9ED7-375C6EA8A5F9}"/>
                </a:ext>
              </a:extLst>
            </p:cNvPr>
            <p:cNvGrpSpPr/>
            <p:nvPr/>
          </p:nvGrpSpPr>
          <p:grpSpPr>
            <a:xfrm>
              <a:off x="5452490" y="3388995"/>
              <a:ext cx="779780" cy="329565"/>
              <a:chOff x="5452490" y="3388995"/>
              <a:chExt cx="779780" cy="329565"/>
            </a:xfrm>
          </p:grpSpPr>
          <p:sp>
            <p:nvSpPr>
              <p:cNvPr id="26" name="object 23">
                <a:extLst>
                  <a:ext uri="{FF2B5EF4-FFF2-40B4-BE49-F238E27FC236}">
                    <a16:creationId xmlns:a16="http://schemas.microsoft.com/office/drawing/2014/main" id="{9879207F-174E-089F-5FFE-4EDF9E39E13D}"/>
                  </a:ext>
                </a:extLst>
              </p:cNvPr>
              <p:cNvSpPr/>
              <p:nvPr/>
            </p:nvSpPr>
            <p:spPr>
              <a:xfrm>
                <a:off x="5458586" y="3395091"/>
                <a:ext cx="767715" cy="317500"/>
              </a:xfrm>
              <a:custGeom>
                <a:avLst/>
                <a:gdLst/>
                <a:ahLst/>
                <a:cxnLst/>
                <a:rect l="l" t="t" r="r" b="b"/>
                <a:pathLst>
                  <a:path w="767714" h="317500">
                    <a:moveTo>
                      <a:pt x="373761" y="0"/>
                    </a:moveTo>
                    <a:lnTo>
                      <a:pt x="323053" y="2897"/>
                    </a:lnTo>
                    <a:lnTo>
                      <a:pt x="274417" y="11338"/>
                    </a:lnTo>
                    <a:lnTo>
                      <a:pt x="228296" y="24943"/>
                    </a:lnTo>
                    <a:lnTo>
                      <a:pt x="185137" y="43335"/>
                    </a:lnTo>
                    <a:lnTo>
                      <a:pt x="145386" y="66134"/>
                    </a:lnTo>
                    <a:lnTo>
                      <a:pt x="109489" y="92963"/>
                    </a:lnTo>
                    <a:lnTo>
                      <a:pt x="77892" y="123444"/>
                    </a:lnTo>
                    <a:lnTo>
                      <a:pt x="51039" y="157197"/>
                    </a:lnTo>
                    <a:lnTo>
                      <a:pt x="29378" y="193845"/>
                    </a:lnTo>
                    <a:lnTo>
                      <a:pt x="13354" y="233009"/>
                    </a:lnTo>
                    <a:lnTo>
                      <a:pt x="3412" y="274311"/>
                    </a:lnTo>
                    <a:lnTo>
                      <a:pt x="0" y="317373"/>
                    </a:lnTo>
                    <a:lnTo>
                      <a:pt x="90677" y="317373"/>
                    </a:lnTo>
                    <a:lnTo>
                      <a:pt x="95466" y="275819"/>
                    </a:lnTo>
                    <a:lnTo>
                      <a:pt x="109389" y="236318"/>
                    </a:lnTo>
                    <a:lnTo>
                      <a:pt x="131778" y="199739"/>
                    </a:lnTo>
                    <a:lnTo>
                      <a:pt x="161967" y="166948"/>
                    </a:lnTo>
                    <a:lnTo>
                      <a:pt x="199289" y="138814"/>
                    </a:lnTo>
                    <a:lnTo>
                      <a:pt x="243077" y="116205"/>
                    </a:lnTo>
                    <a:lnTo>
                      <a:pt x="290320" y="100641"/>
                    </a:lnTo>
                    <a:lnTo>
                      <a:pt x="338874" y="92291"/>
                    </a:lnTo>
                    <a:lnTo>
                      <a:pt x="387660" y="90880"/>
                    </a:lnTo>
                    <a:lnTo>
                      <a:pt x="435599" y="96132"/>
                    </a:lnTo>
                    <a:lnTo>
                      <a:pt x="481613" y="107773"/>
                    </a:lnTo>
                    <a:lnTo>
                      <a:pt x="524622" y="125527"/>
                    </a:lnTo>
                    <a:lnTo>
                      <a:pt x="563549" y="149121"/>
                    </a:lnTo>
                    <a:lnTo>
                      <a:pt x="597314" y="178278"/>
                    </a:lnTo>
                    <a:lnTo>
                      <a:pt x="624839" y="212725"/>
                    </a:lnTo>
                    <a:lnTo>
                      <a:pt x="586232" y="212725"/>
                    </a:lnTo>
                    <a:lnTo>
                      <a:pt x="702183" y="317373"/>
                    </a:lnTo>
                    <a:lnTo>
                      <a:pt x="767588" y="212725"/>
                    </a:lnTo>
                    <a:lnTo>
                      <a:pt x="726693" y="212725"/>
                    </a:lnTo>
                    <a:lnTo>
                      <a:pt x="706006" y="171880"/>
                    </a:lnTo>
                    <a:lnTo>
                      <a:pt x="679307" y="134507"/>
                    </a:lnTo>
                    <a:lnTo>
                      <a:pt x="647187" y="100960"/>
                    </a:lnTo>
                    <a:lnTo>
                      <a:pt x="610237" y="71596"/>
                    </a:lnTo>
                    <a:lnTo>
                      <a:pt x="569051" y="46772"/>
                    </a:lnTo>
                    <a:lnTo>
                      <a:pt x="524218" y="26844"/>
                    </a:lnTo>
                    <a:lnTo>
                      <a:pt x="476331" y="12168"/>
                    </a:lnTo>
                    <a:lnTo>
                      <a:pt x="425981" y="3101"/>
                    </a:lnTo>
                    <a:lnTo>
                      <a:pt x="373761" y="0"/>
                    </a:lnTo>
                    <a:close/>
                  </a:path>
                </a:pathLst>
              </a:custGeom>
              <a:solidFill>
                <a:srgbClr val="AFBBDE"/>
              </a:solidFill>
            </p:spPr>
            <p:txBody>
              <a:bodyPr wrap="square" lIns="0" tIns="0" rIns="0" bIns="0" rtlCol="0"/>
              <a:lstStyle/>
              <a:p>
                <a:endParaRPr/>
              </a:p>
            </p:txBody>
          </p:sp>
          <p:sp>
            <p:nvSpPr>
              <p:cNvPr id="27" name="object 24">
                <a:extLst>
                  <a:ext uri="{FF2B5EF4-FFF2-40B4-BE49-F238E27FC236}">
                    <a16:creationId xmlns:a16="http://schemas.microsoft.com/office/drawing/2014/main" id="{B6677E72-BC08-0D19-F8DB-B2895D80E99D}"/>
                  </a:ext>
                </a:extLst>
              </p:cNvPr>
              <p:cNvSpPr/>
              <p:nvPr/>
            </p:nvSpPr>
            <p:spPr>
              <a:xfrm>
                <a:off x="5458586" y="3395091"/>
                <a:ext cx="767715" cy="317500"/>
              </a:xfrm>
              <a:custGeom>
                <a:avLst/>
                <a:gdLst/>
                <a:ahLst/>
                <a:cxnLst/>
                <a:rect l="l" t="t" r="r" b="b"/>
                <a:pathLst>
                  <a:path w="767714" h="317500">
                    <a:moveTo>
                      <a:pt x="0" y="317373"/>
                    </a:moveTo>
                    <a:lnTo>
                      <a:pt x="3412" y="274311"/>
                    </a:lnTo>
                    <a:lnTo>
                      <a:pt x="13354" y="233009"/>
                    </a:lnTo>
                    <a:lnTo>
                      <a:pt x="29378" y="193845"/>
                    </a:lnTo>
                    <a:lnTo>
                      <a:pt x="51039" y="157197"/>
                    </a:lnTo>
                    <a:lnTo>
                      <a:pt x="77892" y="123444"/>
                    </a:lnTo>
                    <a:lnTo>
                      <a:pt x="109489" y="92963"/>
                    </a:lnTo>
                    <a:lnTo>
                      <a:pt x="145386" y="66134"/>
                    </a:lnTo>
                    <a:lnTo>
                      <a:pt x="185137" y="43335"/>
                    </a:lnTo>
                    <a:lnTo>
                      <a:pt x="228296" y="24943"/>
                    </a:lnTo>
                    <a:lnTo>
                      <a:pt x="274417" y="11338"/>
                    </a:lnTo>
                    <a:lnTo>
                      <a:pt x="323053" y="2897"/>
                    </a:lnTo>
                    <a:lnTo>
                      <a:pt x="373761" y="0"/>
                    </a:lnTo>
                    <a:lnTo>
                      <a:pt x="425981" y="3101"/>
                    </a:lnTo>
                    <a:lnTo>
                      <a:pt x="476331" y="12168"/>
                    </a:lnTo>
                    <a:lnTo>
                      <a:pt x="524218" y="26844"/>
                    </a:lnTo>
                    <a:lnTo>
                      <a:pt x="569051" y="46772"/>
                    </a:lnTo>
                    <a:lnTo>
                      <a:pt x="610237" y="71596"/>
                    </a:lnTo>
                    <a:lnTo>
                      <a:pt x="647187" y="100960"/>
                    </a:lnTo>
                    <a:lnTo>
                      <a:pt x="679307" y="134507"/>
                    </a:lnTo>
                    <a:lnTo>
                      <a:pt x="706006" y="171880"/>
                    </a:lnTo>
                    <a:lnTo>
                      <a:pt x="726693" y="212725"/>
                    </a:lnTo>
                    <a:lnTo>
                      <a:pt x="767588" y="212725"/>
                    </a:lnTo>
                    <a:lnTo>
                      <a:pt x="702183" y="317373"/>
                    </a:lnTo>
                    <a:lnTo>
                      <a:pt x="586232" y="212725"/>
                    </a:lnTo>
                    <a:lnTo>
                      <a:pt x="624839" y="212725"/>
                    </a:lnTo>
                    <a:lnTo>
                      <a:pt x="597314" y="178278"/>
                    </a:lnTo>
                    <a:lnTo>
                      <a:pt x="563549" y="149121"/>
                    </a:lnTo>
                    <a:lnTo>
                      <a:pt x="524622" y="125527"/>
                    </a:lnTo>
                    <a:lnTo>
                      <a:pt x="481613" y="107773"/>
                    </a:lnTo>
                    <a:lnTo>
                      <a:pt x="435599" y="96132"/>
                    </a:lnTo>
                    <a:lnTo>
                      <a:pt x="387660" y="90880"/>
                    </a:lnTo>
                    <a:lnTo>
                      <a:pt x="338874" y="92291"/>
                    </a:lnTo>
                    <a:lnTo>
                      <a:pt x="290320" y="100641"/>
                    </a:lnTo>
                    <a:lnTo>
                      <a:pt x="243077" y="116205"/>
                    </a:lnTo>
                    <a:lnTo>
                      <a:pt x="199289" y="138814"/>
                    </a:lnTo>
                    <a:lnTo>
                      <a:pt x="161967" y="166948"/>
                    </a:lnTo>
                    <a:lnTo>
                      <a:pt x="131778" y="199739"/>
                    </a:lnTo>
                    <a:lnTo>
                      <a:pt x="109389" y="236318"/>
                    </a:lnTo>
                    <a:lnTo>
                      <a:pt x="95466" y="275819"/>
                    </a:lnTo>
                    <a:lnTo>
                      <a:pt x="90677" y="317373"/>
                    </a:lnTo>
                    <a:lnTo>
                      <a:pt x="0" y="317373"/>
                    </a:lnTo>
                    <a:close/>
                  </a:path>
                </a:pathLst>
              </a:custGeom>
              <a:ln w="12192">
                <a:solidFill>
                  <a:srgbClr val="FFFFFF"/>
                </a:solidFill>
              </a:ln>
            </p:spPr>
            <p:txBody>
              <a:bodyPr wrap="square" lIns="0" tIns="0" rIns="0" bIns="0" rtlCol="0"/>
              <a:lstStyle/>
              <a:p>
                <a:endParaRPr/>
              </a:p>
            </p:txBody>
          </p:sp>
        </p:grpSp>
        <p:grpSp>
          <p:nvGrpSpPr>
            <p:cNvPr id="28" name="object 25">
              <a:extLst>
                <a:ext uri="{FF2B5EF4-FFF2-40B4-BE49-F238E27FC236}">
                  <a16:creationId xmlns:a16="http://schemas.microsoft.com/office/drawing/2014/main" id="{0F742736-6DC1-E7AE-5957-E7801B9E36BC}"/>
                </a:ext>
              </a:extLst>
            </p:cNvPr>
            <p:cNvGrpSpPr/>
            <p:nvPr/>
          </p:nvGrpSpPr>
          <p:grpSpPr>
            <a:xfrm>
              <a:off x="5432171" y="3985259"/>
              <a:ext cx="779780" cy="331470"/>
              <a:chOff x="5432171" y="3985259"/>
              <a:chExt cx="779780" cy="331470"/>
            </a:xfrm>
          </p:grpSpPr>
          <p:sp>
            <p:nvSpPr>
              <p:cNvPr id="29" name="object 26">
                <a:extLst>
                  <a:ext uri="{FF2B5EF4-FFF2-40B4-BE49-F238E27FC236}">
                    <a16:creationId xmlns:a16="http://schemas.microsoft.com/office/drawing/2014/main" id="{FA895FFB-8B9E-F780-7457-3E6CA2E70D25}"/>
                  </a:ext>
                </a:extLst>
              </p:cNvPr>
              <p:cNvSpPr/>
              <p:nvPr/>
            </p:nvSpPr>
            <p:spPr>
              <a:xfrm>
                <a:off x="5438267" y="3991355"/>
                <a:ext cx="767715" cy="318770"/>
              </a:xfrm>
              <a:custGeom>
                <a:avLst/>
                <a:gdLst/>
                <a:ahLst/>
                <a:cxnLst/>
                <a:rect l="l" t="t" r="r" b="b"/>
                <a:pathLst>
                  <a:path w="767714" h="318770">
                    <a:moveTo>
                      <a:pt x="767588" y="0"/>
                    </a:moveTo>
                    <a:lnTo>
                      <a:pt x="676656" y="0"/>
                    </a:lnTo>
                    <a:lnTo>
                      <a:pt x="671856" y="41805"/>
                    </a:lnTo>
                    <a:lnTo>
                      <a:pt x="657902" y="81543"/>
                    </a:lnTo>
                    <a:lnTo>
                      <a:pt x="635460" y="118332"/>
                    </a:lnTo>
                    <a:lnTo>
                      <a:pt x="605197" y="151289"/>
                    </a:lnTo>
                    <a:lnTo>
                      <a:pt x="567779" y="179534"/>
                    </a:lnTo>
                    <a:lnTo>
                      <a:pt x="523875" y="202184"/>
                    </a:lnTo>
                    <a:lnTo>
                      <a:pt x="476683" y="217733"/>
                    </a:lnTo>
                    <a:lnTo>
                      <a:pt x="428199" y="226040"/>
                    </a:lnTo>
                    <a:lnTo>
                      <a:pt x="379499" y="227381"/>
                    </a:lnTo>
                    <a:lnTo>
                      <a:pt x="331662" y="222030"/>
                    </a:lnTo>
                    <a:lnTo>
                      <a:pt x="285764" y="210263"/>
                    </a:lnTo>
                    <a:lnTo>
                      <a:pt x="242885" y="192353"/>
                    </a:lnTo>
                    <a:lnTo>
                      <a:pt x="204100" y="168576"/>
                    </a:lnTo>
                    <a:lnTo>
                      <a:pt x="170489" y="139207"/>
                    </a:lnTo>
                    <a:lnTo>
                      <a:pt x="143129" y="104521"/>
                    </a:lnTo>
                    <a:lnTo>
                      <a:pt x="182118" y="104521"/>
                    </a:lnTo>
                    <a:lnTo>
                      <a:pt x="66040" y="0"/>
                    </a:lnTo>
                    <a:lnTo>
                      <a:pt x="0" y="104521"/>
                    </a:lnTo>
                    <a:lnTo>
                      <a:pt x="41148" y="104521"/>
                    </a:lnTo>
                    <a:lnTo>
                      <a:pt x="61759" y="145651"/>
                    </a:lnTo>
                    <a:lnTo>
                      <a:pt x="88402" y="183289"/>
                    </a:lnTo>
                    <a:lnTo>
                      <a:pt x="120485" y="217075"/>
                    </a:lnTo>
                    <a:lnTo>
                      <a:pt x="157415" y="246650"/>
                    </a:lnTo>
                    <a:lnTo>
                      <a:pt x="198602" y="271654"/>
                    </a:lnTo>
                    <a:lnTo>
                      <a:pt x="243454" y="291728"/>
                    </a:lnTo>
                    <a:lnTo>
                      <a:pt x="291378" y="306511"/>
                    </a:lnTo>
                    <a:lnTo>
                      <a:pt x="341785" y="315645"/>
                    </a:lnTo>
                    <a:lnTo>
                      <a:pt x="394081" y="318770"/>
                    </a:lnTo>
                    <a:lnTo>
                      <a:pt x="444783" y="315859"/>
                    </a:lnTo>
                    <a:lnTo>
                      <a:pt x="493406" y="307381"/>
                    </a:lnTo>
                    <a:lnTo>
                      <a:pt x="539505" y="293715"/>
                    </a:lnTo>
                    <a:lnTo>
                      <a:pt x="582638" y="275241"/>
                    </a:lnTo>
                    <a:lnTo>
                      <a:pt x="622359" y="252341"/>
                    </a:lnTo>
                    <a:lnTo>
                      <a:pt x="658225" y="225393"/>
                    </a:lnTo>
                    <a:lnTo>
                      <a:pt x="689791" y="194778"/>
                    </a:lnTo>
                    <a:lnTo>
                      <a:pt x="716613" y="160876"/>
                    </a:lnTo>
                    <a:lnTo>
                      <a:pt x="738249" y="124067"/>
                    </a:lnTo>
                    <a:lnTo>
                      <a:pt x="754252" y="84731"/>
                    </a:lnTo>
                    <a:lnTo>
                      <a:pt x="764180" y="43248"/>
                    </a:lnTo>
                    <a:lnTo>
                      <a:pt x="767588" y="0"/>
                    </a:lnTo>
                    <a:close/>
                  </a:path>
                </a:pathLst>
              </a:custGeom>
              <a:solidFill>
                <a:srgbClr val="AFBBDE"/>
              </a:solidFill>
            </p:spPr>
            <p:txBody>
              <a:bodyPr wrap="square" lIns="0" tIns="0" rIns="0" bIns="0" rtlCol="0"/>
              <a:lstStyle/>
              <a:p>
                <a:endParaRPr/>
              </a:p>
            </p:txBody>
          </p:sp>
          <p:sp>
            <p:nvSpPr>
              <p:cNvPr id="30" name="object 27">
                <a:extLst>
                  <a:ext uri="{FF2B5EF4-FFF2-40B4-BE49-F238E27FC236}">
                    <a16:creationId xmlns:a16="http://schemas.microsoft.com/office/drawing/2014/main" id="{F48EEEE8-6CDB-09BF-F839-A67394F35104}"/>
                  </a:ext>
                </a:extLst>
              </p:cNvPr>
              <p:cNvSpPr/>
              <p:nvPr/>
            </p:nvSpPr>
            <p:spPr>
              <a:xfrm>
                <a:off x="5438267" y="3991355"/>
                <a:ext cx="767715" cy="318770"/>
              </a:xfrm>
              <a:custGeom>
                <a:avLst/>
                <a:gdLst/>
                <a:ahLst/>
                <a:cxnLst/>
                <a:rect l="l" t="t" r="r" b="b"/>
                <a:pathLst>
                  <a:path w="767714" h="318770">
                    <a:moveTo>
                      <a:pt x="767588" y="0"/>
                    </a:moveTo>
                    <a:lnTo>
                      <a:pt x="764180" y="43248"/>
                    </a:lnTo>
                    <a:lnTo>
                      <a:pt x="754252" y="84731"/>
                    </a:lnTo>
                    <a:lnTo>
                      <a:pt x="738249" y="124067"/>
                    </a:lnTo>
                    <a:lnTo>
                      <a:pt x="716613" y="160876"/>
                    </a:lnTo>
                    <a:lnTo>
                      <a:pt x="689791" y="194778"/>
                    </a:lnTo>
                    <a:lnTo>
                      <a:pt x="658225" y="225393"/>
                    </a:lnTo>
                    <a:lnTo>
                      <a:pt x="622359" y="252341"/>
                    </a:lnTo>
                    <a:lnTo>
                      <a:pt x="582638" y="275241"/>
                    </a:lnTo>
                    <a:lnTo>
                      <a:pt x="539505" y="293715"/>
                    </a:lnTo>
                    <a:lnTo>
                      <a:pt x="493406" y="307381"/>
                    </a:lnTo>
                    <a:lnTo>
                      <a:pt x="444783" y="315859"/>
                    </a:lnTo>
                    <a:lnTo>
                      <a:pt x="394081" y="318770"/>
                    </a:lnTo>
                    <a:lnTo>
                      <a:pt x="341785" y="315645"/>
                    </a:lnTo>
                    <a:lnTo>
                      <a:pt x="291378" y="306511"/>
                    </a:lnTo>
                    <a:lnTo>
                      <a:pt x="243454" y="291728"/>
                    </a:lnTo>
                    <a:lnTo>
                      <a:pt x="198602" y="271654"/>
                    </a:lnTo>
                    <a:lnTo>
                      <a:pt x="157415" y="246650"/>
                    </a:lnTo>
                    <a:lnTo>
                      <a:pt x="120485" y="217075"/>
                    </a:lnTo>
                    <a:lnTo>
                      <a:pt x="88402" y="183289"/>
                    </a:lnTo>
                    <a:lnTo>
                      <a:pt x="61759" y="145651"/>
                    </a:lnTo>
                    <a:lnTo>
                      <a:pt x="41148" y="104521"/>
                    </a:lnTo>
                    <a:lnTo>
                      <a:pt x="0" y="104521"/>
                    </a:lnTo>
                    <a:lnTo>
                      <a:pt x="66040" y="0"/>
                    </a:lnTo>
                    <a:lnTo>
                      <a:pt x="182118" y="104521"/>
                    </a:lnTo>
                    <a:lnTo>
                      <a:pt x="143129" y="104521"/>
                    </a:lnTo>
                    <a:lnTo>
                      <a:pt x="170489" y="139207"/>
                    </a:lnTo>
                    <a:lnTo>
                      <a:pt x="204100" y="168576"/>
                    </a:lnTo>
                    <a:lnTo>
                      <a:pt x="242885" y="192353"/>
                    </a:lnTo>
                    <a:lnTo>
                      <a:pt x="285764" y="210263"/>
                    </a:lnTo>
                    <a:lnTo>
                      <a:pt x="331662" y="222030"/>
                    </a:lnTo>
                    <a:lnTo>
                      <a:pt x="379499" y="227381"/>
                    </a:lnTo>
                    <a:lnTo>
                      <a:pt x="428199" y="226040"/>
                    </a:lnTo>
                    <a:lnTo>
                      <a:pt x="476683" y="217733"/>
                    </a:lnTo>
                    <a:lnTo>
                      <a:pt x="523875" y="202184"/>
                    </a:lnTo>
                    <a:lnTo>
                      <a:pt x="567779" y="179534"/>
                    </a:lnTo>
                    <a:lnTo>
                      <a:pt x="605197" y="151289"/>
                    </a:lnTo>
                    <a:lnTo>
                      <a:pt x="635460" y="118332"/>
                    </a:lnTo>
                    <a:lnTo>
                      <a:pt x="657902" y="81543"/>
                    </a:lnTo>
                    <a:lnTo>
                      <a:pt x="671856" y="41805"/>
                    </a:lnTo>
                    <a:lnTo>
                      <a:pt x="676656" y="0"/>
                    </a:lnTo>
                    <a:lnTo>
                      <a:pt x="767588" y="0"/>
                    </a:lnTo>
                    <a:close/>
                  </a:path>
                </a:pathLst>
              </a:custGeom>
              <a:ln w="12191">
                <a:solidFill>
                  <a:srgbClr val="FFFFFF"/>
                </a:solidFill>
              </a:ln>
            </p:spPr>
            <p:txBody>
              <a:bodyPr wrap="square" lIns="0" tIns="0" rIns="0" bIns="0" rtlCol="0"/>
              <a:lstStyle/>
              <a:p>
                <a:endParaRPr/>
              </a:p>
            </p:txBody>
          </p:sp>
        </p:grpSp>
      </p:grpSp>
      <p:sp>
        <p:nvSpPr>
          <p:cNvPr id="2" name="日期占位符 1">
            <a:extLst>
              <a:ext uri="{FF2B5EF4-FFF2-40B4-BE49-F238E27FC236}">
                <a16:creationId xmlns:a16="http://schemas.microsoft.com/office/drawing/2014/main" id="{ECCEBCCF-8673-F849-91A2-7413D9034D2C}"/>
              </a:ext>
            </a:extLst>
          </p:cNvPr>
          <p:cNvSpPr>
            <a:spLocks noGrp="1"/>
          </p:cNvSpPr>
          <p:nvPr>
            <p:ph type="dt" sz="half" idx="10"/>
          </p:nvPr>
        </p:nvSpPr>
        <p:spPr/>
        <p:txBody>
          <a:bodyPr/>
          <a:lstStyle/>
          <a:p>
            <a:fld id="{74B9451A-28ED-43B2-9B39-9DC74114B4B2}" type="datetime1">
              <a:rPr lang="en-US" altLang="zh-CN" smtClean="0"/>
              <a:t>6/28/2023</a:t>
            </a:fld>
            <a:endParaRPr lang="zh-CN" altLang="en-US"/>
          </a:p>
        </p:txBody>
      </p:sp>
      <p:sp>
        <p:nvSpPr>
          <p:cNvPr id="3" name="灯片编号占位符 2">
            <a:extLst>
              <a:ext uri="{FF2B5EF4-FFF2-40B4-BE49-F238E27FC236}">
                <a16:creationId xmlns:a16="http://schemas.microsoft.com/office/drawing/2014/main" id="{FCCD13DE-9665-2D46-D9D1-D46A1A9DD8B9}"/>
              </a:ext>
            </a:extLst>
          </p:cNvPr>
          <p:cNvSpPr>
            <a:spLocks noGrp="1"/>
          </p:cNvSpPr>
          <p:nvPr>
            <p:ph type="sldNum" sz="quarter" idx="12"/>
          </p:nvPr>
        </p:nvSpPr>
        <p:spPr/>
        <p:txBody>
          <a:bodyPr/>
          <a:lstStyle/>
          <a:p>
            <a:fld id="{90B84CC8-F017-4F0F-85E6-E9C4F513246C}" type="slidenum">
              <a:rPr lang="zh-CN" altLang="en-US" smtClean="0"/>
              <a:t>92</a:t>
            </a:fld>
            <a:endParaRPr lang="zh-CN" altLang="en-US"/>
          </a:p>
        </p:txBody>
      </p:sp>
    </p:spTree>
    <p:extLst>
      <p:ext uri="{BB962C8B-B14F-4D97-AF65-F5344CB8AC3E}">
        <p14:creationId xmlns:p14="http://schemas.microsoft.com/office/powerpoint/2010/main" val="172868979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5E907D-3BAA-8447-66BA-A153CE7821A8}"/>
              </a:ext>
            </a:extLst>
          </p:cNvPr>
          <p:cNvSpPr>
            <a:spLocks noGrp="1"/>
          </p:cNvSpPr>
          <p:nvPr>
            <p:ph type="title"/>
          </p:nvPr>
        </p:nvSpPr>
        <p:spPr/>
        <p:txBody>
          <a:bodyPr/>
          <a:lstStyle/>
          <a:p>
            <a:r>
              <a:rPr lang="en-US" altLang="zh-CN" dirty="0"/>
              <a:t>AI</a:t>
            </a:r>
            <a:r>
              <a:rPr lang="zh-CN" altLang="en-US" dirty="0"/>
              <a:t>知识结构：知识领域</a:t>
            </a:r>
          </a:p>
        </p:txBody>
      </p:sp>
      <p:sp>
        <p:nvSpPr>
          <p:cNvPr id="4" name="object 3">
            <a:extLst>
              <a:ext uri="{FF2B5EF4-FFF2-40B4-BE49-F238E27FC236}">
                <a16:creationId xmlns:a16="http://schemas.microsoft.com/office/drawing/2014/main" id="{C48C5EB2-345B-5868-891D-90BFFBB96E53}"/>
              </a:ext>
            </a:extLst>
          </p:cNvPr>
          <p:cNvSpPr txBox="1"/>
          <p:nvPr/>
        </p:nvSpPr>
        <p:spPr>
          <a:xfrm>
            <a:off x="1533144" y="2176272"/>
            <a:ext cx="2011680" cy="810895"/>
          </a:xfrm>
          <a:prstGeom prst="rect">
            <a:avLst/>
          </a:prstGeom>
          <a:solidFill>
            <a:srgbClr val="4471C4"/>
          </a:solidFill>
        </p:spPr>
        <p:txBody>
          <a:bodyPr vert="horz" wrap="square" lIns="0" tIns="171450" rIns="0" bIns="0" rtlCol="0">
            <a:spAutoFit/>
          </a:bodyPr>
          <a:lstStyle/>
          <a:p>
            <a:pPr marL="650240">
              <a:lnSpc>
                <a:spcPct val="100000"/>
              </a:lnSpc>
              <a:spcBef>
                <a:spcPts val="1350"/>
              </a:spcBef>
            </a:pPr>
            <a:r>
              <a:rPr sz="2800" spc="-25" dirty="0">
                <a:solidFill>
                  <a:srgbClr val="FFFFFF"/>
                </a:solidFill>
                <a:latin typeface="微软雅黑"/>
                <a:cs typeface="微软雅黑"/>
              </a:rPr>
              <a:t>理论</a:t>
            </a:r>
            <a:endParaRPr sz="2800">
              <a:latin typeface="微软雅黑"/>
              <a:cs typeface="微软雅黑"/>
            </a:endParaRPr>
          </a:p>
        </p:txBody>
      </p:sp>
      <p:sp>
        <p:nvSpPr>
          <p:cNvPr id="5" name="object 4">
            <a:extLst>
              <a:ext uri="{FF2B5EF4-FFF2-40B4-BE49-F238E27FC236}">
                <a16:creationId xmlns:a16="http://schemas.microsoft.com/office/drawing/2014/main" id="{B9EDFB93-02F7-9E80-48A4-6DCC33B6190A}"/>
              </a:ext>
            </a:extLst>
          </p:cNvPr>
          <p:cNvSpPr txBox="1"/>
          <p:nvPr/>
        </p:nvSpPr>
        <p:spPr>
          <a:xfrm>
            <a:off x="1533144" y="2987039"/>
            <a:ext cx="2011680" cy="2307590"/>
          </a:xfrm>
          <a:prstGeom prst="rect">
            <a:avLst/>
          </a:prstGeom>
          <a:solidFill>
            <a:srgbClr val="CFD4EA">
              <a:alpha val="90194"/>
            </a:srgbClr>
          </a:solidFill>
        </p:spPr>
        <p:txBody>
          <a:bodyPr vert="horz" wrap="square" lIns="0" tIns="123190" rIns="0" bIns="0" rtlCol="0">
            <a:spAutoFit/>
          </a:bodyPr>
          <a:lstStyle/>
          <a:p>
            <a:pPr marL="273050" indent="-170815">
              <a:lnSpc>
                <a:spcPct val="100000"/>
              </a:lnSpc>
              <a:spcBef>
                <a:spcPts val="970"/>
              </a:spcBef>
              <a:buChar char="•"/>
              <a:tabLst>
                <a:tab pos="273050" algn="l"/>
              </a:tabLst>
            </a:pPr>
            <a:r>
              <a:rPr sz="1800" spc="-20" dirty="0">
                <a:latin typeface="微软雅黑"/>
                <a:cs typeface="微软雅黑"/>
              </a:rPr>
              <a:t>脑科学</a:t>
            </a:r>
            <a:endParaRPr sz="1800">
              <a:latin typeface="微软雅黑"/>
              <a:cs typeface="微软雅黑"/>
            </a:endParaRPr>
          </a:p>
          <a:p>
            <a:pPr marL="273050" indent="-170815">
              <a:lnSpc>
                <a:spcPct val="100000"/>
              </a:lnSpc>
              <a:spcBef>
                <a:spcPts val="1080"/>
              </a:spcBef>
              <a:buChar char="•"/>
              <a:tabLst>
                <a:tab pos="273050" algn="l"/>
              </a:tabLst>
            </a:pPr>
            <a:r>
              <a:rPr sz="1800" spc="-20" dirty="0">
                <a:latin typeface="微软雅黑"/>
                <a:cs typeface="微软雅黑"/>
              </a:rPr>
              <a:t>机器人学</a:t>
            </a:r>
            <a:endParaRPr sz="1800">
              <a:latin typeface="微软雅黑"/>
              <a:cs typeface="微软雅黑"/>
            </a:endParaRPr>
          </a:p>
          <a:p>
            <a:pPr marL="273050" indent="-170815">
              <a:lnSpc>
                <a:spcPct val="100000"/>
              </a:lnSpc>
              <a:spcBef>
                <a:spcPts val="1080"/>
              </a:spcBef>
              <a:buChar char="•"/>
              <a:tabLst>
                <a:tab pos="273050" algn="l"/>
              </a:tabLst>
            </a:pPr>
            <a:r>
              <a:rPr sz="1800" spc="-10" dirty="0">
                <a:latin typeface="微软雅黑"/>
                <a:cs typeface="微软雅黑"/>
              </a:rPr>
              <a:t>自然语言处理</a:t>
            </a:r>
            <a:endParaRPr sz="1800">
              <a:latin typeface="微软雅黑"/>
              <a:cs typeface="微软雅黑"/>
            </a:endParaRPr>
          </a:p>
          <a:p>
            <a:pPr marL="273050" indent="-170815">
              <a:lnSpc>
                <a:spcPct val="100000"/>
              </a:lnSpc>
              <a:spcBef>
                <a:spcPts val="1080"/>
              </a:spcBef>
              <a:buChar char="•"/>
              <a:tabLst>
                <a:tab pos="273050" algn="l"/>
              </a:tabLst>
            </a:pPr>
            <a:r>
              <a:rPr sz="1800" spc="-15" dirty="0">
                <a:latin typeface="微软雅黑"/>
                <a:cs typeface="微软雅黑"/>
              </a:rPr>
              <a:t>知识图谱</a:t>
            </a:r>
            <a:endParaRPr sz="1800">
              <a:latin typeface="微软雅黑"/>
              <a:cs typeface="微软雅黑"/>
            </a:endParaRPr>
          </a:p>
        </p:txBody>
      </p:sp>
      <p:sp>
        <p:nvSpPr>
          <p:cNvPr id="6" name="object 5">
            <a:extLst>
              <a:ext uri="{FF2B5EF4-FFF2-40B4-BE49-F238E27FC236}">
                <a16:creationId xmlns:a16="http://schemas.microsoft.com/office/drawing/2014/main" id="{97657BA5-B5C8-D93A-76C7-76179A875F8F}"/>
              </a:ext>
            </a:extLst>
          </p:cNvPr>
          <p:cNvSpPr txBox="1"/>
          <p:nvPr/>
        </p:nvSpPr>
        <p:spPr>
          <a:xfrm>
            <a:off x="3813047" y="2176272"/>
            <a:ext cx="2011680" cy="810895"/>
          </a:xfrm>
          <a:prstGeom prst="rect">
            <a:avLst/>
          </a:prstGeom>
          <a:solidFill>
            <a:srgbClr val="4471C4"/>
          </a:solidFill>
        </p:spPr>
        <p:txBody>
          <a:bodyPr vert="horz" wrap="square" lIns="0" tIns="171450" rIns="0" bIns="0" rtlCol="0">
            <a:spAutoFit/>
          </a:bodyPr>
          <a:lstStyle/>
          <a:p>
            <a:pPr marL="650875">
              <a:lnSpc>
                <a:spcPct val="100000"/>
              </a:lnSpc>
              <a:spcBef>
                <a:spcPts val="1350"/>
              </a:spcBef>
            </a:pPr>
            <a:r>
              <a:rPr sz="2800" spc="-25" dirty="0">
                <a:solidFill>
                  <a:srgbClr val="FFFFFF"/>
                </a:solidFill>
                <a:latin typeface="微软雅黑"/>
                <a:cs typeface="微软雅黑"/>
              </a:rPr>
              <a:t>数学</a:t>
            </a:r>
            <a:endParaRPr sz="2800">
              <a:latin typeface="微软雅黑"/>
              <a:cs typeface="微软雅黑"/>
            </a:endParaRPr>
          </a:p>
        </p:txBody>
      </p:sp>
      <p:sp>
        <p:nvSpPr>
          <p:cNvPr id="7" name="object 6">
            <a:extLst>
              <a:ext uri="{FF2B5EF4-FFF2-40B4-BE49-F238E27FC236}">
                <a16:creationId xmlns:a16="http://schemas.microsoft.com/office/drawing/2014/main" id="{7C684384-5FCE-D896-E2DF-7E21B7DFCBFB}"/>
              </a:ext>
            </a:extLst>
          </p:cNvPr>
          <p:cNvSpPr txBox="1"/>
          <p:nvPr/>
        </p:nvSpPr>
        <p:spPr>
          <a:xfrm>
            <a:off x="3813047" y="2987039"/>
            <a:ext cx="2011680" cy="2307590"/>
          </a:xfrm>
          <a:prstGeom prst="rect">
            <a:avLst/>
          </a:prstGeom>
          <a:solidFill>
            <a:srgbClr val="CFD4EA">
              <a:alpha val="90194"/>
            </a:srgbClr>
          </a:solidFill>
        </p:spPr>
        <p:txBody>
          <a:bodyPr vert="horz" wrap="square" lIns="0" tIns="123190" rIns="0" bIns="0" rtlCol="0">
            <a:spAutoFit/>
          </a:bodyPr>
          <a:lstStyle/>
          <a:p>
            <a:pPr marL="273685" indent="-171450">
              <a:lnSpc>
                <a:spcPct val="100000"/>
              </a:lnSpc>
              <a:spcBef>
                <a:spcPts val="970"/>
              </a:spcBef>
              <a:buChar char="•"/>
              <a:tabLst>
                <a:tab pos="274320" algn="l"/>
              </a:tabLst>
            </a:pPr>
            <a:r>
              <a:rPr sz="1800" spc="-20" dirty="0">
                <a:latin typeface="微软雅黑"/>
                <a:cs typeface="微软雅黑"/>
              </a:rPr>
              <a:t>微积分</a:t>
            </a:r>
            <a:endParaRPr sz="1800">
              <a:latin typeface="微软雅黑"/>
              <a:cs typeface="微软雅黑"/>
            </a:endParaRPr>
          </a:p>
          <a:p>
            <a:pPr marL="273685" indent="-171450">
              <a:lnSpc>
                <a:spcPct val="100000"/>
              </a:lnSpc>
              <a:spcBef>
                <a:spcPts val="1080"/>
              </a:spcBef>
              <a:buChar char="•"/>
              <a:tabLst>
                <a:tab pos="274320" algn="l"/>
              </a:tabLst>
            </a:pPr>
            <a:r>
              <a:rPr sz="1800" spc="-20" dirty="0">
                <a:latin typeface="微软雅黑"/>
                <a:cs typeface="微软雅黑"/>
              </a:rPr>
              <a:t>线性代数</a:t>
            </a:r>
            <a:endParaRPr sz="1800">
              <a:latin typeface="微软雅黑"/>
              <a:cs typeface="微软雅黑"/>
            </a:endParaRPr>
          </a:p>
          <a:p>
            <a:pPr marL="273685" indent="-171450">
              <a:lnSpc>
                <a:spcPct val="100000"/>
              </a:lnSpc>
              <a:spcBef>
                <a:spcPts val="1080"/>
              </a:spcBef>
              <a:buChar char="•"/>
              <a:tabLst>
                <a:tab pos="274320" algn="l"/>
              </a:tabLst>
            </a:pPr>
            <a:r>
              <a:rPr sz="1800" spc="-15" dirty="0">
                <a:latin typeface="微软雅黑"/>
                <a:cs typeface="微软雅黑"/>
              </a:rPr>
              <a:t>数值计算</a:t>
            </a:r>
            <a:endParaRPr sz="1800">
              <a:latin typeface="微软雅黑"/>
              <a:cs typeface="微软雅黑"/>
            </a:endParaRPr>
          </a:p>
          <a:p>
            <a:pPr marL="273685" indent="-171450">
              <a:lnSpc>
                <a:spcPct val="100000"/>
              </a:lnSpc>
              <a:spcBef>
                <a:spcPts val="1080"/>
              </a:spcBef>
              <a:buChar char="•"/>
              <a:tabLst>
                <a:tab pos="274320" algn="l"/>
              </a:tabLst>
            </a:pPr>
            <a:r>
              <a:rPr sz="1800" spc="-10" dirty="0">
                <a:latin typeface="微软雅黑"/>
                <a:cs typeface="微软雅黑"/>
              </a:rPr>
              <a:t>概率论与统计</a:t>
            </a:r>
            <a:endParaRPr sz="1800">
              <a:latin typeface="微软雅黑"/>
              <a:cs typeface="微软雅黑"/>
            </a:endParaRPr>
          </a:p>
        </p:txBody>
      </p:sp>
      <p:sp>
        <p:nvSpPr>
          <p:cNvPr id="8" name="object 7">
            <a:extLst>
              <a:ext uri="{FF2B5EF4-FFF2-40B4-BE49-F238E27FC236}">
                <a16:creationId xmlns:a16="http://schemas.microsoft.com/office/drawing/2014/main" id="{4B437452-EC0B-C59C-D883-E671BC41CCA7}"/>
              </a:ext>
            </a:extLst>
          </p:cNvPr>
          <p:cNvSpPr txBox="1"/>
          <p:nvPr/>
        </p:nvSpPr>
        <p:spPr>
          <a:xfrm>
            <a:off x="6092952" y="2176272"/>
            <a:ext cx="2011680" cy="810895"/>
          </a:xfrm>
          <a:prstGeom prst="rect">
            <a:avLst/>
          </a:prstGeom>
          <a:solidFill>
            <a:srgbClr val="4471C4"/>
          </a:solidFill>
        </p:spPr>
        <p:txBody>
          <a:bodyPr vert="horz" wrap="square" lIns="0" tIns="171450" rIns="0" bIns="0" rtlCol="0">
            <a:spAutoFit/>
          </a:bodyPr>
          <a:lstStyle/>
          <a:p>
            <a:pPr marL="652145">
              <a:lnSpc>
                <a:spcPct val="100000"/>
              </a:lnSpc>
              <a:spcBef>
                <a:spcPts val="1350"/>
              </a:spcBef>
            </a:pPr>
            <a:r>
              <a:rPr sz="2800" spc="-25" dirty="0">
                <a:solidFill>
                  <a:srgbClr val="FFFFFF"/>
                </a:solidFill>
                <a:latin typeface="微软雅黑"/>
                <a:cs typeface="微软雅黑"/>
              </a:rPr>
              <a:t>工具</a:t>
            </a:r>
            <a:endParaRPr sz="2800">
              <a:latin typeface="微软雅黑"/>
              <a:cs typeface="微软雅黑"/>
            </a:endParaRPr>
          </a:p>
        </p:txBody>
      </p:sp>
      <p:sp>
        <p:nvSpPr>
          <p:cNvPr id="9" name="object 8">
            <a:extLst>
              <a:ext uri="{FF2B5EF4-FFF2-40B4-BE49-F238E27FC236}">
                <a16:creationId xmlns:a16="http://schemas.microsoft.com/office/drawing/2014/main" id="{ED9D791D-2999-0C4F-3BDE-41FA329F1A26}"/>
              </a:ext>
            </a:extLst>
          </p:cNvPr>
          <p:cNvSpPr txBox="1"/>
          <p:nvPr/>
        </p:nvSpPr>
        <p:spPr>
          <a:xfrm>
            <a:off x="6092952" y="2987039"/>
            <a:ext cx="2011680" cy="2307590"/>
          </a:xfrm>
          <a:prstGeom prst="rect">
            <a:avLst/>
          </a:prstGeom>
          <a:solidFill>
            <a:srgbClr val="CFD4EA">
              <a:alpha val="90194"/>
            </a:srgbClr>
          </a:solidFill>
        </p:spPr>
        <p:txBody>
          <a:bodyPr vert="horz" wrap="square" lIns="0" tIns="123190" rIns="0" bIns="0" rtlCol="0">
            <a:spAutoFit/>
          </a:bodyPr>
          <a:lstStyle/>
          <a:p>
            <a:pPr marL="274320" indent="-171450">
              <a:lnSpc>
                <a:spcPct val="100000"/>
              </a:lnSpc>
              <a:spcBef>
                <a:spcPts val="970"/>
              </a:spcBef>
              <a:buChar char="•"/>
              <a:tabLst>
                <a:tab pos="274955" algn="l"/>
              </a:tabLst>
            </a:pPr>
            <a:r>
              <a:rPr sz="1800" spc="-10" dirty="0">
                <a:latin typeface="微软雅黑"/>
                <a:cs typeface="微软雅黑"/>
              </a:rPr>
              <a:t>机器学习算法</a:t>
            </a:r>
            <a:endParaRPr sz="1800">
              <a:latin typeface="微软雅黑"/>
              <a:cs typeface="微软雅黑"/>
            </a:endParaRPr>
          </a:p>
          <a:p>
            <a:pPr marL="274320" indent="-171450">
              <a:lnSpc>
                <a:spcPct val="100000"/>
              </a:lnSpc>
              <a:spcBef>
                <a:spcPts val="1080"/>
              </a:spcBef>
              <a:buChar char="•"/>
              <a:tabLst>
                <a:tab pos="274955" algn="l"/>
              </a:tabLst>
            </a:pPr>
            <a:r>
              <a:rPr sz="1800" spc="-15" dirty="0">
                <a:latin typeface="微软雅黑"/>
                <a:cs typeface="微软雅黑"/>
              </a:rPr>
              <a:t>深度学习</a:t>
            </a:r>
            <a:endParaRPr sz="1800">
              <a:latin typeface="微软雅黑"/>
              <a:cs typeface="微软雅黑"/>
            </a:endParaRPr>
          </a:p>
          <a:p>
            <a:pPr marL="274320" indent="-171450">
              <a:lnSpc>
                <a:spcPct val="100000"/>
              </a:lnSpc>
              <a:spcBef>
                <a:spcPts val="1080"/>
              </a:spcBef>
              <a:buChar char="•"/>
              <a:tabLst>
                <a:tab pos="274955" algn="l"/>
              </a:tabLst>
            </a:pPr>
            <a:r>
              <a:rPr sz="1800" spc="-15" dirty="0">
                <a:latin typeface="微软雅黑"/>
                <a:cs typeface="微软雅黑"/>
              </a:rPr>
              <a:t>开发框架</a:t>
            </a:r>
            <a:endParaRPr sz="1800">
              <a:latin typeface="微软雅黑"/>
              <a:cs typeface="微软雅黑"/>
            </a:endParaRPr>
          </a:p>
        </p:txBody>
      </p:sp>
      <p:sp>
        <p:nvSpPr>
          <p:cNvPr id="10" name="object 9">
            <a:extLst>
              <a:ext uri="{FF2B5EF4-FFF2-40B4-BE49-F238E27FC236}">
                <a16:creationId xmlns:a16="http://schemas.microsoft.com/office/drawing/2014/main" id="{7E25D608-2B9B-66DD-64E8-4567929053E7}"/>
              </a:ext>
            </a:extLst>
          </p:cNvPr>
          <p:cNvSpPr txBox="1"/>
          <p:nvPr/>
        </p:nvSpPr>
        <p:spPr>
          <a:xfrm>
            <a:off x="8372856" y="2176272"/>
            <a:ext cx="2011680" cy="810895"/>
          </a:xfrm>
          <a:prstGeom prst="rect">
            <a:avLst/>
          </a:prstGeom>
          <a:solidFill>
            <a:srgbClr val="4471C4"/>
          </a:solidFill>
        </p:spPr>
        <p:txBody>
          <a:bodyPr vert="horz" wrap="square" lIns="0" tIns="171450" rIns="0" bIns="0" rtlCol="0">
            <a:spAutoFit/>
          </a:bodyPr>
          <a:lstStyle/>
          <a:p>
            <a:pPr marL="652780">
              <a:lnSpc>
                <a:spcPct val="100000"/>
              </a:lnSpc>
              <a:spcBef>
                <a:spcPts val="1350"/>
              </a:spcBef>
            </a:pPr>
            <a:r>
              <a:rPr sz="2800" spc="-25" dirty="0">
                <a:solidFill>
                  <a:srgbClr val="FFFFFF"/>
                </a:solidFill>
                <a:latin typeface="微软雅黑"/>
                <a:cs typeface="微软雅黑"/>
              </a:rPr>
              <a:t>应用</a:t>
            </a:r>
            <a:endParaRPr sz="2800">
              <a:latin typeface="微软雅黑"/>
              <a:cs typeface="微软雅黑"/>
            </a:endParaRPr>
          </a:p>
        </p:txBody>
      </p:sp>
      <p:sp>
        <p:nvSpPr>
          <p:cNvPr id="11" name="object 10">
            <a:extLst>
              <a:ext uri="{FF2B5EF4-FFF2-40B4-BE49-F238E27FC236}">
                <a16:creationId xmlns:a16="http://schemas.microsoft.com/office/drawing/2014/main" id="{25D4FB53-1297-AF81-58AD-3D4E8FB2EE29}"/>
              </a:ext>
            </a:extLst>
          </p:cNvPr>
          <p:cNvSpPr txBox="1"/>
          <p:nvPr/>
        </p:nvSpPr>
        <p:spPr>
          <a:xfrm>
            <a:off x="8372856" y="2987039"/>
            <a:ext cx="2011680" cy="2307590"/>
          </a:xfrm>
          <a:prstGeom prst="rect">
            <a:avLst/>
          </a:prstGeom>
          <a:solidFill>
            <a:srgbClr val="CFD4EA">
              <a:alpha val="90194"/>
            </a:srgbClr>
          </a:solidFill>
        </p:spPr>
        <p:txBody>
          <a:bodyPr vert="horz" wrap="square" lIns="0" tIns="123190" rIns="0" bIns="0" rtlCol="0">
            <a:spAutoFit/>
          </a:bodyPr>
          <a:lstStyle/>
          <a:p>
            <a:pPr marL="275590" indent="-170815">
              <a:lnSpc>
                <a:spcPct val="100000"/>
              </a:lnSpc>
              <a:spcBef>
                <a:spcPts val="970"/>
              </a:spcBef>
              <a:buChar char="•"/>
              <a:tabLst>
                <a:tab pos="275590" algn="l"/>
              </a:tabLst>
            </a:pPr>
            <a:r>
              <a:rPr sz="1800" spc="-25" dirty="0">
                <a:latin typeface="微软雅黑"/>
                <a:cs typeface="微软雅黑"/>
              </a:rPr>
              <a:t>视觉</a:t>
            </a:r>
            <a:endParaRPr sz="1800">
              <a:latin typeface="微软雅黑"/>
              <a:cs typeface="微软雅黑"/>
            </a:endParaRPr>
          </a:p>
          <a:p>
            <a:pPr marL="275590" indent="-170815">
              <a:lnSpc>
                <a:spcPct val="100000"/>
              </a:lnSpc>
              <a:spcBef>
                <a:spcPts val="1080"/>
              </a:spcBef>
              <a:buChar char="•"/>
              <a:tabLst>
                <a:tab pos="275590" algn="l"/>
              </a:tabLst>
            </a:pPr>
            <a:r>
              <a:rPr sz="1800" spc="-30" dirty="0">
                <a:latin typeface="微软雅黑"/>
                <a:cs typeface="微软雅黑"/>
              </a:rPr>
              <a:t>语音</a:t>
            </a:r>
            <a:endParaRPr sz="1800">
              <a:latin typeface="微软雅黑"/>
              <a:cs typeface="微软雅黑"/>
            </a:endParaRPr>
          </a:p>
          <a:p>
            <a:pPr marL="275590" indent="-170815">
              <a:lnSpc>
                <a:spcPct val="100000"/>
              </a:lnSpc>
              <a:spcBef>
                <a:spcPts val="1080"/>
              </a:spcBef>
              <a:buChar char="•"/>
              <a:tabLst>
                <a:tab pos="275590" algn="l"/>
              </a:tabLst>
            </a:pPr>
            <a:r>
              <a:rPr sz="1800" spc="-25" dirty="0">
                <a:latin typeface="微软雅黑"/>
                <a:cs typeface="微软雅黑"/>
              </a:rPr>
              <a:t>语言</a:t>
            </a:r>
            <a:endParaRPr sz="1800">
              <a:latin typeface="微软雅黑"/>
              <a:cs typeface="微软雅黑"/>
            </a:endParaRPr>
          </a:p>
          <a:p>
            <a:pPr marL="275590" indent="-170815">
              <a:lnSpc>
                <a:spcPct val="100000"/>
              </a:lnSpc>
              <a:spcBef>
                <a:spcPts val="1080"/>
              </a:spcBef>
              <a:buChar char="•"/>
              <a:tabLst>
                <a:tab pos="275590" algn="l"/>
              </a:tabLst>
            </a:pPr>
            <a:r>
              <a:rPr sz="1800" spc="-25" dirty="0">
                <a:latin typeface="微软雅黑"/>
                <a:cs typeface="微软雅黑"/>
              </a:rPr>
              <a:t>决策</a:t>
            </a:r>
            <a:endParaRPr sz="1800">
              <a:latin typeface="微软雅黑"/>
              <a:cs typeface="微软雅黑"/>
            </a:endParaRPr>
          </a:p>
          <a:p>
            <a:pPr marL="275590" indent="-170815">
              <a:lnSpc>
                <a:spcPct val="100000"/>
              </a:lnSpc>
              <a:spcBef>
                <a:spcPts val="1080"/>
              </a:spcBef>
              <a:buChar char="•"/>
              <a:tabLst>
                <a:tab pos="275590" algn="l"/>
              </a:tabLst>
            </a:pPr>
            <a:r>
              <a:rPr sz="1800" spc="-25" dirty="0">
                <a:latin typeface="微软雅黑"/>
                <a:cs typeface="微软雅黑"/>
              </a:rPr>
              <a:t>搜索</a:t>
            </a:r>
            <a:endParaRPr sz="1800">
              <a:latin typeface="微软雅黑"/>
              <a:cs typeface="微软雅黑"/>
            </a:endParaRPr>
          </a:p>
        </p:txBody>
      </p:sp>
      <p:sp>
        <p:nvSpPr>
          <p:cNvPr id="3" name="日期占位符 2">
            <a:extLst>
              <a:ext uri="{FF2B5EF4-FFF2-40B4-BE49-F238E27FC236}">
                <a16:creationId xmlns:a16="http://schemas.microsoft.com/office/drawing/2014/main" id="{379C904E-B5E4-5D05-8DB3-976869E595F1}"/>
              </a:ext>
            </a:extLst>
          </p:cNvPr>
          <p:cNvSpPr>
            <a:spLocks noGrp="1"/>
          </p:cNvSpPr>
          <p:nvPr>
            <p:ph type="dt" sz="half" idx="10"/>
          </p:nvPr>
        </p:nvSpPr>
        <p:spPr/>
        <p:txBody>
          <a:bodyPr/>
          <a:lstStyle/>
          <a:p>
            <a:fld id="{3375C6E0-85A1-4E35-BD0A-574FC0273553}" type="datetime1">
              <a:rPr lang="en-US" altLang="zh-CN" smtClean="0"/>
              <a:t>6/28/2023</a:t>
            </a:fld>
            <a:endParaRPr lang="zh-CN" altLang="en-US"/>
          </a:p>
        </p:txBody>
      </p:sp>
      <p:sp>
        <p:nvSpPr>
          <p:cNvPr id="12" name="灯片编号占位符 11">
            <a:extLst>
              <a:ext uri="{FF2B5EF4-FFF2-40B4-BE49-F238E27FC236}">
                <a16:creationId xmlns:a16="http://schemas.microsoft.com/office/drawing/2014/main" id="{0091B488-3CBF-A930-5CF2-C0D84B2D29C3}"/>
              </a:ext>
            </a:extLst>
          </p:cNvPr>
          <p:cNvSpPr>
            <a:spLocks noGrp="1"/>
          </p:cNvSpPr>
          <p:nvPr>
            <p:ph type="sldNum" sz="quarter" idx="12"/>
          </p:nvPr>
        </p:nvSpPr>
        <p:spPr/>
        <p:txBody>
          <a:bodyPr/>
          <a:lstStyle/>
          <a:p>
            <a:fld id="{90B84CC8-F017-4F0F-85E6-E9C4F513246C}" type="slidenum">
              <a:rPr lang="zh-CN" altLang="en-US" smtClean="0"/>
              <a:t>93</a:t>
            </a:fld>
            <a:endParaRPr lang="zh-CN" altLang="en-US"/>
          </a:p>
        </p:txBody>
      </p:sp>
    </p:spTree>
    <p:extLst>
      <p:ext uri="{BB962C8B-B14F-4D97-AF65-F5344CB8AC3E}">
        <p14:creationId xmlns:p14="http://schemas.microsoft.com/office/powerpoint/2010/main" val="33242430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CE6846-2BB8-FEA4-B37E-5F91BD697DC2}"/>
              </a:ext>
            </a:extLst>
          </p:cNvPr>
          <p:cNvSpPr>
            <a:spLocks noGrp="1"/>
          </p:cNvSpPr>
          <p:nvPr>
            <p:ph type="title"/>
          </p:nvPr>
        </p:nvSpPr>
        <p:spPr/>
        <p:txBody>
          <a:bodyPr/>
          <a:lstStyle/>
          <a:p>
            <a:r>
              <a:rPr lang="en-US" altLang="zh-CN" dirty="0"/>
              <a:t>AI</a:t>
            </a:r>
            <a:r>
              <a:rPr lang="zh-CN" altLang="en-US" dirty="0"/>
              <a:t>知识结构：数学基础</a:t>
            </a:r>
          </a:p>
        </p:txBody>
      </p:sp>
      <p:sp>
        <p:nvSpPr>
          <p:cNvPr id="3" name="内容占位符 2">
            <a:extLst>
              <a:ext uri="{FF2B5EF4-FFF2-40B4-BE49-F238E27FC236}">
                <a16:creationId xmlns:a16="http://schemas.microsoft.com/office/drawing/2014/main" id="{D1BCED5F-2B37-9297-4CE7-450F5C971B2A}"/>
              </a:ext>
            </a:extLst>
          </p:cNvPr>
          <p:cNvSpPr>
            <a:spLocks noGrp="1"/>
          </p:cNvSpPr>
          <p:nvPr>
            <p:ph idx="1"/>
          </p:nvPr>
        </p:nvSpPr>
        <p:spPr/>
        <p:txBody>
          <a:bodyPr>
            <a:normAutofit fontScale="77500" lnSpcReduction="20000"/>
          </a:bodyPr>
          <a:lstStyle/>
          <a:p>
            <a:r>
              <a:rPr lang="zh-CN" altLang="en-US" dirty="0"/>
              <a:t>线性代数</a:t>
            </a:r>
          </a:p>
          <a:p>
            <a:pPr lvl="1"/>
            <a:r>
              <a:rPr lang="zh-CN" altLang="en-US" dirty="0"/>
              <a:t>向量与矩阵的运算、消元法解线性方程组、矩阵范数、特征分解、奇异值分解、矩阵求逆</a:t>
            </a:r>
          </a:p>
          <a:p>
            <a:r>
              <a:rPr lang="zh-CN" altLang="en-US" dirty="0"/>
              <a:t>概率统计</a:t>
            </a:r>
          </a:p>
          <a:p>
            <a:pPr lvl="1"/>
            <a:r>
              <a:rPr lang="zh-CN" altLang="en-US" dirty="0"/>
              <a:t>随机变量、概率分布、条件概率、贝叶斯公式、数学期望、方差、协方差、分布函数（</a:t>
            </a:r>
            <a:r>
              <a:rPr lang="en-US" altLang="zh-CN" dirty="0"/>
              <a:t>0-1</a:t>
            </a:r>
            <a:r>
              <a:rPr lang="zh-CN" altLang="en-US" dirty="0"/>
              <a:t>分布、几何分布、二项分布、高斯分布、指数分布、泊松分布）、最大似然法</a:t>
            </a:r>
          </a:p>
          <a:p>
            <a:r>
              <a:rPr lang="zh-CN" altLang="en-US" dirty="0"/>
              <a:t>数值计算</a:t>
            </a:r>
          </a:p>
          <a:p>
            <a:pPr lvl="1"/>
            <a:r>
              <a:rPr lang="zh-CN" altLang="en-US" dirty="0"/>
              <a:t>插值</a:t>
            </a:r>
            <a:r>
              <a:rPr lang="en-US" altLang="zh-CN" dirty="0"/>
              <a:t>(</a:t>
            </a:r>
            <a:r>
              <a:rPr lang="zh-CN" altLang="en-US" dirty="0"/>
              <a:t>线性插值、二次插值、拉格朗日插值、牛顿插值、</a:t>
            </a:r>
            <a:r>
              <a:rPr lang="en-US" altLang="zh-CN" dirty="0"/>
              <a:t>Hermite</a:t>
            </a:r>
            <a:r>
              <a:rPr lang="zh-CN" altLang="en-US" dirty="0"/>
              <a:t>插值、分段插值、样条插值）；拟合（最小二乘法、线性拟合、二次函数拟合）；线性方程组数值解法</a:t>
            </a:r>
            <a:r>
              <a:rPr lang="en-US" altLang="zh-CN" dirty="0"/>
              <a:t>(</a:t>
            </a:r>
            <a:r>
              <a:rPr lang="zh-CN" altLang="en-US" dirty="0"/>
              <a:t>雅可比迭代、高斯</a:t>
            </a:r>
            <a:r>
              <a:rPr lang="en-US" altLang="zh-CN" dirty="0"/>
              <a:t>-</a:t>
            </a:r>
            <a:r>
              <a:rPr lang="zh-CN" altLang="en-US" dirty="0"/>
              <a:t>赛德尔迭代、松弛迭代</a:t>
            </a:r>
            <a:r>
              <a:rPr lang="en-US" altLang="zh-CN" dirty="0"/>
              <a:t>)</a:t>
            </a:r>
            <a:r>
              <a:rPr lang="zh-CN" altLang="en-US" dirty="0"/>
              <a:t>；梯度下降算法（批量梯度下降、随机梯度下降、牛顿法）</a:t>
            </a:r>
          </a:p>
          <a:p>
            <a:r>
              <a:rPr lang="zh-CN" altLang="en-US" dirty="0"/>
              <a:t>微分</a:t>
            </a:r>
          </a:p>
          <a:p>
            <a:pPr lvl="1"/>
            <a:r>
              <a:rPr lang="zh-CN" altLang="en-US" dirty="0"/>
              <a:t>微分和导数，链式求导法则，向量</a:t>
            </a:r>
            <a:r>
              <a:rPr lang="en-US" altLang="zh-CN" dirty="0"/>
              <a:t>/</a:t>
            </a:r>
            <a:r>
              <a:rPr lang="zh-CN" altLang="en-US" dirty="0"/>
              <a:t>矩阵求导</a:t>
            </a:r>
            <a:r>
              <a:rPr lang="en-US" altLang="zh-CN" dirty="0"/>
              <a:t>(</a:t>
            </a:r>
            <a:r>
              <a:rPr lang="zh-CN" altLang="en-US" dirty="0"/>
              <a:t>矩阵分析</a:t>
            </a:r>
            <a:r>
              <a:rPr lang="en-US" altLang="zh-CN" dirty="0"/>
              <a:t>)</a:t>
            </a:r>
          </a:p>
          <a:p>
            <a:endParaRPr lang="zh-CN" altLang="en-US" dirty="0"/>
          </a:p>
        </p:txBody>
      </p:sp>
      <p:sp>
        <p:nvSpPr>
          <p:cNvPr id="4" name="日期占位符 3">
            <a:extLst>
              <a:ext uri="{FF2B5EF4-FFF2-40B4-BE49-F238E27FC236}">
                <a16:creationId xmlns:a16="http://schemas.microsoft.com/office/drawing/2014/main" id="{593E6C7D-2D7B-D794-A12D-2E3B60D786B5}"/>
              </a:ext>
            </a:extLst>
          </p:cNvPr>
          <p:cNvSpPr>
            <a:spLocks noGrp="1"/>
          </p:cNvSpPr>
          <p:nvPr>
            <p:ph type="dt" sz="half" idx="10"/>
          </p:nvPr>
        </p:nvSpPr>
        <p:spPr/>
        <p:txBody>
          <a:bodyPr/>
          <a:lstStyle/>
          <a:p>
            <a:fld id="{83F6CB9E-F68C-4685-AFBD-6F0AFAD4A9F3}"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98885ADB-2C0C-8187-AFCF-4882B6331B87}"/>
              </a:ext>
            </a:extLst>
          </p:cNvPr>
          <p:cNvSpPr>
            <a:spLocks noGrp="1"/>
          </p:cNvSpPr>
          <p:nvPr>
            <p:ph type="sldNum" sz="quarter" idx="12"/>
          </p:nvPr>
        </p:nvSpPr>
        <p:spPr/>
        <p:txBody>
          <a:bodyPr/>
          <a:lstStyle/>
          <a:p>
            <a:fld id="{90B84CC8-F017-4F0F-85E6-E9C4F513246C}" type="slidenum">
              <a:rPr lang="zh-CN" altLang="en-US" smtClean="0"/>
              <a:t>94</a:t>
            </a:fld>
            <a:endParaRPr lang="zh-CN" altLang="en-US"/>
          </a:p>
        </p:txBody>
      </p:sp>
    </p:spTree>
    <p:extLst>
      <p:ext uri="{BB962C8B-B14F-4D97-AF65-F5344CB8AC3E}">
        <p14:creationId xmlns:p14="http://schemas.microsoft.com/office/powerpoint/2010/main" val="2104559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52ED89-5E1D-8A33-015E-FECE7DCA5950}"/>
              </a:ext>
            </a:extLst>
          </p:cNvPr>
          <p:cNvSpPr>
            <a:spLocks noGrp="1"/>
          </p:cNvSpPr>
          <p:nvPr>
            <p:ph type="title"/>
          </p:nvPr>
        </p:nvSpPr>
        <p:spPr/>
        <p:txBody>
          <a:bodyPr/>
          <a:lstStyle/>
          <a:p>
            <a:r>
              <a:rPr lang="en-US" altLang="zh-CN" dirty="0"/>
              <a:t>AI</a:t>
            </a:r>
            <a:r>
              <a:rPr lang="zh-CN" altLang="en-US" dirty="0"/>
              <a:t>知识结构：工具</a:t>
            </a:r>
          </a:p>
        </p:txBody>
      </p:sp>
      <p:sp>
        <p:nvSpPr>
          <p:cNvPr id="3" name="内容占位符 2">
            <a:extLst>
              <a:ext uri="{FF2B5EF4-FFF2-40B4-BE49-F238E27FC236}">
                <a16:creationId xmlns:a16="http://schemas.microsoft.com/office/drawing/2014/main" id="{36D0F460-21AF-FBAC-A6A6-59939DBE64F0}"/>
              </a:ext>
            </a:extLst>
          </p:cNvPr>
          <p:cNvSpPr>
            <a:spLocks noGrp="1"/>
          </p:cNvSpPr>
          <p:nvPr>
            <p:ph idx="1"/>
          </p:nvPr>
        </p:nvSpPr>
        <p:spPr/>
        <p:txBody>
          <a:bodyPr>
            <a:normAutofit fontScale="92500" lnSpcReduction="20000"/>
          </a:bodyPr>
          <a:lstStyle/>
          <a:p>
            <a:r>
              <a:rPr lang="zh-CN" altLang="en-US" dirty="0"/>
              <a:t>机器学习算法</a:t>
            </a:r>
          </a:p>
          <a:p>
            <a:pPr lvl="1"/>
            <a:r>
              <a:rPr lang="zh-CN" altLang="en-US" dirty="0"/>
              <a:t>线性回归、逻辑回归、决策树、随机森林、</a:t>
            </a:r>
            <a:r>
              <a:rPr lang="en-US" altLang="zh-CN" dirty="0"/>
              <a:t>SVM</a:t>
            </a:r>
            <a:r>
              <a:rPr lang="zh-CN" altLang="en-US" dirty="0"/>
              <a:t>、朴素贝叶斯、</a:t>
            </a:r>
            <a:r>
              <a:rPr lang="en-US" altLang="zh-CN" dirty="0"/>
              <a:t>K</a:t>
            </a:r>
            <a:r>
              <a:rPr lang="zh-CN" altLang="en-US" dirty="0"/>
              <a:t>近邻、</a:t>
            </a:r>
            <a:r>
              <a:rPr lang="en-US" altLang="zh-CN" dirty="0"/>
              <a:t>K</a:t>
            </a:r>
            <a:r>
              <a:rPr lang="zh-CN" altLang="en-US" dirty="0"/>
              <a:t>均值、</a:t>
            </a:r>
            <a:r>
              <a:rPr lang="en-US" altLang="zh-CN" dirty="0" err="1"/>
              <a:t>Adaboost</a:t>
            </a:r>
            <a:r>
              <a:rPr lang="zh-CN" altLang="en-US" dirty="0"/>
              <a:t>、神经网络、马尔科夫</a:t>
            </a:r>
          </a:p>
          <a:p>
            <a:r>
              <a:rPr lang="zh-CN" altLang="en-US" dirty="0"/>
              <a:t>深度学习</a:t>
            </a:r>
          </a:p>
          <a:p>
            <a:pPr lvl="1"/>
            <a:r>
              <a:rPr lang="en-US" altLang="zh-CN" dirty="0"/>
              <a:t>BP</a:t>
            </a:r>
            <a:r>
              <a:rPr lang="zh-CN" altLang="en-US" dirty="0"/>
              <a:t>神经网络、卷积神经网络</a:t>
            </a:r>
            <a:r>
              <a:rPr lang="en-US" altLang="zh-CN" dirty="0"/>
              <a:t>(CNN)</a:t>
            </a:r>
            <a:r>
              <a:rPr lang="zh-CN" altLang="en-US" dirty="0"/>
              <a:t>、循环神经网络</a:t>
            </a:r>
            <a:r>
              <a:rPr lang="en-US" altLang="zh-CN" dirty="0"/>
              <a:t>(RNN)</a:t>
            </a:r>
            <a:r>
              <a:rPr lang="zh-CN" altLang="en-US" dirty="0"/>
              <a:t>、长短期记忆网络</a:t>
            </a:r>
            <a:r>
              <a:rPr lang="en-US" altLang="zh-CN" dirty="0"/>
              <a:t>(LSTM)</a:t>
            </a:r>
            <a:r>
              <a:rPr lang="zh-CN" altLang="en-US" dirty="0"/>
              <a:t>、生成对抗网络</a:t>
            </a:r>
            <a:r>
              <a:rPr lang="en-US" altLang="zh-CN" dirty="0"/>
              <a:t>(GAN)</a:t>
            </a:r>
            <a:r>
              <a:rPr lang="zh-CN" altLang="en-US" dirty="0"/>
              <a:t>、迁移学习、强化学习</a:t>
            </a:r>
            <a:r>
              <a:rPr lang="en-US" altLang="zh-CN" dirty="0"/>
              <a:t>(Q Learning</a:t>
            </a:r>
            <a:r>
              <a:rPr lang="zh-CN" altLang="en-US" dirty="0"/>
              <a:t>、策略梯度、</a:t>
            </a:r>
            <a:r>
              <a:rPr lang="en-US" altLang="zh-CN" dirty="0"/>
              <a:t>Monte-Carlo Learning)</a:t>
            </a:r>
          </a:p>
          <a:p>
            <a:r>
              <a:rPr lang="zh-CN" altLang="en-US" dirty="0"/>
              <a:t>开发框架</a:t>
            </a:r>
          </a:p>
          <a:p>
            <a:pPr lvl="1"/>
            <a:r>
              <a:rPr lang="en-US" altLang="zh-CN" b="1" dirty="0"/>
              <a:t>TensorFlow</a:t>
            </a:r>
            <a:r>
              <a:rPr lang="zh-CN" altLang="en-US" dirty="0"/>
              <a:t>、</a:t>
            </a:r>
            <a:r>
              <a:rPr lang="en-US" altLang="zh-CN" dirty="0"/>
              <a:t>CNTK</a:t>
            </a:r>
            <a:r>
              <a:rPr lang="zh-CN" altLang="en-US" dirty="0"/>
              <a:t>、</a:t>
            </a:r>
            <a:r>
              <a:rPr lang="en-US" altLang="zh-CN" dirty="0"/>
              <a:t>DMTK</a:t>
            </a:r>
            <a:r>
              <a:rPr lang="zh-CN" altLang="en-US" dirty="0"/>
              <a:t>、</a:t>
            </a:r>
            <a:r>
              <a:rPr lang="en-US" altLang="zh-CN" dirty="0"/>
              <a:t>Caffe</a:t>
            </a:r>
            <a:r>
              <a:rPr lang="zh-CN" altLang="en-US" dirty="0"/>
              <a:t>、</a:t>
            </a:r>
            <a:r>
              <a:rPr lang="en-US" altLang="zh-CN" dirty="0" err="1"/>
              <a:t>SparkML</a:t>
            </a:r>
            <a:r>
              <a:rPr lang="zh-CN" altLang="en-US" dirty="0"/>
              <a:t>、</a:t>
            </a:r>
            <a:r>
              <a:rPr lang="en-US" altLang="zh-CN" b="1" dirty="0" err="1"/>
              <a:t>SciKit</a:t>
            </a:r>
            <a:r>
              <a:rPr lang="en-US" altLang="zh-CN" b="1" dirty="0"/>
              <a:t>-Learn</a:t>
            </a:r>
            <a:r>
              <a:rPr lang="zh-CN" altLang="en-US" dirty="0"/>
              <a:t>、</a:t>
            </a:r>
            <a:r>
              <a:rPr lang="en-US" altLang="zh-CN" dirty="0" err="1"/>
              <a:t>PaddlePaddle</a:t>
            </a:r>
            <a:r>
              <a:rPr lang="zh-CN" altLang="en-US" dirty="0"/>
              <a:t>、</a:t>
            </a:r>
            <a:r>
              <a:rPr lang="en-US" altLang="zh-CN" b="1" dirty="0" err="1"/>
              <a:t>Keras</a:t>
            </a:r>
            <a:endParaRPr lang="en-US" altLang="zh-CN" b="1" dirty="0"/>
          </a:p>
          <a:p>
            <a:endParaRPr lang="zh-CN" altLang="en-US" dirty="0"/>
          </a:p>
        </p:txBody>
      </p:sp>
      <p:sp>
        <p:nvSpPr>
          <p:cNvPr id="4" name="日期占位符 3">
            <a:extLst>
              <a:ext uri="{FF2B5EF4-FFF2-40B4-BE49-F238E27FC236}">
                <a16:creationId xmlns:a16="http://schemas.microsoft.com/office/drawing/2014/main" id="{DD421D48-2B19-DBF2-8826-423AFEA516D9}"/>
              </a:ext>
            </a:extLst>
          </p:cNvPr>
          <p:cNvSpPr>
            <a:spLocks noGrp="1"/>
          </p:cNvSpPr>
          <p:nvPr>
            <p:ph type="dt" sz="half" idx="10"/>
          </p:nvPr>
        </p:nvSpPr>
        <p:spPr/>
        <p:txBody>
          <a:bodyPr/>
          <a:lstStyle/>
          <a:p>
            <a:fld id="{B286540C-0935-4C8A-82DE-935B3FEC4B23}"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4628A76F-A3C7-3DDF-F14D-9754066DACFB}"/>
              </a:ext>
            </a:extLst>
          </p:cNvPr>
          <p:cNvSpPr>
            <a:spLocks noGrp="1"/>
          </p:cNvSpPr>
          <p:nvPr>
            <p:ph type="sldNum" sz="quarter" idx="12"/>
          </p:nvPr>
        </p:nvSpPr>
        <p:spPr/>
        <p:txBody>
          <a:bodyPr/>
          <a:lstStyle/>
          <a:p>
            <a:fld id="{90B84CC8-F017-4F0F-85E6-E9C4F513246C}" type="slidenum">
              <a:rPr lang="zh-CN" altLang="en-US" smtClean="0"/>
              <a:t>95</a:t>
            </a:fld>
            <a:endParaRPr lang="zh-CN" altLang="en-US"/>
          </a:p>
        </p:txBody>
      </p:sp>
    </p:spTree>
    <p:extLst>
      <p:ext uri="{BB962C8B-B14F-4D97-AF65-F5344CB8AC3E}">
        <p14:creationId xmlns:p14="http://schemas.microsoft.com/office/powerpoint/2010/main" val="249735524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F90156-E7D0-6E6C-946B-98A4D659959B}"/>
              </a:ext>
            </a:extLst>
          </p:cNvPr>
          <p:cNvSpPr>
            <a:spLocks noGrp="1"/>
          </p:cNvSpPr>
          <p:nvPr>
            <p:ph type="title"/>
          </p:nvPr>
        </p:nvSpPr>
        <p:spPr/>
        <p:txBody>
          <a:bodyPr/>
          <a:lstStyle/>
          <a:p>
            <a:r>
              <a:rPr lang="en-US" altLang="zh-CN" dirty="0"/>
              <a:t>AI</a:t>
            </a:r>
            <a:r>
              <a:rPr lang="zh-CN" altLang="en-US" dirty="0"/>
              <a:t>知识结构：应用</a:t>
            </a:r>
          </a:p>
        </p:txBody>
      </p:sp>
      <p:sp>
        <p:nvSpPr>
          <p:cNvPr id="3" name="内容占位符 2">
            <a:extLst>
              <a:ext uri="{FF2B5EF4-FFF2-40B4-BE49-F238E27FC236}">
                <a16:creationId xmlns:a16="http://schemas.microsoft.com/office/drawing/2014/main" id="{FB9D1945-DB9F-414F-5D63-295A63D5CC2C}"/>
              </a:ext>
            </a:extLst>
          </p:cNvPr>
          <p:cNvSpPr>
            <a:spLocks noGrp="1"/>
          </p:cNvSpPr>
          <p:nvPr>
            <p:ph idx="1"/>
          </p:nvPr>
        </p:nvSpPr>
        <p:spPr/>
        <p:txBody>
          <a:bodyPr>
            <a:normAutofit fontScale="85000" lnSpcReduction="20000"/>
          </a:bodyPr>
          <a:lstStyle/>
          <a:p>
            <a:r>
              <a:rPr lang="zh-CN" altLang="en-US" dirty="0"/>
              <a:t>视觉</a:t>
            </a:r>
          </a:p>
          <a:p>
            <a:pPr lvl="1"/>
            <a:r>
              <a:rPr lang="zh-CN" altLang="en-US" dirty="0"/>
              <a:t>人脸识别、图像分类、情感识别、运动追踪、图像内容审查</a:t>
            </a:r>
          </a:p>
          <a:p>
            <a:r>
              <a:rPr lang="zh-CN" altLang="en-US" dirty="0"/>
              <a:t>语音</a:t>
            </a:r>
          </a:p>
          <a:p>
            <a:pPr lvl="1"/>
            <a:r>
              <a:rPr lang="zh-CN" altLang="en-US" dirty="0"/>
              <a:t>语音识别、语音转录、语音合成、机器同声传译</a:t>
            </a:r>
          </a:p>
          <a:p>
            <a:r>
              <a:rPr lang="zh-CN" altLang="en-US" dirty="0"/>
              <a:t>自然语言处理</a:t>
            </a:r>
          </a:p>
          <a:p>
            <a:pPr lvl="1"/>
            <a:r>
              <a:rPr lang="zh-CN" altLang="en-US" dirty="0"/>
              <a:t>文本分析、语义理解、机器翻译、聊天机器人</a:t>
            </a:r>
          </a:p>
          <a:p>
            <a:r>
              <a:rPr lang="zh-CN" altLang="en-US" dirty="0"/>
              <a:t>知识</a:t>
            </a:r>
          </a:p>
          <a:p>
            <a:pPr lvl="1"/>
            <a:r>
              <a:rPr lang="zh-CN" altLang="en-US" dirty="0"/>
              <a:t>推荐系统、专家系统、推理机制</a:t>
            </a:r>
          </a:p>
          <a:p>
            <a:r>
              <a:rPr lang="zh-CN" altLang="en-US" dirty="0"/>
              <a:t>搜索</a:t>
            </a:r>
          </a:p>
          <a:p>
            <a:pPr lvl="1"/>
            <a:r>
              <a:rPr lang="zh-CN" altLang="en-US" dirty="0"/>
              <a:t>搜索建议、图像搜索、视频搜索</a:t>
            </a:r>
          </a:p>
          <a:p>
            <a:endParaRPr lang="zh-CN" altLang="en-US" dirty="0"/>
          </a:p>
        </p:txBody>
      </p:sp>
      <p:sp>
        <p:nvSpPr>
          <p:cNvPr id="4" name="日期占位符 3">
            <a:extLst>
              <a:ext uri="{FF2B5EF4-FFF2-40B4-BE49-F238E27FC236}">
                <a16:creationId xmlns:a16="http://schemas.microsoft.com/office/drawing/2014/main" id="{2110D6A9-0C5C-5BBE-BF7A-0F1A9152D43E}"/>
              </a:ext>
            </a:extLst>
          </p:cNvPr>
          <p:cNvSpPr>
            <a:spLocks noGrp="1"/>
          </p:cNvSpPr>
          <p:nvPr>
            <p:ph type="dt" sz="half" idx="10"/>
          </p:nvPr>
        </p:nvSpPr>
        <p:spPr/>
        <p:txBody>
          <a:bodyPr/>
          <a:lstStyle/>
          <a:p>
            <a:fld id="{B03EF2BD-109F-4E02-9025-D8EE65015840}"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B887771C-E6BF-0ED0-5FC8-E398D2A2D69B}"/>
              </a:ext>
            </a:extLst>
          </p:cNvPr>
          <p:cNvSpPr>
            <a:spLocks noGrp="1"/>
          </p:cNvSpPr>
          <p:nvPr>
            <p:ph type="sldNum" sz="quarter" idx="12"/>
          </p:nvPr>
        </p:nvSpPr>
        <p:spPr/>
        <p:txBody>
          <a:bodyPr/>
          <a:lstStyle/>
          <a:p>
            <a:fld id="{90B84CC8-F017-4F0F-85E6-E9C4F513246C}" type="slidenum">
              <a:rPr lang="zh-CN" altLang="en-US" smtClean="0"/>
              <a:t>96</a:t>
            </a:fld>
            <a:endParaRPr lang="zh-CN" altLang="en-US"/>
          </a:p>
        </p:txBody>
      </p:sp>
    </p:spTree>
    <p:extLst>
      <p:ext uri="{BB962C8B-B14F-4D97-AF65-F5344CB8AC3E}">
        <p14:creationId xmlns:p14="http://schemas.microsoft.com/office/powerpoint/2010/main" val="71908478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EF2C064-3380-7E9E-E863-E61555C3F60D}"/>
              </a:ext>
            </a:extLst>
          </p:cNvPr>
          <p:cNvSpPr>
            <a:spLocks noGrp="1"/>
          </p:cNvSpPr>
          <p:nvPr>
            <p:ph type="title"/>
          </p:nvPr>
        </p:nvSpPr>
        <p:spPr/>
        <p:txBody>
          <a:bodyPr/>
          <a:lstStyle/>
          <a:p>
            <a:r>
              <a:rPr lang="zh-CN" altLang="en-US" dirty="0"/>
              <a:t>主要科技企业的</a:t>
            </a:r>
            <a:r>
              <a:rPr lang="en-US" altLang="zh-CN" dirty="0"/>
              <a:t>AI</a:t>
            </a:r>
            <a:r>
              <a:rPr lang="zh-CN" altLang="en-US" dirty="0"/>
              <a:t>布局</a:t>
            </a:r>
          </a:p>
        </p:txBody>
      </p:sp>
      <p:sp>
        <p:nvSpPr>
          <p:cNvPr id="3" name="内容占位符 2">
            <a:extLst>
              <a:ext uri="{FF2B5EF4-FFF2-40B4-BE49-F238E27FC236}">
                <a16:creationId xmlns:a16="http://schemas.microsoft.com/office/drawing/2014/main" id="{228F0152-AC26-4428-52CA-5D1E255C5172}"/>
              </a:ext>
            </a:extLst>
          </p:cNvPr>
          <p:cNvSpPr>
            <a:spLocks noGrp="1"/>
          </p:cNvSpPr>
          <p:nvPr>
            <p:ph idx="1"/>
          </p:nvPr>
        </p:nvSpPr>
        <p:spPr/>
        <p:txBody>
          <a:bodyPr>
            <a:normAutofit fontScale="85000" lnSpcReduction="20000"/>
          </a:bodyPr>
          <a:lstStyle/>
          <a:p>
            <a:r>
              <a:rPr lang="zh-CN" altLang="en-US" dirty="0"/>
              <a:t>微软： 硬件</a:t>
            </a:r>
            <a:r>
              <a:rPr lang="en-US" altLang="zh-CN" dirty="0"/>
              <a:t>+</a:t>
            </a:r>
            <a:r>
              <a:rPr lang="zh-CN" altLang="en-US" dirty="0"/>
              <a:t>软件，平台</a:t>
            </a:r>
            <a:r>
              <a:rPr lang="en-US" altLang="zh-CN" dirty="0"/>
              <a:t>+</a:t>
            </a:r>
            <a:r>
              <a:rPr lang="zh-CN" altLang="en-US" dirty="0"/>
              <a:t>算法</a:t>
            </a:r>
          </a:p>
          <a:p>
            <a:pPr lvl="1"/>
            <a:r>
              <a:rPr lang="en-US" altLang="zh-CN" dirty="0"/>
              <a:t>FPGA</a:t>
            </a:r>
            <a:r>
              <a:rPr lang="zh-CN" altLang="en-US" dirty="0"/>
              <a:t>计算集群进行高性能机器学习计算</a:t>
            </a:r>
          </a:p>
          <a:p>
            <a:pPr lvl="1"/>
            <a:r>
              <a:rPr lang="en-US" altLang="zh-CN" dirty="0"/>
              <a:t>Azure GPU Cloud Computing(GPU</a:t>
            </a:r>
            <a:r>
              <a:rPr lang="zh-CN" altLang="en-US" dirty="0"/>
              <a:t>深度学习云虚拟机</a:t>
            </a:r>
            <a:r>
              <a:rPr lang="en-US" altLang="zh-CN" dirty="0"/>
              <a:t>)</a:t>
            </a:r>
          </a:p>
          <a:p>
            <a:pPr lvl="1"/>
            <a:r>
              <a:rPr lang="en-US" altLang="zh-CN" dirty="0"/>
              <a:t>Azure Machine Learning(</a:t>
            </a:r>
            <a:r>
              <a:rPr lang="zh-CN" altLang="en-US" dirty="0"/>
              <a:t>数据分析和机器学习云虚拟机</a:t>
            </a:r>
            <a:r>
              <a:rPr lang="en-US" altLang="zh-CN" dirty="0"/>
              <a:t>)</a:t>
            </a:r>
          </a:p>
          <a:p>
            <a:pPr lvl="1"/>
            <a:r>
              <a:rPr lang="en-US" altLang="zh-CN" dirty="0"/>
              <a:t>CNTK</a:t>
            </a:r>
            <a:r>
              <a:rPr lang="zh-CN" altLang="en-US" dirty="0"/>
              <a:t>、</a:t>
            </a:r>
            <a:r>
              <a:rPr lang="en-US" altLang="zh-CN" dirty="0"/>
              <a:t>DMTK(</a:t>
            </a:r>
            <a:r>
              <a:rPr lang="zh-CN" altLang="en-US" dirty="0"/>
              <a:t>深度学习、分布式机器学习框架</a:t>
            </a:r>
            <a:r>
              <a:rPr lang="en-US" altLang="zh-CN" dirty="0"/>
              <a:t>)</a:t>
            </a:r>
          </a:p>
          <a:p>
            <a:pPr lvl="1"/>
            <a:r>
              <a:rPr lang="zh-CN" altLang="en-US" dirty="0"/>
              <a:t>边缘计算和</a:t>
            </a:r>
            <a:r>
              <a:rPr lang="en-US" altLang="zh-CN" dirty="0"/>
              <a:t>ELL(</a:t>
            </a:r>
            <a:r>
              <a:rPr lang="zh-CN" altLang="en-US" dirty="0"/>
              <a:t>嵌入式机器学习库，可用于</a:t>
            </a:r>
            <a:r>
              <a:rPr lang="en-US" altLang="zh-CN" dirty="0"/>
              <a:t>Raspberry PI 3)</a:t>
            </a:r>
          </a:p>
          <a:p>
            <a:pPr lvl="1"/>
            <a:r>
              <a:rPr lang="en-US" altLang="zh-CN" dirty="0"/>
              <a:t>Microsoft Cognitive Services</a:t>
            </a:r>
            <a:r>
              <a:rPr lang="zh-CN" altLang="en-US" dirty="0"/>
              <a:t>：</a:t>
            </a:r>
            <a:r>
              <a:rPr lang="en-US" altLang="zh-CN" dirty="0"/>
              <a:t>Vision</a:t>
            </a:r>
            <a:r>
              <a:rPr lang="zh-CN" altLang="en-US" dirty="0"/>
              <a:t>、</a:t>
            </a:r>
            <a:r>
              <a:rPr lang="en-US" altLang="zh-CN" dirty="0"/>
              <a:t>Speech</a:t>
            </a:r>
            <a:r>
              <a:rPr lang="zh-CN" altLang="en-US" dirty="0"/>
              <a:t>、</a:t>
            </a:r>
            <a:r>
              <a:rPr lang="en-US" altLang="zh-CN" dirty="0"/>
              <a:t>Language</a:t>
            </a:r>
            <a:r>
              <a:rPr lang="zh-CN" altLang="en-US" dirty="0"/>
              <a:t>、</a:t>
            </a:r>
            <a:r>
              <a:rPr lang="en-US" altLang="zh-CN" dirty="0"/>
              <a:t>Knowledge</a:t>
            </a:r>
            <a:r>
              <a:rPr lang="zh-CN" altLang="en-US" dirty="0"/>
              <a:t>、</a:t>
            </a:r>
            <a:r>
              <a:rPr lang="en-US" altLang="zh-CN" dirty="0"/>
              <a:t>Search(</a:t>
            </a:r>
            <a:r>
              <a:rPr lang="zh-CN" altLang="en-US" dirty="0"/>
              <a:t>认知学习云服务</a:t>
            </a:r>
            <a:r>
              <a:rPr lang="en-US" altLang="zh-CN" dirty="0"/>
              <a:t>API</a:t>
            </a:r>
            <a:r>
              <a:rPr lang="zh-CN" altLang="en-US" dirty="0"/>
              <a:t>，供各种语言调用</a:t>
            </a:r>
            <a:r>
              <a:rPr lang="en-US" altLang="zh-CN" dirty="0"/>
              <a:t>)</a:t>
            </a:r>
          </a:p>
          <a:p>
            <a:pPr lvl="1"/>
            <a:r>
              <a:rPr lang="en-US" altLang="zh-CN" dirty="0"/>
              <a:t>Microsoft Bot Framework(</a:t>
            </a:r>
            <a:r>
              <a:rPr lang="zh-CN" altLang="en-US" dirty="0"/>
              <a:t>机器对话</a:t>
            </a:r>
            <a:r>
              <a:rPr lang="en-US" altLang="zh-CN" dirty="0"/>
              <a:t>SDK)</a:t>
            </a:r>
          </a:p>
          <a:p>
            <a:pPr lvl="1"/>
            <a:r>
              <a:rPr lang="en-US" altLang="zh-CN" dirty="0"/>
              <a:t>Cortana</a:t>
            </a:r>
            <a:r>
              <a:rPr lang="zh-CN" altLang="en-US" dirty="0"/>
              <a:t>、小冰</a:t>
            </a:r>
            <a:r>
              <a:rPr lang="en-US" altLang="zh-CN" dirty="0"/>
              <a:t>(</a:t>
            </a:r>
            <a:r>
              <a:rPr lang="zh-CN" altLang="en-US" dirty="0"/>
              <a:t>智能个人助理、自然语言处理</a:t>
            </a:r>
            <a:r>
              <a:rPr lang="en-US" altLang="zh-CN" dirty="0"/>
              <a:t>)</a:t>
            </a:r>
          </a:p>
          <a:p>
            <a:pPr lvl="1"/>
            <a:r>
              <a:rPr lang="zh-CN" altLang="en-US" dirty="0"/>
              <a:t>下一代</a:t>
            </a:r>
            <a:r>
              <a:rPr lang="en-US" altLang="zh-CN" dirty="0" err="1"/>
              <a:t>Hololens</a:t>
            </a:r>
            <a:r>
              <a:rPr lang="zh-CN" altLang="en-US" dirty="0"/>
              <a:t>将安装</a:t>
            </a:r>
            <a:r>
              <a:rPr lang="en-US" altLang="zh-CN" dirty="0"/>
              <a:t>HPU(</a:t>
            </a:r>
            <a:r>
              <a:rPr lang="zh-CN" altLang="en-US" dirty="0"/>
              <a:t>全息处理器</a:t>
            </a:r>
            <a:r>
              <a:rPr lang="en-US" altLang="zh-CN" dirty="0"/>
              <a:t>)</a:t>
            </a:r>
            <a:r>
              <a:rPr lang="zh-CN" altLang="en-US" dirty="0"/>
              <a:t>，集成</a:t>
            </a:r>
            <a:r>
              <a:rPr lang="en-US" altLang="zh-CN" dirty="0"/>
              <a:t>AI</a:t>
            </a:r>
            <a:r>
              <a:rPr lang="zh-CN" altLang="en-US" dirty="0"/>
              <a:t>协处理器</a:t>
            </a:r>
          </a:p>
        </p:txBody>
      </p:sp>
      <p:sp>
        <p:nvSpPr>
          <p:cNvPr id="4" name="日期占位符 3">
            <a:extLst>
              <a:ext uri="{FF2B5EF4-FFF2-40B4-BE49-F238E27FC236}">
                <a16:creationId xmlns:a16="http://schemas.microsoft.com/office/drawing/2014/main" id="{7BADA738-A04D-1157-7474-2B719034ABCA}"/>
              </a:ext>
            </a:extLst>
          </p:cNvPr>
          <p:cNvSpPr>
            <a:spLocks noGrp="1"/>
          </p:cNvSpPr>
          <p:nvPr>
            <p:ph type="dt" sz="half" idx="10"/>
          </p:nvPr>
        </p:nvSpPr>
        <p:spPr/>
        <p:txBody>
          <a:bodyPr/>
          <a:lstStyle/>
          <a:p>
            <a:fld id="{6EAC2B9A-A0BA-4D57-B785-CA8263785993}"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704F8440-4FB8-6931-1A81-99F901B81BFE}"/>
              </a:ext>
            </a:extLst>
          </p:cNvPr>
          <p:cNvSpPr>
            <a:spLocks noGrp="1"/>
          </p:cNvSpPr>
          <p:nvPr>
            <p:ph type="sldNum" sz="quarter" idx="12"/>
          </p:nvPr>
        </p:nvSpPr>
        <p:spPr/>
        <p:txBody>
          <a:bodyPr/>
          <a:lstStyle/>
          <a:p>
            <a:fld id="{90B84CC8-F017-4F0F-85E6-E9C4F513246C}" type="slidenum">
              <a:rPr lang="zh-CN" altLang="en-US" smtClean="0"/>
              <a:t>97</a:t>
            </a:fld>
            <a:endParaRPr lang="zh-CN" altLang="en-US"/>
          </a:p>
        </p:txBody>
      </p:sp>
    </p:spTree>
    <p:extLst>
      <p:ext uri="{BB962C8B-B14F-4D97-AF65-F5344CB8AC3E}">
        <p14:creationId xmlns:p14="http://schemas.microsoft.com/office/powerpoint/2010/main" val="61249686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F573E-02A8-BFBE-6125-EA80DFD24A06}"/>
              </a:ext>
            </a:extLst>
          </p:cNvPr>
          <p:cNvSpPr>
            <a:spLocks noGrp="1"/>
          </p:cNvSpPr>
          <p:nvPr>
            <p:ph type="title"/>
          </p:nvPr>
        </p:nvSpPr>
        <p:spPr/>
        <p:txBody>
          <a:bodyPr/>
          <a:lstStyle/>
          <a:p>
            <a:r>
              <a:rPr lang="zh-CN" altLang="en-US" dirty="0"/>
              <a:t>主要科技企业的</a:t>
            </a:r>
            <a:r>
              <a:rPr lang="en-US" altLang="zh-CN" dirty="0"/>
              <a:t>AI</a:t>
            </a:r>
            <a:r>
              <a:rPr lang="zh-CN" altLang="en-US" dirty="0"/>
              <a:t>布局</a:t>
            </a:r>
          </a:p>
        </p:txBody>
      </p:sp>
      <p:sp>
        <p:nvSpPr>
          <p:cNvPr id="3" name="内容占位符 2">
            <a:extLst>
              <a:ext uri="{FF2B5EF4-FFF2-40B4-BE49-F238E27FC236}">
                <a16:creationId xmlns:a16="http://schemas.microsoft.com/office/drawing/2014/main" id="{B717EB01-7921-C3A7-A073-E4A779EF1249}"/>
              </a:ext>
            </a:extLst>
          </p:cNvPr>
          <p:cNvSpPr>
            <a:spLocks noGrp="1"/>
          </p:cNvSpPr>
          <p:nvPr>
            <p:ph sz="half" idx="1"/>
          </p:nvPr>
        </p:nvSpPr>
        <p:spPr/>
        <p:txBody>
          <a:bodyPr>
            <a:normAutofit fontScale="85000" lnSpcReduction="20000"/>
          </a:bodyPr>
          <a:lstStyle/>
          <a:p>
            <a:r>
              <a:rPr lang="zh-CN" altLang="en-US" dirty="0"/>
              <a:t>谷歌</a:t>
            </a:r>
          </a:p>
          <a:p>
            <a:pPr lvl="1"/>
            <a:r>
              <a:rPr lang="en-US" altLang="zh-CN" dirty="0"/>
              <a:t>TPU</a:t>
            </a:r>
            <a:r>
              <a:rPr lang="zh-CN" altLang="en-US" dirty="0"/>
              <a:t>计算集群进行高性能机器学习计算</a:t>
            </a:r>
          </a:p>
          <a:p>
            <a:pPr lvl="1"/>
            <a:r>
              <a:rPr lang="en-US" altLang="zh-CN" dirty="0"/>
              <a:t>TensorFlow(</a:t>
            </a:r>
            <a:r>
              <a:rPr lang="zh-CN" altLang="en-US" dirty="0"/>
              <a:t>深度学习、分布式机器学习框架</a:t>
            </a:r>
            <a:r>
              <a:rPr lang="en-US" altLang="zh-CN" dirty="0"/>
              <a:t>)</a:t>
            </a:r>
          </a:p>
          <a:p>
            <a:pPr lvl="1"/>
            <a:r>
              <a:rPr lang="en-US" altLang="zh-CN" dirty="0"/>
              <a:t>API.AI(</a:t>
            </a:r>
            <a:r>
              <a:rPr lang="zh-CN" altLang="en-US" dirty="0"/>
              <a:t>机器对话</a:t>
            </a:r>
            <a:r>
              <a:rPr lang="en-US" altLang="zh-CN" dirty="0"/>
              <a:t>SDK)</a:t>
            </a:r>
          </a:p>
          <a:p>
            <a:pPr lvl="1"/>
            <a:r>
              <a:rPr lang="en-US" altLang="zh-CN" dirty="0"/>
              <a:t>Google Assistant(</a:t>
            </a:r>
            <a:r>
              <a:rPr lang="zh-CN" altLang="en-US" dirty="0"/>
              <a:t>智能个人助理、自然语言处理</a:t>
            </a:r>
            <a:r>
              <a:rPr lang="en-US" altLang="zh-CN" dirty="0"/>
              <a:t>)</a:t>
            </a:r>
          </a:p>
          <a:p>
            <a:pPr lvl="1"/>
            <a:r>
              <a:rPr lang="en-US" altLang="zh-CN" dirty="0"/>
              <a:t>DeepMind(AlphaGo)</a:t>
            </a:r>
          </a:p>
          <a:p>
            <a:pPr lvl="1"/>
            <a:r>
              <a:rPr lang="zh-CN" altLang="en-US" dirty="0"/>
              <a:t>无人驾驶汽车</a:t>
            </a:r>
          </a:p>
        </p:txBody>
      </p:sp>
      <p:sp>
        <p:nvSpPr>
          <p:cNvPr id="6" name="内容占位符 5">
            <a:extLst>
              <a:ext uri="{FF2B5EF4-FFF2-40B4-BE49-F238E27FC236}">
                <a16:creationId xmlns:a16="http://schemas.microsoft.com/office/drawing/2014/main" id="{A5F82093-C440-9AD7-7A30-A275087CE430}"/>
              </a:ext>
            </a:extLst>
          </p:cNvPr>
          <p:cNvSpPr>
            <a:spLocks noGrp="1"/>
          </p:cNvSpPr>
          <p:nvPr>
            <p:ph sz="half" idx="2"/>
          </p:nvPr>
        </p:nvSpPr>
        <p:spPr/>
        <p:txBody>
          <a:bodyPr>
            <a:normAutofit fontScale="85000" lnSpcReduction="20000"/>
          </a:bodyPr>
          <a:lstStyle/>
          <a:p>
            <a:r>
              <a:rPr lang="zh-CN" altLang="en-US" dirty="0"/>
              <a:t>英伟达</a:t>
            </a:r>
            <a:r>
              <a:rPr lang="en-US" altLang="zh-CN" dirty="0"/>
              <a:t>(Nvidia)</a:t>
            </a:r>
          </a:p>
          <a:p>
            <a:pPr lvl="1"/>
            <a:r>
              <a:rPr lang="en-US" altLang="zh-CN" dirty="0"/>
              <a:t>GPU</a:t>
            </a:r>
            <a:r>
              <a:rPr lang="zh-CN" altLang="en-US" dirty="0"/>
              <a:t>高性能机器学习计算</a:t>
            </a:r>
            <a:endParaRPr lang="en-US" altLang="zh-CN" dirty="0"/>
          </a:p>
          <a:p>
            <a:r>
              <a:rPr lang="zh-CN" altLang="en-US" dirty="0"/>
              <a:t>百度：</a:t>
            </a:r>
          </a:p>
          <a:p>
            <a:pPr lvl="1"/>
            <a:r>
              <a:rPr lang="en-US" altLang="zh-CN" dirty="0" err="1"/>
              <a:t>PaddlePaddle</a:t>
            </a:r>
            <a:r>
              <a:rPr lang="en-US" altLang="zh-CN" dirty="0"/>
              <a:t> </a:t>
            </a:r>
            <a:r>
              <a:rPr lang="zh-CN" altLang="en-US" dirty="0"/>
              <a:t>深度学习</a:t>
            </a:r>
            <a:r>
              <a:rPr lang="en-US" altLang="zh-CN" dirty="0"/>
              <a:t>SDK</a:t>
            </a:r>
          </a:p>
          <a:p>
            <a:pPr lvl="1"/>
            <a:r>
              <a:rPr lang="en-US" altLang="zh-CN" dirty="0" err="1"/>
              <a:t>DuerOS</a:t>
            </a:r>
            <a:r>
              <a:rPr lang="en-US" altLang="zh-CN" dirty="0"/>
              <a:t> </a:t>
            </a:r>
            <a:r>
              <a:rPr lang="zh-CN" altLang="en-US" dirty="0"/>
              <a:t>人机对话系统</a:t>
            </a:r>
          </a:p>
          <a:p>
            <a:pPr lvl="1"/>
            <a:r>
              <a:rPr lang="en-US" altLang="zh-CN" dirty="0"/>
              <a:t>Apollo</a:t>
            </a:r>
            <a:r>
              <a:rPr lang="zh-CN" altLang="en-US" dirty="0"/>
              <a:t>无人驾驶汽车</a:t>
            </a:r>
          </a:p>
          <a:p>
            <a:pPr lvl="1"/>
            <a:r>
              <a:rPr lang="zh-CN" altLang="en-US" dirty="0"/>
              <a:t>百度</a:t>
            </a:r>
            <a:r>
              <a:rPr lang="en-US" altLang="zh-CN" dirty="0"/>
              <a:t>AI</a:t>
            </a:r>
            <a:r>
              <a:rPr lang="zh-CN" altLang="en-US" dirty="0"/>
              <a:t>开放平台</a:t>
            </a:r>
            <a:r>
              <a:rPr lang="en-US" altLang="zh-CN" dirty="0"/>
              <a:t>(</a:t>
            </a:r>
            <a:r>
              <a:rPr lang="zh-CN" altLang="en-US" dirty="0"/>
              <a:t>机器视觉、语音、自然语言处理、机器翻译等</a:t>
            </a:r>
            <a:r>
              <a:rPr lang="en-US" altLang="zh-CN" dirty="0"/>
              <a:t>)</a:t>
            </a:r>
          </a:p>
          <a:p>
            <a:r>
              <a:rPr lang="zh-CN" altLang="en-US" dirty="0"/>
              <a:t>科大讯飞：</a:t>
            </a:r>
          </a:p>
          <a:p>
            <a:pPr lvl="1"/>
            <a:r>
              <a:rPr lang="zh-CN" altLang="en-US" dirty="0"/>
              <a:t>语音识别、语音合成</a:t>
            </a:r>
          </a:p>
          <a:p>
            <a:pPr lvl="1"/>
            <a:r>
              <a:rPr lang="zh-CN" altLang="en-US" dirty="0"/>
              <a:t>自动判卷</a:t>
            </a:r>
          </a:p>
        </p:txBody>
      </p:sp>
      <p:sp>
        <p:nvSpPr>
          <p:cNvPr id="4" name="日期占位符 3">
            <a:extLst>
              <a:ext uri="{FF2B5EF4-FFF2-40B4-BE49-F238E27FC236}">
                <a16:creationId xmlns:a16="http://schemas.microsoft.com/office/drawing/2014/main" id="{1C029457-94C8-5992-E2B2-0A81C760590F}"/>
              </a:ext>
            </a:extLst>
          </p:cNvPr>
          <p:cNvSpPr>
            <a:spLocks noGrp="1"/>
          </p:cNvSpPr>
          <p:nvPr>
            <p:ph type="dt" sz="half" idx="10"/>
          </p:nvPr>
        </p:nvSpPr>
        <p:spPr/>
        <p:txBody>
          <a:bodyPr/>
          <a:lstStyle/>
          <a:p>
            <a:fld id="{F3679471-E5A8-4581-88DF-B10A69E25E16}" type="datetime1">
              <a:rPr lang="en-US" altLang="zh-CN" smtClean="0"/>
              <a:t>6/28/2023</a:t>
            </a:fld>
            <a:endParaRPr lang="zh-CN" altLang="en-US"/>
          </a:p>
        </p:txBody>
      </p:sp>
      <p:sp>
        <p:nvSpPr>
          <p:cNvPr id="5" name="灯片编号占位符 4">
            <a:extLst>
              <a:ext uri="{FF2B5EF4-FFF2-40B4-BE49-F238E27FC236}">
                <a16:creationId xmlns:a16="http://schemas.microsoft.com/office/drawing/2014/main" id="{6B678B1E-A143-01F6-21BC-76C1FD31C6DB}"/>
              </a:ext>
            </a:extLst>
          </p:cNvPr>
          <p:cNvSpPr>
            <a:spLocks noGrp="1"/>
          </p:cNvSpPr>
          <p:nvPr>
            <p:ph type="sldNum" sz="quarter" idx="12"/>
          </p:nvPr>
        </p:nvSpPr>
        <p:spPr/>
        <p:txBody>
          <a:bodyPr/>
          <a:lstStyle/>
          <a:p>
            <a:fld id="{90B84CC8-F017-4F0F-85E6-E9C4F513246C}" type="slidenum">
              <a:rPr lang="zh-CN" altLang="en-US" smtClean="0"/>
              <a:t>98</a:t>
            </a:fld>
            <a:endParaRPr lang="zh-CN" altLang="en-US"/>
          </a:p>
        </p:txBody>
      </p:sp>
    </p:spTree>
    <p:extLst>
      <p:ext uri="{BB962C8B-B14F-4D97-AF65-F5344CB8AC3E}">
        <p14:creationId xmlns:p14="http://schemas.microsoft.com/office/powerpoint/2010/main" val="3054242676"/>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C6D45BE-5B30-BB41-2858-B8BC77738A6F}"/>
              </a:ext>
            </a:extLst>
          </p:cNvPr>
          <p:cNvSpPr>
            <a:spLocks noGrp="1"/>
          </p:cNvSpPr>
          <p:nvPr>
            <p:ph type="title"/>
          </p:nvPr>
        </p:nvSpPr>
        <p:spPr/>
        <p:txBody>
          <a:bodyPr/>
          <a:lstStyle/>
          <a:p>
            <a:r>
              <a:rPr lang="zh-CN" altLang="en-US" dirty="0"/>
              <a:t>人工智能的发展</a:t>
            </a:r>
          </a:p>
        </p:txBody>
      </p:sp>
      <p:sp>
        <p:nvSpPr>
          <p:cNvPr id="5" name="文本占位符 4">
            <a:extLst>
              <a:ext uri="{FF2B5EF4-FFF2-40B4-BE49-F238E27FC236}">
                <a16:creationId xmlns:a16="http://schemas.microsoft.com/office/drawing/2014/main" id="{D2E1E70C-2E2E-A41F-D883-9366C262BCF4}"/>
              </a:ext>
            </a:extLst>
          </p:cNvPr>
          <p:cNvSpPr>
            <a:spLocks noGrp="1"/>
          </p:cNvSpPr>
          <p:nvPr>
            <p:ph type="body" idx="1"/>
          </p:nvPr>
        </p:nvSpPr>
        <p:spPr/>
        <p:txBody>
          <a:bodyPr/>
          <a:lstStyle/>
          <a:p>
            <a:r>
              <a:rPr lang="zh-CN" altLang="en-US" dirty="0"/>
              <a:t>三次浪潮、三局对弈、三级实力</a:t>
            </a:r>
          </a:p>
        </p:txBody>
      </p:sp>
      <p:sp>
        <p:nvSpPr>
          <p:cNvPr id="2" name="日期占位符 1">
            <a:extLst>
              <a:ext uri="{FF2B5EF4-FFF2-40B4-BE49-F238E27FC236}">
                <a16:creationId xmlns:a16="http://schemas.microsoft.com/office/drawing/2014/main" id="{7F0B5813-FFEE-1556-A095-4FA46A918D52}"/>
              </a:ext>
            </a:extLst>
          </p:cNvPr>
          <p:cNvSpPr>
            <a:spLocks noGrp="1"/>
          </p:cNvSpPr>
          <p:nvPr>
            <p:ph type="dt" sz="half" idx="10"/>
          </p:nvPr>
        </p:nvSpPr>
        <p:spPr/>
        <p:txBody>
          <a:bodyPr/>
          <a:lstStyle/>
          <a:p>
            <a:fld id="{050B9CFC-C5FB-48EB-8F7F-BD56FAC2BE1B}" type="datetime1">
              <a:rPr lang="en-US" altLang="zh-CN" smtClean="0"/>
              <a:t>6/28/2023</a:t>
            </a:fld>
            <a:endParaRPr lang="zh-CN" altLang="en-US"/>
          </a:p>
        </p:txBody>
      </p:sp>
      <p:sp>
        <p:nvSpPr>
          <p:cNvPr id="3" name="灯片编号占位符 2">
            <a:extLst>
              <a:ext uri="{FF2B5EF4-FFF2-40B4-BE49-F238E27FC236}">
                <a16:creationId xmlns:a16="http://schemas.microsoft.com/office/drawing/2014/main" id="{1CF1A552-4DC7-F22C-9FC6-375233EF0ABE}"/>
              </a:ext>
            </a:extLst>
          </p:cNvPr>
          <p:cNvSpPr>
            <a:spLocks noGrp="1"/>
          </p:cNvSpPr>
          <p:nvPr>
            <p:ph type="sldNum" sz="quarter" idx="12"/>
          </p:nvPr>
        </p:nvSpPr>
        <p:spPr/>
        <p:txBody>
          <a:bodyPr/>
          <a:lstStyle/>
          <a:p>
            <a:fld id="{90B84CC8-F017-4F0F-85E6-E9C4F513246C}" type="slidenum">
              <a:rPr lang="zh-CN" altLang="en-US" smtClean="0"/>
              <a:t>99</a:t>
            </a:fld>
            <a:endParaRPr lang="zh-CN" altLang="en-US"/>
          </a:p>
        </p:txBody>
      </p:sp>
    </p:spTree>
    <p:extLst>
      <p:ext uri="{BB962C8B-B14F-4D97-AF65-F5344CB8AC3E}">
        <p14:creationId xmlns:p14="http://schemas.microsoft.com/office/powerpoint/2010/main" val="422686386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1305</TotalTime>
  <Words>31486</Words>
  <Application>Microsoft Office PowerPoint</Application>
  <PresentationFormat>宽屏</PresentationFormat>
  <Paragraphs>1985</Paragraphs>
  <Slides>161</Slides>
  <Notes>79</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161</vt:i4>
      </vt:variant>
    </vt:vector>
  </HeadingPairs>
  <TitlesOfParts>
    <vt:vector size="174" baseType="lpstr">
      <vt:lpstr>-apple-system</vt:lpstr>
      <vt:lpstr>PingFang SC</vt:lpstr>
      <vt:lpstr>等线</vt:lpstr>
      <vt:lpstr>等线 Light</vt:lpstr>
      <vt:lpstr>微软雅黑</vt:lpstr>
      <vt:lpstr>微软雅黑 Light</vt:lpstr>
      <vt:lpstr>Arial</vt:lpstr>
      <vt:lpstr>Calibri</vt:lpstr>
      <vt:lpstr>Helvetica</vt:lpstr>
      <vt:lpstr>Times New Roman</vt:lpstr>
      <vt:lpstr>Verdana</vt:lpstr>
      <vt:lpstr>Wingdings</vt:lpstr>
      <vt:lpstr>Office 主题​​</vt:lpstr>
      <vt:lpstr>Lecture -  AI Summary</vt:lpstr>
      <vt:lpstr>主要内容</vt:lpstr>
      <vt:lpstr>人工智能的学科结构</vt:lpstr>
      <vt:lpstr>人工智能系统的技术架构</vt:lpstr>
      <vt:lpstr>人工智能展望</vt:lpstr>
      <vt:lpstr>厘清如下概念/术语</vt:lpstr>
      <vt:lpstr>主要内容</vt:lpstr>
      <vt:lpstr>人工智能(学科)的诞生</vt:lpstr>
      <vt:lpstr>2015年7月21日，上映《模仿游戏》</vt:lpstr>
      <vt:lpstr>艾伦·麦席森·图灵（Alan Mathison Turing）</vt:lpstr>
      <vt:lpstr>人工智能(学科)的诞生  - 所有的一切起源于三篇论文</vt:lpstr>
      <vt:lpstr>论文解读-图灵机</vt:lpstr>
      <vt:lpstr>信息科学的发展</vt:lpstr>
      <vt:lpstr>论文解读-图灵测试</vt:lpstr>
      <vt:lpstr>图灵奖（Turing Award）</vt:lpstr>
      <vt:lpstr>人工智能（学科）的起源  - 还有一场会议</vt:lpstr>
      <vt:lpstr>达特茅斯学院暑期研讨会与会者</vt:lpstr>
      <vt:lpstr>两个问题</vt:lpstr>
      <vt:lpstr>人工智能的定义</vt:lpstr>
      <vt:lpstr>人工智能的定义是什么？</vt:lpstr>
      <vt:lpstr>人工智能的定义</vt:lpstr>
      <vt:lpstr>人工智能到现在为止没有统一的定义</vt:lpstr>
      <vt:lpstr>知识  - 到如今为止， 依然没有确切定义</vt:lpstr>
      <vt:lpstr>如何研究人工智能</vt:lpstr>
      <vt:lpstr> 概念（词）的经典表示</vt:lpstr>
      <vt:lpstr>指名功能</vt:lpstr>
      <vt:lpstr>指心功能</vt:lpstr>
      <vt:lpstr>指物功能</vt:lpstr>
      <vt:lpstr>名指、心指、物指关系</vt:lpstr>
      <vt:lpstr>问题：  - 指名、指心、指物和人工智能有什么关系？</vt:lpstr>
      <vt:lpstr>人工智能学派</vt:lpstr>
      <vt:lpstr>人工智能三个主流学派</vt:lpstr>
      <vt:lpstr>指名： 符号主义</vt:lpstr>
      <vt:lpstr>哲学批判：中文屋思想实验</vt:lpstr>
      <vt:lpstr>图灵测试的问题</vt:lpstr>
      <vt:lpstr>研究进展</vt:lpstr>
      <vt:lpstr>实现符号主义面临的挑战</vt:lpstr>
      <vt:lpstr>指心： 联结主义</vt:lpstr>
      <vt:lpstr>哲学批判：缸中之脑</vt:lpstr>
      <vt:lpstr>研究进展</vt:lpstr>
      <vt:lpstr>实现联结主义面临的挑战</vt:lpstr>
      <vt:lpstr>指物： 行为主义</vt:lpstr>
      <vt:lpstr>哲学批判：完美伪装者与斯巴达人</vt:lpstr>
      <vt:lpstr>研究进展</vt:lpstr>
      <vt:lpstr>实现行为主义面临的挑战</vt:lpstr>
      <vt:lpstr>小结</vt:lpstr>
      <vt:lpstr>三个悖论挑战三个学派的理论基础</vt:lpstr>
      <vt:lpstr>理论与现实的鸿沟</vt:lpstr>
      <vt:lpstr>理论与现实的鸿沟</vt:lpstr>
      <vt:lpstr>指名、指物不统一：</vt:lpstr>
      <vt:lpstr>手头有一个亿</vt:lpstr>
      <vt:lpstr>这不是一个烟斗</vt:lpstr>
      <vt:lpstr>指心、指名不统一</vt:lpstr>
      <vt:lpstr>人工智能的本质矛盾  - 概念经典表示的基本假设不成立</vt:lpstr>
      <vt:lpstr>人工智能的本质矛盾  - 概念经典表示的基本假设不成立</vt:lpstr>
      <vt:lpstr>人工智能的研究前景</vt:lpstr>
      <vt:lpstr>人工智能的研究方面</vt:lpstr>
      <vt:lpstr>知识表示</vt:lpstr>
      <vt:lpstr>IBM“沃森”在智力竞赛节目中大获全胜</vt:lpstr>
      <vt:lpstr>知识获取</vt:lpstr>
      <vt:lpstr>知识应用</vt:lpstr>
      <vt:lpstr>人工智能的主要研究领域</vt:lpstr>
      <vt:lpstr>人工智能应用领域</vt:lpstr>
      <vt:lpstr>智能认知</vt:lpstr>
      <vt:lpstr>智能认知：图像分类、物体检测、内容分析</vt:lpstr>
      <vt:lpstr>智能认知：人脸识别、情绪识别、人脸属性</vt:lpstr>
      <vt:lpstr>PowerPoint 演示文稿</vt:lpstr>
      <vt:lpstr>视频内容分析+审核</vt:lpstr>
      <vt:lpstr>视频：智能认知(Vision)</vt:lpstr>
      <vt:lpstr>体验：微软认知服务(Vision)</vt:lpstr>
      <vt:lpstr>智能认知：语音和文字助手</vt:lpstr>
      <vt:lpstr>视频：智能认知(Speech &amp; Language)</vt:lpstr>
      <vt:lpstr>体验：微软认知服务(Speech)</vt:lpstr>
      <vt:lpstr>VR/AR</vt:lpstr>
      <vt:lpstr>演示：混合增强现实</vt:lpstr>
      <vt:lpstr>机器人：服务机器人</vt:lpstr>
      <vt:lpstr>机器人：工业机器人</vt:lpstr>
      <vt:lpstr>机器人：仿生多用途机器人</vt:lpstr>
      <vt:lpstr>视频：机器人</vt:lpstr>
      <vt:lpstr>智能制造：智慧仓储和物流</vt:lpstr>
      <vt:lpstr>PowerPoint 演示文稿</vt:lpstr>
      <vt:lpstr>智能制造：智慧工厂</vt:lpstr>
      <vt:lpstr>视频：智慧工厂</vt:lpstr>
      <vt:lpstr>其它行业：AI+设计</vt:lpstr>
      <vt:lpstr>视频：AI辅助自动上色</vt:lpstr>
      <vt:lpstr>其它行业：AI+医疗</vt:lpstr>
      <vt:lpstr>视频：腾讯觅影</vt:lpstr>
      <vt:lpstr>其它行业：AI+金融</vt:lpstr>
      <vt:lpstr>其它行业：AI+媒体</vt:lpstr>
      <vt:lpstr>AI 涉及知识架构</vt:lpstr>
      <vt:lpstr>其它行业：自动驾驶汽车</vt:lpstr>
      <vt:lpstr>PowerPoint 演示文稿</vt:lpstr>
      <vt:lpstr>AI知识结构：知识领域</vt:lpstr>
      <vt:lpstr>AI知识结构：数学基础</vt:lpstr>
      <vt:lpstr>AI知识结构：工具</vt:lpstr>
      <vt:lpstr>AI知识结构：应用</vt:lpstr>
      <vt:lpstr>主要科技企业的AI布局</vt:lpstr>
      <vt:lpstr>主要科技企业的AI布局</vt:lpstr>
      <vt:lpstr>人工智能的发展</vt:lpstr>
      <vt:lpstr>人工智能发展历程</vt:lpstr>
      <vt:lpstr>人工智能发展历程</vt:lpstr>
      <vt:lpstr>人工智能的三次浪潮</vt:lpstr>
      <vt:lpstr>孕育（1956年之前）</vt:lpstr>
      <vt:lpstr>孕育（1956年之前）</vt:lpstr>
      <vt:lpstr>学科诞生（1956年）</vt:lpstr>
      <vt:lpstr>形成（1956年－1969年）</vt:lpstr>
      <vt:lpstr>AI的前期发展：第一次浪潮(1956-1974)</vt:lpstr>
      <vt:lpstr>发展（1970年－   ）</vt:lpstr>
      <vt:lpstr>开始的成功  - 早期的热情，巨大的期望</vt:lpstr>
      <vt:lpstr>失望：现实的困难（1966-1973）</vt:lpstr>
      <vt:lpstr>基于知识的系统（1969-1979）</vt:lpstr>
      <vt:lpstr>AI的前期发展：第二次浪潮(1980-1987）</vt:lpstr>
      <vt:lpstr>成为产业（1980—）</vt:lpstr>
      <vt:lpstr>神经网络的回归（1986—）</vt:lpstr>
      <vt:lpstr>采用科学的方法（1987—）</vt:lpstr>
      <vt:lpstr>智能agent的出现（1995—）</vt:lpstr>
      <vt:lpstr>极大数据集的可用性（2001—）</vt:lpstr>
      <vt:lpstr>AI的前期发展：在曲折中前进(1990年代)</vt:lpstr>
      <vt:lpstr>AI浪潮：2006-第三次</vt:lpstr>
      <vt:lpstr>图像分类识别的准确率</vt:lpstr>
      <vt:lpstr>第三次AI浪潮：人工智能三巨头</vt:lpstr>
      <vt:lpstr>第三次AI浪潮： 浪潮背后的推手 （数据&lt;燃料&gt;+算法&lt;发动机&gt;+算力&lt;动力&gt;）</vt:lpstr>
      <vt:lpstr>新一代人工智能</vt:lpstr>
      <vt:lpstr>PowerPoint 演示文稿</vt:lpstr>
      <vt:lpstr>三次人机对弈</vt:lpstr>
      <vt:lpstr>选择人机对弈的原因</vt:lpstr>
      <vt:lpstr>西洋跳棋AI击败人类选手</vt:lpstr>
      <vt:lpstr>西洋跳棋AI击败人类选手</vt:lpstr>
      <vt:lpstr>阿瑟·萨缪尔 - 机器学习之父</vt:lpstr>
      <vt:lpstr>人类智慧的尊严：</vt:lpstr>
      <vt:lpstr>IBM深蓝战胜国际象棋世界冠军</vt:lpstr>
      <vt:lpstr>人机对抗历史</vt:lpstr>
      <vt:lpstr>IBM深蓝战胜国际象棋世界冠军</vt:lpstr>
      <vt:lpstr>知识工程 - 知识库结合搜索</vt:lpstr>
      <vt:lpstr>人类智慧的尊严：</vt:lpstr>
      <vt:lpstr>AlphaGo战胜围棋世界冠军李世石</vt:lpstr>
      <vt:lpstr>AlphaGo战胜围棋世界冠军李世石</vt:lpstr>
      <vt:lpstr>深度神经网络 +蒙特卡洛树搜索算法</vt:lpstr>
      <vt:lpstr>人类智慧的尊严：</vt:lpstr>
      <vt:lpstr>机器学习、知识工程、深度学习</vt:lpstr>
      <vt:lpstr>机器学习</vt:lpstr>
      <vt:lpstr>知识工程</vt:lpstr>
      <vt:lpstr>深度学习</vt:lpstr>
      <vt:lpstr>三次浪潮对大众的冲击</vt:lpstr>
      <vt:lpstr>用高德纳技术成熟度曲线看AI发展史</vt:lpstr>
      <vt:lpstr>学术界、产业界和投资界看待三次浪潮</vt:lpstr>
      <vt:lpstr>深度学习之后呢？</vt:lpstr>
      <vt:lpstr>人工智能按实力分级</vt:lpstr>
      <vt:lpstr>弱人工智能  - Artificial Narrow Intelligence (ANI)</vt:lpstr>
      <vt:lpstr>强人工智能  - Artificial General Intelligence (AGI)</vt:lpstr>
      <vt:lpstr>现阶段人工智能</vt:lpstr>
      <vt:lpstr>超人工智能  - Artificial Super Intelligence (ASI)</vt:lpstr>
      <vt:lpstr>未来 – 智能爆炸:</vt:lpstr>
      <vt:lpstr>PowerPoint 演示文稿</vt:lpstr>
      <vt:lpstr>扩展阅读：</vt:lpstr>
      <vt:lpstr>个人观点：AGI &amp; ASI</vt:lpstr>
      <vt:lpstr>总结</vt:lpstr>
      <vt:lpstr>人工智能是尚未做到的东西 </vt:lpstr>
      <vt:lpstr>初见前路近可至，细思百事竞待忙。</vt:lpstr>
      <vt:lpstr>思考题：</vt:lpstr>
      <vt:lpstr>人工智能&amp;模式识别顶会</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Lecture -  AI Summary</dc:title>
  <dc:creator>李 伟</dc:creator>
  <cp:lastModifiedBy>李 伟</cp:lastModifiedBy>
  <cp:revision>9</cp:revision>
  <dcterms:created xsi:type="dcterms:W3CDTF">2023-06-24T21:55:14Z</dcterms:created>
  <dcterms:modified xsi:type="dcterms:W3CDTF">2023-06-27T20:18:34Z</dcterms:modified>
</cp:coreProperties>
</file>